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5.xml" ContentType="application/vnd.openxmlformats-officedocument.presentationml.tags+xml"/>
  <Override PartName="/ppt/notesSlides/notesSlide42.xml" ContentType="application/vnd.openxmlformats-officedocument.presentationml.notesSlide+xml"/>
  <Override PartName="/ppt/tags/tag6.xml" ContentType="application/vnd.openxmlformats-officedocument.presentationml.tags+xml"/>
  <Override PartName="/ppt/notesSlides/notesSlide4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10.xml" ContentType="application/vnd.openxmlformats-officedocument.presentationml.tags+xml"/>
  <Override PartName="/ppt/notesSlides/notesSlide4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57"/>
  </p:notesMasterIdLst>
  <p:handoutMasterIdLst>
    <p:handoutMasterId r:id="rId158"/>
  </p:handoutMasterIdLst>
  <p:sldIdLst>
    <p:sldId id="985" r:id="rId2"/>
    <p:sldId id="1046" r:id="rId3"/>
    <p:sldId id="1047" r:id="rId4"/>
    <p:sldId id="1048" r:id="rId5"/>
    <p:sldId id="1049" r:id="rId6"/>
    <p:sldId id="1050" r:id="rId7"/>
    <p:sldId id="839" r:id="rId8"/>
    <p:sldId id="819" r:id="rId9"/>
    <p:sldId id="653" r:id="rId10"/>
    <p:sldId id="654" r:id="rId11"/>
    <p:sldId id="987" r:id="rId12"/>
    <p:sldId id="988" r:id="rId13"/>
    <p:sldId id="989" r:id="rId14"/>
    <p:sldId id="990" r:id="rId15"/>
    <p:sldId id="991" r:id="rId16"/>
    <p:sldId id="992" r:id="rId17"/>
    <p:sldId id="1051" r:id="rId18"/>
    <p:sldId id="1052" r:id="rId19"/>
    <p:sldId id="445" r:id="rId20"/>
    <p:sldId id="993" r:id="rId21"/>
    <p:sldId id="807" r:id="rId22"/>
    <p:sldId id="333" r:id="rId23"/>
    <p:sldId id="334" r:id="rId24"/>
    <p:sldId id="812" r:id="rId25"/>
    <p:sldId id="752" r:id="rId26"/>
    <p:sldId id="690" r:id="rId27"/>
    <p:sldId id="505" r:id="rId28"/>
    <p:sldId id="344" r:id="rId29"/>
    <p:sldId id="506" r:id="rId30"/>
    <p:sldId id="813" r:id="rId31"/>
    <p:sldId id="814" r:id="rId32"/>
    <p:sldId id="815" r:id="rId33"/>
    <p:sldId id="816" r:id="rId34"/>
    <p:sldId id="753" r:id="rId35"/>
    <p:sldId id="754" r:id="rId36"/>
    <p:sldId id="755" r:id="rId37"/>
    <p:sldId id="996" r:id="rId38"/>
    <p:sldId id="997" r:id="rId39"/>
    <p:sldId id="998" r:id="rId40"/>
    <p:sldId id="999" r:id="rId41"/>
    <p:sldId id="1000" r:id="rId42"/>
    <p:sldId id="1001" r:id="rId43"/>
    <p:sldId id="496" r:id="rId44"/>
    <p:sldId id="695" r:id="rId45"/>
    <p:sldId id="905" r:id="rId46"/>
    <p:sldId id="1053" r:id="rId47"/>
    <p:sldId id="1054" r:id="rId48"/>
    <p:sldId id="1055" r:id="rId49"/>
    <p:sldId id="922" r:id="rId50"/>
    <p:sldId id="697" r:id="rId51"/>
    <p:sldId id="698" r:id="rId52"/>
    <p:sldId id="699" r:id="rId53"/>
    <p:sldId id="694" r:id="rId54"/>
    <p:sldId id="696" r:id="rId55"/>
    <p:sldId id="1002" r:id="rId56"/>
    <p:sldId id="1003" r:id="rId57"/>
    <p:sldId id="726" r:id="rId58"/>
    <p:sldId id="1004" r:id="rId59"/>
    <p:sldId id="1005" r:id="rId60"/>
    <p:sldId id="1006" r:id="rId61"/>
    <p:sldId id="757" r:id="rId62"/>
    <p:sldId id="537" r:id="rId63"/>
    <p:sldId id="1007" r:id="rId64"/>
    <p:sldId id="1056" r:id="rId65"/>
    <p:sldId id="851" r:id="rId66"/>
    <p:sldId id="862" r:id="rId67"/>
    <p:sldId id="852" r:id="rId68"/>
    <p:sldId id="1057" r:id="rId69"/>
    <p:sldId id="1058" r:id="rId70"/>
    <p:sldId id="861" r:id="rId71"/>
    <p:sldId id="863" r:id="rId72"/>
    <p:sldId id="1008" r:id="rId73"/>
    <p:sldId id="865" r:id="rId74"/>
    <p:sldId id="866" r:id="rId75"/>
    <p:sldId id="1009" r:id="rId76"/>
    <p:sldId id="869" r:id="rId77"/>
    <p:sldId id="871" r:id="rId78"/>
    <p:sldId id="874" r:id="rId79"/>
    <p:sldId id="875" r:id="rId80"/>
    <p:sldId id="877" r:id="rId81"/>
    <p:sldId id="1059" r:id="rId82"/>
    <p:sldId id="1060" r:id="rId83"/>
    <p:sldId id="1061" r:id="rId84"/>
    <p:sldId id="878" r:id="rId85"/>
    <p:sldId id="879" r:id="rId86"/>
    <p:sldId id="1010" r:id="rId87"/>
    <p:sldId id="881" r:id="rId88"/>
    <p:sldId id="882" r:id="rId89"/>
    <p:sldId id="1011" r:id="rId90"/>
    <p:sldId id="1012" r:id="rId91"/>
    <p:sldId id="836" r:id="rId92"/>
    <p:sldId id="1085" r:id="rId93"/>
    <p:sldId id="1013" r:id="rId94"/>
    <p:sldId id="954" r:id="rId95"/>
    <p:sldId id="1015" r:id="rId96"/>
    <p:sldId id="1016" r:id="rId97"/>
    <p:sldId id="1014" r:id="rId98"/>
    <p:sldId id="983" r:id="rId99"/>
    <p:sldId id="984" r:id="rId100"/>
    <p:sldId id="938" r:id="rId101"/>
    <p:sldId id="1063" r:id="rId102"/>
    <p:sldId id="1064" r:id="rId103"/>
    <p:sldId id="1065" r:id="rId104"/>
    <p:sldId id="1066" r:id="rId105"/>
    <p:sldId id="1067" r:id="rId106"/>
    <p:sldId id="1068" r:id="rId107"/>
    <p:sldId id="1069" r:id="rId108"/>
    <p:sldId id="1070" r:id="rId109"/>
    <p:sldId id="1071" r:id="rId110"/>
    <p:sldId id="1072" r:id="rId111"/>
    <p:sldId id="1086" r:id="rId112"/>
    <p:sldId id="1073" r:id="rId113"/>
    <p:sldId id="1033" r:id="rId114"/>
    <p:sldId id="1018" r:id="rId115"/>
    <p:sldId id="1019" r:id="rId116"/>
    <p:sldId id="1020" r:id="rId117"/>
    <p:sldId id="1021" r:id="rId118"/>
    <p:sldId id="1022" r:id="rId119"/>
    <p:sldId id="791" r:id="rId120"/>
    <p:sldId id="792" r:id="rId121"/>
    <p:sldId id="1023" r:id="rId122"/>
    <p:sldId id="1024" r:id="rId123"/>
    <p:sldId id="1025" r:id="rId124"/>
    <p:sldId id="1026" r:id="rId125"/>
    <p:sldId id="1027" r:id="rId126"/>
    <p:sldId id="1028" r:id="rId127"/>
    <p:sldId id="1029" r:id="rId128"/>
    <p:sldId id="1030" r:id="rId129"/>
    <p:sldId id="1031" r:id="rId130"/>
    <p:sldId id="800" r:id="rId131"/>
    <p:sldId id="1032" r:id="rId132"/>
    <p:sldId id="1074" r:id="rId133"/>
    <p:sldId id="1034" r:id="rId134"/>
    <p:sldId id="1035" r:id="rId135"/>
    <p:sldId id="1075" r:id="rId136"/>
    <p:sldId id="1036" r:id="rId137"/>
    <p:sldId id="1037" r:id="rId138"/>
    <p:sldId id="1038" r:id="rId139"/>
    <p:sldId id="1039" r:id="rId140"/>
    <p:sldId id="1040" r:id="rId141"/>
    <p:sldId id="1041" r:id="rId142"/>
    <p:sldId id="975" r:id="rId143"/>
    <p:sldId id="1076" r:id="rId144"/>
    <p:sldId id="1077" r:id="rId145"/>
    <p:sldId id="1078" r:id="rId146"/>
    <p:sldId id="1083" r:id="rId147"/>
    <p:sldId id="1080" r:id="rId148"/>
    <p:sldId id="1084" r:id="rId149"/>
    <p:sldId id="1079" r:id="rId150"/>
    <p:sldId id="1081" r:id="rId151"/>
    <p:sldId id="1082" r:id="rId152"/>
    <p:sldId id="634" r:id="rId153"/>
    <p:sldId id="1042" r:id="rId154"/>
    <p:sldId id="1043" r:id="rId155"/>
    <p:sldId id="1044" r:id="rId156"/>
  </p:sldIdLst>
  <p:sldSz cx="9144000" cy="6858000" type="screen4x3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C99"/>
    <a:srgbClr val="99FFCC"/>
    <a:srgbClr val="A8F6AA"/>
    <a:srgbClr val="EDFCA2"/>
    <a:srgbClr val="0000FF"/>
    <a:srgbClr val="CCFFFF"/>
    <a:srgbClr val="FFFFFF"/>
    <a:srgbClr val="FFCCFF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6370" autoAdjust="0"/>
  </p:normalViewPr>
  <p:slideViewPr>
    <p:cSldViewPr>
      <p:cViewPr varScale="1">
        <p:scale>
          <a:sx n="89" d="100"/>
          <a:sy n="89" d="100"/>
        </p:scale>
        <p:origin x="1080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  <p:sld r:id="rId63" collapse="1"/>
      <p:sld r:id="rId64" collapse="1"/>
      <p:sld r:id="rId65" collapse="1"/>
      <p:sld r:id="rId66" collapse="1"/>
      <p:sld r:id="rId67" collapse="1"/>
      <p:sld r:id="rId68" collapse="1"/>
      <p:sld r:id="rId69" collapse="1"/>
      <p:sld r:id="rId70" collapse="1"/>
      <p:sld r:id="rId71" collapse="1"/>
      <p:sld r:id="rId72" collapse="1"/>
      <p:sld r:id="rId73" collapse="1"/>
      <p:sld r:id="rId74" collapse="1"/>
      <p:sld r:id="rId75" collapse="1"/>
      <p:sld r:id="rId76" collapse="1"/>
      <p:sld r:id="rId77" collapse="1"/>
      <p:sld r:id="rId78" collapse="1"/>
      <p:sld r:id="rId79" collapse="1"/>
      <p:sld r:id="rId80" collapse="1"/>
      <p:sld r:id="rId81" collapse="1"/>
      <p:sld r:id="rId82" collapse="1"/>
      <p:sld r:id="rId83" collapse="1"/>
      <p:sld r:id="rId84" collapse="1"/>
      <p:sld r:id="rId85" collapse="1"/>
      <p:sld r:id="rId86" collapse="1"/>
      <p:sld r:id="rId87" collapse="1"/>
      <p:sld r:id="rId88" collapse="1"/>
      <p:sld r:id="rId89" collapse="1"/>
      <p:sld r:id="rId90" collapse="1"/>
      <p:sld r:id="rId91" collapse="1"/>
      <p:sld r:id="rId92" collapse="1"/>
      <p:sld r:id="rId93" collapse="1"/>
      <p:sld r:id="rId94" collapse="1"/>
      <p:sld r:id="rId95" collapse="1"/>
      <p:sld r:id="rId96" collapse="1"/>
      <p:sld r:id="rId97" collapse="1"/>
      <p:sld r:id="rId98" collapse="1"/>
      <p:sld r:id="rId99" collapse="1"/>
      <p:sld r:id="rId100" collapse="1"/>
      <p:sld r:id="rId101" collapse="1"/>
      <p:sld r:id="rId102" collapse="1"/>
      <p:sld r:id="rId103" collapse="1"/>
      <p:sld r:id="rId104" collapse="1"/>
      <p:sld r:id="rId105" collapse="1"/>
      <p:sld r:id="rId106" collapse="1"/>
      <p:sld r:id="rId107" collapse="1"/>
      <p:sld r:id="rId108" collapse="1"/>
      <p:sld r:id="rId109" collapse="1"/>
      <p:sld r:id="rId110" collapse="1"/>
      <p:sld r:id="rId111" collapse="1"/>
      <p:sld r:id="rId112" collapse="1"/>
      <p:sld r:id="rId113" collapse="1"/>
      <p:sld r:id="rId114" collapse="1"/>
      <p:sld r:id="rId115" collapse="1"/>
      <p:sld r:id="rId116" collapse="1"/>
      <p:sld r:id="rId11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978" y="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_rels/viewProps.xml.rels><?xml version="1.0" encoding="UTF-8" standalone="yes"?>
<Relationships xmlns="http://schemas.openxmlformats.org/package/2006/relationships"><Relationship Id="rId26" Type="http://schemas.openxmlformats.org/officeDocument/2006/relationships/slide" Target="slides/slide33.xml"/><Relationship Id="rId117" Type="http://schemas.openxmlformats.org/officeDocument/2006/relationships/slide" Target="slides/slide155.xml"/><Relationship Id="rId21" Type="http://schemas.openxmlformats.org/officeDocument/2006/relationships/slide" Target="slides/slide28.xml"/><Relationship Id="rId42" Type="http://schemas.openxmlformats.org/officeDocument/2006/relationships/slide" Target="slides/slide52.xml"/><Relationship Id="rId47" Type="http://schemas.openxmlformats.org/officeDocument/2006/relationships/slide" Target="slides/slide57.xml"/><Relationship Id="rId63" Type="http://schemas.openxmlformats.org/officeDocument/2006/relationships/slide" Target="slides/slide76.xml"/><Relationship Id="rId68" Type="http://schemas.openxmlformats.org/officeDocument/2006/relationships/slide" Target="slides/slide84.xml"/><Relationship Id="rId84" Type="http://schemas.openxmlformats.org/officeDocument/2006/relationships/slide" Target="slides/slide100.xml"/><Relationship Id="rId89" Type="http://schemas.openxmlformats.org/officeDocument/2006/relationships/slide" Target="slides/slide116.xml"/><Relationship Id="rId112" Type="http://schemas.openxmlformats.org/officeDocument/2006/relationships/slide" Target="slides/slide141.xml"/><Relationship Id="rId16" Type="http://schemas.openxmlformats.org/officeDocument/2006/relationships/slide" Target="slides/slide23.xml"/><Relationship Id="rId107" Type="http://schemas.openxmlformats.org/officeDocument/2006/relationships/slide" Target="slides/slide136.xml"/><Relationship Id="rId11" Type="http://schemas.openxmlformats.org/officeDocument/2006/relationships/slide" Target="slides/slide16.xml"/><Relationship Id="rId32" Type="http://schemas.openxmlformats.org/officeDocument/2006/relationships/slide" Target="slides/slide39.xml"/><Relationship Id="rId37" Type="http://schemas.openxmlformats.org/officeDocument/2006/relationships/slide" Target="slides/slide44.xml"/><Relationship Id="rId53" Type="http://schemas.openxmlformats.org/officeDocument/2006/relationships/slide" Target="slides/slide63.xml"/><Relationship Id="rId58" Type="http://schemas.openxmlformats.org/officeDocument/2006/relationships/slide" Target="slides/slide71.xml"/><Relationship Id="rId74" Type="http://schemas.openxmlformats.org/officeDocument/2006/relationships/slide" Target="slides/slide90.xml"/><Relationship Id="rId79" Type="http://schemas.openxmlformats.org/officeDocument/2006/relationships/slide" Target="slides/slide95.xml"/><Relationship Id="rId102" Type="http://schemas.openxmlformats.org/officeDocument/2006/relationships/slide" Target="slides/slide129.xml"/><Relationship Id="rId5" Type="http://schemas.openxmlformats.org/officeDocument/2006/relationships/slide" Target="slides/slide10.xml"/><Relationship Id="rId90" Type="http://schemas.openxmlformats.org/officeDocument/2006/relationships/slide" Target="slides/slide117.xml"/><Relationship Id="rId95" Type="http://schemas.openxmlformats.org/officeDocument/2006/relationships/slide" Target="slides/slide122.xml"/><Relationship Id="rId22" Type="http://schemas.openxmlformats.org/officeDocument/2006/relationships/slide" Target="slides/slide29.xml"/><Relationship Id="rId27" Type="http://schemas.openxmlformats.org/officeDocument/2006/relationships/slide" Target="slides/slide34.xml"/><Relationship Id="rId43" Type="http://schemas.openxmlformats.org/officeDocument/2006/relationships/slide" Target="slides/slide53.xml"/><Relationship Id="rId48" Type="http://schemas.openxmlformats.org/officeDocument/2006/relationships/slide" Target="slides/slide58.xml"/><Relationship Id="rId64" Type="http://schemas.openxmlformats.org/officeDocument/2006/relationships/slide" Target="slides/slide77.xml"/><Relationship Id="rId69" Type="http://schemas.openxmlformats.org/officeDocument/2006/relationships/slide" Target="slides/slide85.xml"/><Relationship Id="rId113" Type="http://schemas.openxmlformats.org/officeDocument/2006/relationships/slide" Target="slides/slide142.xml"/><Relationship Id="rId80" Type="http://schemas.openxmlformats.org/officeDocument/2006/relationships/slide" Target="slides/slide96.xml"/><Relationship Id="rId85" Type="http://schemas.openxmlformats.org/officeDocument/2006/relationships/slide" Target="slides/slide111.xml"/><Relationship Id="rId12" Type="http://schemas.openxmlformats.org/officeDocument/2006/relationships/slide" Target="slides/slide19.xml"/><Relationship Id="rId17" Type="http://schemas.openxmlformats.org/officeDocument/2006/relationships/slide" Target="slides/slide24.xml"/><Relationship Id="rId33" Type="http://schemas.openxmlformats.org/officeDocument/2006/relationships/slide" Target="slides/slide40.xml"/><Relationship Id="rId38" Type="http://schemas.openxmlformats.org/officeDocument/2006/relationships/slide" Target="slides/slide45.xml"/><Relationship Id="rId59" Type="http://schemas.openxmlformats.org/officeDocument/2006/relationships/slide" Target="slides/slide72.xml"/><Relationship Id="rId103" Type="http://schemas.openxmlformats.org/officeDocument/2006/relationships/slide" Target="slides/slide130.xml"/><Relationship Id="rId108" Type="http://schemas.openxmlformats.org/officeDocument/2006/relationships/slide" Target="slides/slide137.xml"/><Relationship Id="rId54" Type="http://schemas.openxmlformats.org/officeDocument/2006/relationships/slide" Target="slides/slide65.xml"/><Relationship Id="rId70" Type="http://schemas.openxmlformats.org/officeDocument/2006/relationships/slide" Target="slides/slide86.xml"/><Relationship Id="rId75" Type="http://schemas.openxmlformats.org/officeDocument/2006/relationships/slide" Target="slides/slide91.xml"/><Relationship Id="rId91" Type="http://schemas.openxmlformats.org/officeDocument/2006/relationships/slide" Target="slides/slide118.xml"/><Relationship Id="rId96" Type="http://schemas.openxmlformats.org/officeDocument/2006/relationships/slide" Target="slides/slide123.xml"/><Relationship Id="rId1" Type="http://schemas.openxmlformats.org/officeDocument/2006/relationships/slide" Target="slides/slide1.xml"/><Relationship Id="rId6" Type="http://schemas.openxmlformats.org/officeDocument/2006/relationships/slide" Target="slides/slide11.xml"/><Relationship Id="rId23" Type="http://schemas.openxmlformats.org/officeDocument/2006/relationships/slide" Target="slides/slide30.xml"/><Relationship Id="rId28" Type="http://schemas.openxmlformats.org/officeDocument/2006/relationships/slide" Target="slides/slide35.xml"/><Relationship Id="rId49" Type="http://schemas.openxmlformats.org/officeDocument/2006/relationships/slide" Target="slides/slide59.xml"/><Relationship Id="rId114" Type="http://schemas.openxmlformats.org/officeDocument/2006/relationships/slide" Target="slides/slide152.xml"/><Relationship Id="rId10" Type="http://schemas.openxmlformats.org/officeDocument/2006/relationships/slide" Target="slides/slide15.xml"/><Relationship Id="rId31" Type="http://schemas.openxmlformats.org/officeDocument/2006/relationships/slide" Target="slides/slide38.xml"/><Relationship Id="rId44" Type="http://schemas.openxmlformats.org/officeDocument/2006/relationships/slide" Target="slides/slide54.xml"/><Relationship Id="rId52" Type="http://schemas.openxmlformats.org/officeDocument/2006/relationships/slide" Target="slides/slide62.xml"/><Relationship Id="rId60" Type="http://schemas.openxmlformats.org/officeDocument/2006/relationships/slide" Target="slides/slide73.xml"/><Relationship Id="rId65" Type="http://schemas.openxmlformats.org/officeDocument/2006/relationships/slide" Target="slides/slide78.xml"/><Relationship Id="rId73" Type="http://schemas.openxmlformats.org/officeDocument/2006/relationships/slide" Target="slides/slide89.xml"/><Relationship Id="rId78" Type="http://schemas.openxmlformats.org/officeDocument/2006/relationships/slide" Target="slides/slide94.xml"/><Relationship Id="rId81" Type="http://schemas.openxmlformats.org/officeDocument/2006/relationships/slide" Target="slides/slide97.xml"/><Relationship Id="rId86" Type="http://schemas.openxmlformats.org/officeDocument/2006/relationships/slide" Target="slides/slide113.xml"/><Relationship Id="rId94" Type="http://schemas.openxmlformats.org/officeDocument/2006/relationships/slide" Target="slides/slide121.xml"/><Relationship Id="rId99" Type="http://schemas.openxmlformats.org/officeDocument/2006/relationships/slide" Target="slides/slide126.xml"/><Relationship Id="rId101" Type="http://schemas.openxmlformats.org/officeDocument/2006/relationships/slide" Target="slides/slide128.xml"/><Relationship Id="rId4" Type="http://schemas.openxmlformats.org/officeDocument/2006/relationships/slide" Target="slides/slide9.xml"/><Relationship Id="rId9" Type="http://schemas.openxmlformats.org/officeDocument/2006/relationships/slide" Target="slides/slide14.xml"/><Relationship Id="rId13" Type="http://schemas.openxmlformats.org/officeDocument/2006/relationships/slide" Target="slides/slide20.xml"/><Relationship Id="rId18" Type="http://schemas.openxmlformats.org/officeDocument/2006/relationships/slide" Target="slides/slide25.xml"/><Relationship Id="rId39" Type="http://schemas.openxmlformats.org/officeDocument/2006/relationships/slide" Target="slides/slide49.xml"/><Relationship Id="rId109" Type="http://schemas.openxmlformats.org/officeDocument/2006/relationships/slide" Target="slides/slide138.xml"/><Relationship Id="rId34" Type="http://schemas.openxmlformats.org/officeDocument/2006/relationships/slide" Target="slides/slide41.xml"/><Relationship Id="rId50" Type="http://schemas.openxmlformats.org/officeDocument/2006/relationships/slide" Target="slides/slide60.xml"/><Relationship Id="rId55" Type="http://schemas.openxmlformats.org/officeDocument/2006/relationships/slide" Target="slides/slide66.xml"/><Relationship Id="rId76" Type="http://schemas.openxmlformats.org/officeDocument/2006/relationships/slide" Target="slides/slide92.xml"/><Relationship Id="rId97" Type="http://schemas.openxmlformats.org/officeDocument/2006/relationships/slide" Target="slides/slide124.xml"/><Relationship Id="rId104" Type="http://schemas.openxmlformats.org/officeDocument/2006/relationships/slide" Target="slides/slide131.xml"/><Relationship Id="rId7" Type="http://schemas.openxmlformats.org/officeDocument/2006/relationships/slide" Target="slides/slide12.xml"/><Relationship Id="rId71" Type="http://schemas.openxmlformats.org/officeDocument/2006/relationships/slide" Target="slides/slide87.xml"/><Relationship Id="rId92" Type="http://schemas.openxmlformats.org/officeDocument/2006/relationships/slide" Target="slides/slide119.xml"/><Relationship Id="rId2" Type="http://schemas.openxmlformats.org/officeDocument/2006/relationships/slide" Target="slides/slide7.xml"/><Relationship Id="rId29" Type="http://schemas.openxmlformats.org/officeDocument/2006/relationships/slide" Target="slides/slide36.xml"/><Relationship Id="rId24" Type="http://schemas.openxmlformats.org/officeDocument/2006/relationships/slide" Target="slides/slide31.xml"/><Relationship Id="rId40" Type="http://schemas.openxmlformats.org/officeDocument/2006/relationships/slide" Target="slides/slide50.xml"/><Relationship Id="rId45" Type="http://schemas.openxmlformats.org/officeDocument/2006/relationships/slide" Target="slides/slide55.xml"/><Relationship Id="rId66" Type="http://schemas.openxmlformats.org/officeDocument/2006/relationships/slide" Target="slides/slide79.xml"/><Relationship Id="rId87" Type="http://schemas.openxmlformats.org/officeDocument/2006/relationships/slide" Target="slides/slide114.xml"/><Relationship Id="rId110" Type="http://schemas.openxmlformats.org/officeDocument/2006/relationships/slide" Target="slides/slide139.xml"/><Relationship Id="rId115" Type="http://schemas.openxmlformats.org/officeDocument/2006/relationships/slide" Target="slides/slide153.xml"/><Relationship Id="rId61" Type="http://schemas.openxmlformats.org/officeDocument/2006/relationships/slide" Target="slides/slide74.xml"/><Relationship Id="rId82" Type="http://schemas.openxmlformats.org/officeDocument/2006/relationships/slide" Target="slides/slide98.xml"/><Relationship Id="rId19" Type="http://schemas.openxmlformats.org/officeDocument/2006/relationships/slide" Target="slides/slide26.xml"/><Relationship Id="rId14" Type="http://schemas.openxmlformats.org/officeDocument/2006/relationships/slide" Target="slides/slide21.xml"/><Relationship Id="rId30" Type="http://schemas.openxmlformats.org/officeDocument/2006/relationships/slide" Target="slides/slide37.xml"/><Relationship Id="rId35" Type="http://schemas.openxmlformats.org/officeDocument/2006/relationships/slide" Target="slides/slide42.xml"/><Relationship Id="rId56" Type="http://schemas.openxmlformats.org/officeDocument/2006/relationships/slide" Target="slides/slide67.xml"/><Relationship Id="rId77" Type="http://schemas.openxmlformats.org/officeDocument/2006/relationships/slide" Target="slides/slide93.xml"/><Relationship Id="rId100" Type="http://schemas.openxmlformats.org/officeDocument/2006/relationships/slide" Target="slides/slide127.xml"/><Relationship Id="rId105" Type="http://schemas.openxmlformats.org/officeDocument/2006/relationships/slide" Target="slides/slide133.xml"/><Relationship Id="rId8" Type="http://schemas.openxmlformats.org/officeDocument/2006/relationships/slide" Target="slides/slide13.xml"/><Relationship Id="rId51" Type="http://schemas.openxmlformats.org/officeDocument/2006/relationships/slide" Target="slides/slide61.xml"/><Relationship Id="rId72" Type="http://schemas.openxmlformats.org/officeDocument/2006/relationships/slide" Target="slides/slide88.xml"/><Relationship Id="rId93" Type="http://schemas.openxmlformats.org/officeDocument/2006/relationships/slide" Target="slides/slide120.xml"/><Relationship Id="rId98" Type="http://schemas.openxmlformats.org/officeDocument/2006/relationships/slide" Target="slides/slide125.xml"/><Relationship Id="rId3" Type="http://schemas.openxmlformats.org/officeDocument/2006/relationships/slide" Target="slides/slide8.xml"/><Relationship Id="rId25" Type="http://schemas.openxmlformats.org/officeDocument/2006/relationships/slide" Target="slides/slide32.xml"/><Relationship Id="rId46" Type="http://schemas.openxmlformats.org/officeDocument/2006/relationships/slide" Target="slides/slide56.xml"/><Relationship Id="rId67" Type="http://schemas.openxmlformats.org/officeDocument/2006/relationships/slide" Target="slides/slide80.xml"/><Relationship Id="rId116" Type="http://schemas.openxmlformats.org/officeDocument/2006/relationships/slide" Target="slides/slide154.xml"/><Relationship Id="rId20" Type="http://schemas.openxmlformats.org/officeDocument/2006/relationships/slide" Target="slides/slide27.xml"/><Relationship Id="rId41" Type="http://schemas.openxmlformats.org/officeDocument/2006/relationships/slide" Target="slides/slide51.xml"/><Relationship Id="rId62" Type="http://schemas.openxmlformats.org/officeDocument/2006/relationships/slide" Target="slides/slide75.xml"/><Relationship Id="rId83" Type="http://schemas.openxmlformats.org/officeDocument/2006/relationships/slide" Target="slides/slide99.xml"/><Relationship Id="rId88" Type="http://schemas.openxmlformats.org/officeDocument/2006/relationships/slide" Target="slides/slide115.xml"/><Relationship Id="rId111" Type="http://schemas.openxmlformats.org/officeDocument/2006/relationships/slide" Target="slides/slide140.xml"/><Relationship Id="rId15" Type="http://schemas.openxmlformats.org/officeDocument/2006/relationships/slide" Target="slides/slide22.xml"/><Relationship Id="rId36" Type="http://schemas.openxmlformats.org/officeDocument/2006/relationships/slide" Target="slides/slide43.xml"/><Relationship Id="rId57" Type="http://schemas.openxmlformats.org/officeDocument/2006/relationships/slide" Target="slides/slide70.xml"/><Relationship Id="rId106" Type="http://schemas.openxmlformats.org/officeDocument/2006/relationships/slide" Target="slides/slide1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53B0A-7DF6-4B2E-B56B-D769C8F404E5}" type="pres">
      <dgm:prSet presAssocID="{B4FB02AD-08B9-409B-B0FF-73FE9AEBAFF7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54688A6F-0242-43D0-A1DF-708CE7AC4083}" type="pres">
      <dgm:prSet presAssocID="{B4FB02AD-08B9-409B-B0FF-73FE9AEBAFF7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90B0CC-3B31-499A-B891-8189C81B71A3}" type="pres">
      <dgm:prSet presAssocID="{1C1AFDA2-63C7-4AD0-89A0-B98A32F6C7A6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49DBCEC0-B24F-4704-9997-AE88600187D9}" type="pres">
      <dgm:prSet presAssocID="{1C1AFDA2-63C7-4AD0-89A0-B98A32F6C7A6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FF1FAC84-064E-49BA-9CD8-6DBD84D94F14}" type="pres">
      <dgm:prSet presAssocID="{A9872E36-200C-414B-A98E-56A74450DCF3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314A7-65DB-40E8-B560-D548B2553B85}" type="pres">
      <dgm:prSet presAssocID="{A9872E36-200C-414B-A98E-56A74450DCF3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24FA9A56-9A3C-4D32-A90F-5B49B746662F}" type="pres">
      <dgm:prSet presAssocID="{A9872E36-200C-414B-A98E-56A74450DCF3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F24AAD2B-BF64-4451-B2DA-F9A32DACBA19}" type="pres">
      <dgm:prSet presAssocID="{3470786B-4CF0-454C-B04A-ABA9B7104ABE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D571822E-360D-43D3-86E3-A75DAD1CD3A5}" type="pres">
      <dgm:prSet presAssocID="{5697CCAE-7FCF-4B4E-8D15-84A209426511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68271545-1811-4712-A500-FC0FC419A452}" type="pres">
      <dgm:prSet presAssocID="{87D56500-3079-486D-8BCF-126CAA0E949C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2B202EE1-FD52-4379-8D4E-571D2A6FF42B}" type="presOf" srcId="{1C1AFDA2-63C7-4AD0-89A0-B98A32F6C7A6}" destId="{49DBCEC0-B24F-4704-9997-AE88600187D9}" srcOrd="2" destOrd="0" presId="urn:microsoft.com/office/officeart/2005/8/layout/gear1"/>
    <dgm:cxn modelId="{9AEE56C5-CD70-4133-A5B5-D0A8929A37AE}" type="presOf" srcId="{1C1AFDA2-63C7-4AD0-89A0-B98A32F6C7A6}" destId="{6C90B0CC-3B31-499A-B891-8189C81B71A3}" srcOrd="1" destOrd="0" presId="urn:microsoft.com/office/officeart/2005/8/layout/gear1"/>
    <dgm:cxn modelId="{3970CFFE-A186-42FA-88B6-7739FB3AD97E}" type="presOf" srcId="{87D56500-3079-486D-8BCF-126CAA0E949C}" destId="{68271545-1811-4712-A500-FC0FC419A452}" srcOrd="0" destOrd="0" presId="urn:microsoft.com/office/officeart/2005/8/layout/gear1"/>
    <dgm:cxn modelId="{4E4F7CD8-09EA-489A-B2BB-67E191BC215B}" type="presOf" srcId="{B4FB02AD-08B9-409B-B0FF-73FE9AEBAFF7}" destId="{54688A6F-0242-43D0-A1DF-708CE7AC4083}" srcOrd="2" destOrd="0" presId="urn:microsoft.com/office/officeart/2005/8/layout/gear1"/>
    <dgm:cxn modelId="{F4AFA2CE-DC22-4A38-AC58-E8C09669462D}" type="presOf" srcId="{A9872E36-200C-414B-A98E-56A74450DCF3}" destId="{24FA9A56-9A3C-4D32-A90F-5B49B746662F}" srcOrd="3" destOrd="0" presId="urn:microsoft.com/office/officeart/2005/8/layout/gear1"/>
    <dgm:cxn modelId="{A0A5F1A5-E06E-4CC0-A40E-A8D043F8C124}" type="presOf" srcId="{B4FB02AD-08B9-409B-B0FF-73FE9AEBAFF7}" destId="{EA14BC18-6F9A-4AEC-A8EC-D16895436963}" srcOrd="0" destOrd="0" presId="urn:microsoft.com/office/officeart/2005/8/layout/gear1"/>
    <dgm:cxn modelId="{66E6BEF9-18E3-4264-B175-5A267E12C55F}" type="presOf" srcId="{1C1AFDA2-63C7-4AD0-89A0-B98A32F6C7A6}" destId="{D105F10A-51D5-4D3B-B1A0-3A14020FD9B7}" srcOrd="0" destOrd="0" presId="urn:microsoft.com/office/officeart/2005/8/layout/gear1"/>
    <dgm:cxn modelId="{59845C2B-727F-42B1-BC5A-DD33FD9A9C12}" type="presOf" srcId="{78D2AFB2-FD43-4A34-86BA-0007DA796AEA}" destId="{77213D52-446C-4140-8541-6AFE309C443B}" srcOrd="0" destOrd="0" presId="urn:microsoft.com/office/officeart/2005/8/layout/gear1"/>
    <dgm:cxn modelId="{55D2E897-DDF6-4EF2-9432-46A327C90FB2}" type="presOf" srcId="{3470786B-4CF0-454C-B04A-ABA9B7104ABE}" destId="{F24AAD2B-BF64-4451-B2DA-F9A32DACBA19}" srcOrd="0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B0F3A58F-7CDE-4789-B625-108C8219B242}" type="presOf" srcId="{A9872E36-200C-414B-A98E-56A74450DCF3}" destId="{8D0BA86D-5344-4DC3-82C6-410D35DC4E59}" srcOrd="1" destOrd="0" presId="urn:microsoft.com/office/officeart/2005/8/layout/gear1"/>
    <dgm:cxn modelId="{A316FF4A-251B-4DF3-A2A0-256826898766}" type="presOf" srcId="{5697CCAE-7FCF-4B4E-8D15-84A209426511}" destId="{D571822E-360D-43D3-86E3-A75DAD1CD3A5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6825C5FC-2462-4BB5-98A2-E27118EB0EE9}" type="presOf" srcId="{A9872E36-200C-414B-A98E-56A74450DCF3}" destId="{767314A7-65DB-40E8-B560-D548B2553B85}" srcOrd="2" destOrd="0" presId="urn:microsoft.com/office/officeart/2005/8/layout/gear1"/>
    <dgm:cxn modelId="{080A6E16-887B-4EEE-88AC-15537D880C2A}" type="presOf" srcId="{B4FB02AD-08B9-409B-B0FF-73FE9AEBAFF7}" destId="{9F153B0A-7DF6-4B2E-B56B-D769C8F404E5}" srcOrd="1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FFD7140D-B355-4CA9-A967-80E25BC145F3}" type="presOf" srcId="{A9872E36-200C-414B-A98E-56A74450DCF3}" destId="{FF1FAC84-064E-49BA-9CD8-6DBD84D94F14}" srcOrd="0" destOrd="0" presId="urn:microsoft.com/office/officeart/2005/8/layout/gear1"/>
    <dgm:cxn modelId="{F1D89CCC-F8B0-4C92-AAAC-9AA2FB1BE5A3}" type="presParOf" srcId="{77213D52-446C-4140-8541-6AFE309C443B}" destId="{EA14BC18-6F9A-4AEC-A8EC-D16895436963}" srcOrd="0" destOrd="0" presId="urn:microsoft.com/office/officeart/2005/8/layout/gear1"/>
    <dgm:cxn modelId="{15E6FE31-BA93-4FA0-AC3A-1969A926956A}" type="presParOf" srcId="{77213D52-446C-4140-8541-6AFE309C443B}" destId="{9F153B0A-7DF6-4B2E-B56B-D769C8F404E5}" srcOrd="1" destOrd="0" presId="urn:microsoft.com/office/officeart/2005/8/layout/gear1"/>
    <dgm:cxn modelId="{6ED9411A-2673-4BAE-9399-3B2ED4E46C16}" type="presParOf" srcId="{77213D52-446C-4140-8541-6AFE309C443B}" destId="{54688A6F-0242-43D0-A1DF-708CE7AC4083}" srcOrd="2" destOrd="0" presId="urn:microsoft.com/office/officeart/2005/8/layout/gear1"/>
    <dgm:cxn modelId="{7643FE09-AF32-4224-B04C-93D8F108F9A4}" type="presParOf" srcId="{77213D52-446C-4140-8541-6AFE309C443B}" destId="{D105F10A-51D5-4D3B-B1A0-3A14020FD9B7}" srcOrd="3" destOrd="0" presId="urn:microsoft.com/office/officeart/2005/8/layout/gear1"/>
    <dgm:cxn modelId="{21DC940E-DDED-424D-AA60-F92A5ADF7A4F}" type="presParOf" srcId="{77213D52-446C-4140-8541-6AFE309C443B}" destId="{6C90B0CC-3B31-499A-B891-8189C81B71A3}" srcOrd="4" destOrd="0" presId="urn:microsoft.com/office/officeart/2005/8/layout/gear1"/>
    <dgm:cxn modelId="{15DF943D-F904-48B4-AB77-AC2B60A04C51}" type="presParOf" srcId="{77213D52-446C-4140-8541-6AFE309C443B}" destId="{49DBCEC0-B24F-4704-9997-AE88600187D9}" srcOrd="5" destOrd="0" presId="urn:microsoft.com/office/officeart/2005/8/layout/gear1"/>
    <dgm:cxn modelId="{121F9F72-454A-42D2-BDDB-18346CAF05E4}" type="presParOf" srcId="{77213D52-446C-4140-8541-6AFE309C443B}" destId="{FF1FAC84-064E-49BA-9CD8-6DBD84D94F14}" srcOrd="6" destOrd="0" presId="urn:microsoft.com/office/officeart/2005/8/layout/gear1"/>
    <dgm:cxn modelId="{58CF932C-EA52-4354-A6A0-21B60FEB19E4}" type="presParOf" srcId="{77213D52-446C-4140-8541-6AFE309C443B}" destId="{8D0BA86D-5344-4DC3-82C6-410D35DC4E59}" srcOrd="7" destOrd="0" presId="urn:microsoft.com/office/officeart/2005/8/layout/gear1"/>
    <dgm:cxn modelId="{989A7EFB-1188-4E3E-9688-3C0A4A0E49D2}" type="presParOf" srcId="{77213D52-446C-4140-8541-6AFE309C443B}" destId="{767314A7-65DB-40E8-B560-D548B2553B85}" srcOrd="8" destOrd="0" presId="urn:microsoft.com/office/officeart/2005/8/layout/gear1"/>
    <dgm:cxn modelId="{B7B970CD-BBB0-4785-ABED-33ED05B16B10}" type="presParOf" srcId="{77213D52-446C-4140-8541-6AFE309C443B}" destId="{24FA9A56-9A3C-4D32-A90F-5B49B746662F}" srcOrd="9" destOrd="0" presId="urn:microsoft.com/office/officeart/2005/8/layout/gear1"/>
    <dgm:cxn modelId="{6696D34D-CA3F-415D-AD41-0EC065B86CE8}" type="presParOf" srcId="{77213D52-446C-4140-8541-6AFE309C443B}" destId="{F24AAD2B-BF64-4451-B2DA-F9A32DACBA19}" srcOrd="10" destOrd="0" presId="urn:microsoft.com/office/officeart/2005/8/layout/gear1"/>
    <dgm:cxn modelId="{E3121C9B-3767-46E9-8393-2E5FB7A806F2}" type="presParOf" srcId="{77213D52-446C-4140-8541-6AFE309C443B}" destId="{D571822E-360D-43D3-86E3-A75DAD1CD3A5}" srcOrd="11" destOrd="0" presId="urn:microsoft.com/office/officeart/2005/8/layout/gear1"/>
    <dgm:cxn modelId="{6A4FE5B7-F575-4504-9270-5A0E4E5BA089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3600" dirty="0" smtClean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3600" dirty="0" smtClean="0">
              <a:latin typeface="標楷體" pitchFamily="65" charset="-120"/>
              <a:ea typeface="標楷體" pitchFamily="65" charset="-120"/>
            </a:rPr>
            <a:t>學年</a:t>
          </a:r>
          <a:r>
            <a:rPr lang="zh-TW" altLang="en-US" sz="3600" dirty="0">
              <a:latin typeface="標楷體" pitchFamily="65" charset="-120"/>
              <a:ea typeface="標楷體" pitchFamily="65" charset="-120"/>
            </a:rPr>
            <a:t>度桃連區特色招生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zh-TW" sz="3200" dirty="0">
            <a:latin typeface="標楷體" pitchFamily="65" charset="-120"/>
            <a:ea typeface="標楷體" pitchFamily="65" charset="-12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zh-TW" sz="3200" dirty="0">
            <a:latin typeface="標楷體" pitchFamily="65" charset="-120"/>
            <a:ea typeface="標楷體" pitchFamily="65" charset="-12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</a:p>
        <a:p>
          <a:pPr marL="0" lvl="0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3200" dirty="0">
            <a:latin typeface="標楷體" pitchFamily="65" charset="-120"/>
            <a:ea typeface="標楷體" pitchFamily="65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pPr marL="0" indent="0" algn="l"/>
          <a:r>
            <a:rPr lang="zh-TW" altLang="en-US" sz="25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500" dirty="0">
              <a:latin typeface="標楷體" pitchFamily="65" charset="-120"/>
              <a:ea typeface="標楷體" pitchFamily="65" charset="-120"/>
            </a:rPr>
            <a:t>-</a:t>
          </a:r>
          <a:r>
            <a:rPr lang="en-US" altLang="zh-TW" sz="2500" dirty="0" smtClean="0">
              <a:latin typeface="標楷體" pitchFamily="65" charset="-120"/>
              <a:ea typeface="標楷體" pitchFamily="65" charset="-120"/>
            </a:rPr>
            <a:t>14</a:t>
          </a:r>
          <a:r>
            <a:rPr lang="zh-TW" altLang="en-US" sz="2500" dirty="0" smtClean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5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5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5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500" dirty="0">
              <a:latin typeface="標楷體" pitchFamily="65" charset="-120"/>
              <a:ea typeface="標楷體" pitchFamily="65" charset="-120"/>
            </a:rPr>
          </a:br>
          <a:r>
            <a:rPr lang="zh-TW" altLang="en-US" sz="25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5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5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5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500" dirty="0">
              <a:latin typeface="標楷體" pitchFamily="65" charset="-120"/>
              <a:ea typeface="標楷體" pitchFamily="65" charset="-120"/>
            </a:rPr>
            <a:t>個名額藝才音樂班</a:t>
          </a:r>
          <a:r>
            <a:rPr lang="en-US" altLang="zh-TW" sz="25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5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5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5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5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500" dirty="0">
              <a:latin typeface="標楷體" pitchFamily="65" charset="-120"/>
              <a:ea typeface="標楷體" pitchFamily="65" charset="-120"/>
            </a:rPr>
          </a:br>
          <a:r>
            <a:rPr lang="zh-TW" altLang="en-US" sz="25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5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5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5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5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  <a:p>
          <a:r>
            <a:rPr lang="en-US" altLang="zh-TW" sz="3200" dirty="0" smtClean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個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</a:t>
          </a:r>
          <a:r>
            <a:rPr lang="en-US" altLang="zh-TW" sz="3200" dirty="0" smtClean="0">
              <a:latin typeface="標楷體" pitchFamily="65" charset="-120"/>
              <a:ea typeface="標楷體" pitchFamily="65" charset="-120"/>
            </a:rPr>
            <a:t>76</a:t>
          </a:r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2359</a:t>
          </a:r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個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名額</a:t>
          </a:r>
        </a:p>
        <a:p>
          <a:pPr marL="0"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dirty="0">
            <a:latin typeface="標楷體" pitchFamily="65" charset="-120"/>
            <a:ea typeface="標楷體" pitchFamily="65" charset="-120"/>
          </a:endParaRP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60086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B72953B4-B5B0-4FDE-8432-D56E4A016426}" type="presOf" srcId="{6549D92B-83E7-4382-BCE2-AD411F4B9095}" destId="{CD12BA36-16AB-4F0D-9947-4D905491FE95}" srcOrd="1" destOrd="0" presId="urn:microsoft.com/office/officeart/2005/8/layout/matrix1"/>
    <dgm:cxn modelId="{530BC97C-8EE5-4BE3-A9EF-EF5DE3BD1D43}" type="presOf" srcId="{F9E79064-68C8-483E-A861-C4EFA5F54ACA}" destId="{7595E15C-553B-471B-9ADC-ED155AB191E3}" srcOrd="0" destOrd="0" presId="urn:microsoft.com/office/officeart/2005/8/layout/matrix1"/>
    <dgm:cxn modelId="{4735403C-32DB-4665-9960-4BB52EEF1B8C}" type="presOf" srcId="{827B186F-5B46-468C-AF55-E024DAAFAA39}" destId="{7946C596-4121-4021-BADA-B7DCCC57B3BE}" srcOrd="0" destOrd="0" presId="urn:microsoft.com/office/officeart/2005/8/layout/matrix1"/>
    <dgm:cxn modelId="{25C0F3C1-5C9C-45D4-8362-C3A53C497600}" type="presOf" srcId="{163E3733-E3DE-4603-B81D-A07920279013}" destId="{2DBDCC4B-9364-4C26-897D-9D5279936C4A}" srcOrd="1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AF811277-E083-40CE-B0C4-940CDB77EA60}" type="presOf" srcId="{B2B8C07D-43F5-4C65-A23A-D2D80650E3E0}" destId="{D9475630-C8AD-44A0-9DDF-60B3D2C6E705}" srcOrd="1" destOrd="0" presId="urn:microsoft.com/office/officeart/2005/8/layout/matrix1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830CBF17-14B7-41AE-B5A4-D329F6A8CB67}" type="presOf" srcId="{B2B8C07D-43F5-4C65-A23A-D2D80650E3E0}" destId="{6AB11538-AE62-4BBD-9767-0683C1A64A5B}" srcOrd="0" destOrd="0" presId="urn:microsoft.com/office/officeart/2005/8/layout/matrix1"/>
    <dgm:cxn modelId="{52FDFCA9-9AFC-4FAE-BC46-886A76BEDBED}" type="presOf" srcId="{163E3733-E3DE-4603-B81D-A07920279013}" destId="{3FA2D15B-CF76-4202-AA22-9C6B1404492F}" srcOrd="0" destOrd="0" presId="urn:microsoft.com/office/officeart/2005/8/layout/matrix1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4588DD55-AFF1-4A4D-9339-3B01563F142D}" type="presOf" srcId="{A7112B98-6EF3-4FE7-BF3D-C59D1B368008}" destId="{C4C3389C-960C-45F0-B12F-65FC46FCDAAF}" srcOrd="1" destOrd="0" presId="urn:microsoft.com/office/officeart/2005/8/layout/matrix1"/>
    <dgm:cxn modelId="{23326607-0446-4C40-9048-CC9BAD85E192}" type="presOf" srcId="{A7112B98-6EF3-4FE7-BF3D-C59D1B368008}" destId="{CD18A5EF-14CC-4D99-B9B5-ADC491578342}" srcOrd="0" destOrd="0" presId="urn:microsoft.com/office/officeart/2005/8/layout/matrix1"/>
    <dgm:cxn modelId="{5ADBCD25-05A9-40C7-9B10-9B144F217493}" type="presOf" srcId="{6549D92B-83E7-4382-BCE2-AD411F4B9095}" destId="{E95F4473-6895-42D5-9283-BB264002653F}" srcOrd="0" destOrd="0" presId="urn:microsoft.com/office/officeart/2005/8/layout/matrix1"/>
    <dgm:cxn modelId="{A2B849CF-6408-4CC8-8083-C5A9F793A094}" type="presParOf" srcId="{7946C596-4121-4021-BADA-B7DCCC57B3BE}" destId="{6D023388-E77E-4DEB-AB21-039C45EBC052}" srcOrd="0" destOrd="0" presId="urn:microsoft.com/office/officeart/2005/8/layout/matrix1"/>
    <dgm:cxn modelId="{B733CF92-7B85-47AC-93DD-37C781FA2505}" type="presParOf" srcId="{6D023388-E77E-4DEB-AB21-039C45EBC052}" destId="{CD18A5EF-14CC-4D99-B9B5-ADC491578342}" srcOrd="0" destOrd="0" presId="urn:microsoft.com/office/officeart/2005/8/layout/matrix1"/>
    <dgm:cxn modelId="{E0C26A1C-E8BB-48B3-BA37-0ACB80CF963F}" type="presParOf" srcId="{6D023388-E77E-4DEB-AB21-039C45EBC052}" destId="{C4C3389C-960C-45F0-B12F-65FC46FCDAAF}" srcOrd="1" destOrd="0" presId="urn:microsoft.com/office/officeart/2005/8/layout/matrix1"/>
    <dgm:cxn modelId="{AB2DF8BF-CE27-4067-9972-ED14000185EE}" type="presParOf" srcId="{6D023388-E77E-4DEB-AB21-039C45EBC052}" destId="{3FA2D15B-CF76-4202-AA22-9C6B1404492F}" srcOrd="2" destOrd="0" presId="urn:microsoft.com/office/officeart/2005/8/layout/matrix1"/>
    <dgm:cxn modelId="{3D5E6CF3-66F1-4502-981D-B747E10A8AA3}" type="presParOf" srcId="{6D023388-E77E-4DEB-AB21-039C45EBC052}" destId="{2DBDCC4B-9364-4C26-897D-9D5279936C4A}" srcOrd="3" destOrd="0" presId="urn:microsoft.com/office/officeart/2005/8/layout/matrix1"/>
    <dgm:cxn modelId="{40166D22-333B-4300-A5C0-428BCF317019}" type="presParOf" srcId="{6D023388-E77E-4DEB-AB21-039C45EBC052}" destId="{E95F4473-6895-42D5-9283-BB264002653F}" srcOrd="4" destOrd="0" presId="urn:microsoft.com/office/officeart/2005/8/layout/matrix1"/>
    <dgm:cxn modelId="{E81C32A8-7A3C-4484-BAD7-8601BD316FC2}" type="presParOf" srcId="{6D023388-E77E-4DEB-AB21-039C45EBC052}" destId="{CD12BA36-16AB-4F0D-9947-4D905491FE95}" srcOrd="5" destOrd="0" presId="urn:microsoft.com/office/officeart/2005/8/layout/matrix1"/>
    <dgm:cxn modelId="{BF51AF9E-E7F4-4B8A-8735-1D81F7C06292}" type="presParOf" srcId="{6D023388-E77E-4DEB-AB21-039C45EBC052}" destId="{6AB11538-AE62-4BBD-9767-0683C1A64A5B}" srcOrd="6" destOrd="0" presId="urn:microsoft.com/office/officeart/2005/8/layout/matrix1"/>
    <dgm:cxn modelId="{2B728F10-D881-4E06-8EA2-7C241DFC0097}" type="presParOf" srcId="{6D023388-E77E-4DEB-AB21-039C45EBC052}" destId="{D9475630-C8AD-44A0-9DDF-60B3D2C6E705}" srcOrd="7" destOrd="0" presId="urn:microsoft.com/office/officeart/2005/8/layout/matrix1"/>
    <dgm:cxn modelId="{1E5845CA-A65B-4B7C-91BF-44A08DEB3C75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rgbClr val="FF0000"/>
              </a:solidFill>
            </a:rPr>
            <a:t>採計</a:t>
          </a:r>
          <a:r>
            <a:rPr lang="en-US" altLang="zh-TW" sz="2000" b="1" u="sng" dirty="0">
              <a:solidFill>
                <a:srgbClr val="FF0000"/>
              </a:solidFill>
            </a:rPr>
            <a:t>32</a:t>
          </a:r>
          <a:r>
            <a:rPr lang="zh-TW" altLang="en-US" sz="2000" b="1" u="sng" dirty="0">
              <a:solidFill>
                <a:srgbClr val="FF0000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rgbClr val="FF0000"/>
              </a:solidFill>
            </a:rPr>
            <a:t>採計</a:t>
          </a:r>
          <a:r>
            <a:rPr lang="en-US" altLang="zh-TW" sz="2000" b="1" u="sng" dirty="0">
              <a:solidFill>
                <a:srgbClr val="FF0000"/>
              </a:solidFill>
            </a:rPr>
            <a:t>35</a:t>
          </a:r>
          <a:r>
            <a:rPr lang="zh-TW" altLang="en-US" sz="2000" b="1" u="sng" dirty="0">
              <a:solidFill>
                <a:srgbClr val="FF0000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>
              <a:solidFill>
                <a:srgbClr val="FF0000"/>
              </a:solidFill>
              <a:latin typeface="+mn-lt"/>
            </a:rPr>
            <a:t>33</a:t>
          </a:r>
          <a:r>
            <a:rPr lang="zh-TW" altLang="en-US" sz="2400" dirty="0">
              <a:solidFill>
                <a:srgbClr val="FF0000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B73C1210-FBD8-4672-B80B-577FA4D352E4}" type="presOf" srcId="{FF8D0DE0-7183-4802-A472-D51DF5A0C91C}" destId="{3F539567-1F23-4E76-A758-5A862BB9EFFC}" srcOrd="0" destOrd="1" presId="urn:microsoft.com/office/officeart/2005/8/layout/vList6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10766A06-400B-4F19-BEAB-E22F2C4A4FEF}" type="presOf" srcId="{19249124-F0DD-4A7E-A6ED-2EC7309F368E}" destId="{3F539567-1F23-4E76-A758-5A862BB9EFFC}" srcOrd="0" destOrd="0" presId="urn:microsoft.com/office/officeart/2005/8/layout/vList6"/>
    <dgm:cxn modelId="{9BA65AFD-5D60-4DF5-A3E9-29824BA456F1}" type="presOf" srcId="{205E4696-CE36-40FB-8726-EC24909286A6}" destId="{4E63D85C-3837-4D2B-B9A0-FCAAE26FC636}" srcOrd="0" destOrd="0" presId="urn:microsoft.com/office/officeart/2005/8/layout/vList6"/>
    <dgm:cxn modelId="{6A5F6072-A6A9-4C41-AFF2-22790A72B8E3}" type="presOf" srcId="{33D1DF83-6FA8-491B-AE46-8C5470B6695B}" destId="{BDD9785E-5988-4D9A-BEBF-25DE815D2930}" srcOrd="0" destOrd="0" presId="urn:microsoft.com/office/officeart/2005/8/layout/vList6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459C628B-2D75-464C-B209-06F1AEA67341}" type="presOf" srcId="{82089FB6-1069-40A4-A70D-663009CAC143}" destId="{B9BF2826-A93F-484E-809F-0952285A6A23}" srcOrd="0" destOrd="1" presId="urn:microsoft.com/office/officeart/2005/8/layout/vList6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A40C1BB6-424C-43EB-BE35-0D27BE0E024B}" type="presOf" srcId="{BF3883D0-7001-44C2-901B-A585C73FBE5F}" destId="{B9BF2826-A93F-484E-809F-0952285A6A23}" srcOrd="0" destOrd="0" presId="urn:microsoft.com/office/officeart/2005/8/layout/vList6"/>
    <dgm:cxn modelId="{D905225E-F964-4C8C-B4B4-EE80F7E83E70}" type="presOf" srcId="{C0BA452B-58F9-4D08-9C12-EE745668566A}" destId="{09D89B46-01BD-4CE7-8FF2-34FB9ACC1234}" srcOrd="0" destOrd="0" presId="urn:microsoft.com/office/officeart/2005/8/layout/vList6"/>
    <dgm:cxn modelId="{61E358A4-EAC2-49E1-8FA6-C5A772D3D08F}" type="presOf" srcId="{B625F2EB-10E5-4149-8948-148379F6CACA}" destId="{50818BBC-F477-4D9E-837A-21259D15C457}" srcOrd="0" destOrd="0" presId="urn:microsoft.com/office/officeart/2005/8/layout/vList6"/>
    <dgm:cxn modelId="{58386016-8360-4EFD-BFCA-68D2AC464A59}" type="presOf" srcId="{5ACA794B-7619-4EA6-A915-1A29521C5590}" destId="{413D0A37-9639-43F8-AAA7-6563C960F0FF}" srcOrd="0" destOrd="0" presId="urn:microsoft.com/office/officeart/2005/8/layout/vList6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6FFACB07-DB1E-4D43-9EDF-3E20B50EA9C5}" type="presParOf" srcId="{4E63D85C-3837-4D2B-B9A0-FCAAE26FC636}" destId="{ED551B06-B7DE-448B-B9EE-0C60CE3408D6}" srcOrd="0" destOrd="0" presId="urn:microsoft.com/office/officeart/2005/8/layout/vList6"/>
    <dgm:cxn modelId="{C4AE1F87-C629-4DDB-8BED-F49649564EE2}" type="presParOf" srcId="{ED551B06-B7DE-448B-B9EE-0C60CE3408D6}" destId="{50818BBC-F477-4D9E-837A-21259D15C457}" srcOrd="0" destOrd="0" presId="urn:microsoft.com/office/officeart/2005/8/layout/vList6"/>
    <dgm:cxn modelId="{C337A08D-3780-4012-8010-E9339ED24FCD}" type="presParOf" srcId="{ED551B06-B7DE-448B-B9EE-0C60CE3408D6}" destId="{3F539567-1F23-4E76-A758-5A862BB9EFFC}" srcOrd="1" destOrd="0" presId="urn:microsoft.com/office/officeart/2005/8/layout/vList6"/>
    <dgm:cxn modelId="{3B5CF8DD-8C54-4D78-9B39-005E096BC3E8}" type="presParOf" srcId="{4E63D85C-3837-4D2B-B9A0-FCAAE26FC636}" destId="{25541B67-E6BB-4A55-AB99-60DBC347093E}" srcOrd="1" destOrd="0" presId="urn:microsoft.com/office/officeart/2005/8/layout/vList6"/>
    <dgm:cxn modelId="{D237C61F-ADA9-44E5-AB4B-C3A6B62FB768}" type="presParOf" srcId="{4E63D85C-3837-4D2B-B9A0-FCAAE26FC636}" destId="{670EE82C-C216-48D5-9379-19F889DB8888}" srcOrd="2" destOrd="0" presId="urn:microsoft.com/office/officeart/2005/8/layout/vList6"/>
    <dgm:cxn modelId="{B0486F67-57BF-40A7-8BE0-3877BBD735C6}" type="presParOf" srcId="{670EE82C-C216-48D5-9379-19F889DB8888}" destId="{09D89B46-01BD-4CE7-8FF2-34FB9ACC1234}" srcOrd="0" destOrd="0" presId="urn:microsoft.com/office/officeart/2005/8/layout/vList6"/>
    <dgm:cxn modelId="{BCDF3163-7BE5-4E31-9C48-67E1CDDCACA8}" type="presParOf" srcId="{670EE82C-C216-48D5-9379-19F889DB8888}" destId="{B9BF2826-A93F-484E-809F-0952285A6A23}" srcOrd="1" destOrd="0" presId="urn:microsoft.com/office/officeart/2005/8/layout/vList6"/>
    <dgm:cxn modelId="{CB4FDD34-CE9C-49FC-A526-2B2F4693BB21}" type="presParOf" srcId="{4E63D85C-3837-4D2B-B9A0-FCAAE26FC636}" destId="{FC401293-0E6F-4BE0-9B3D-3779AF0E7BDB}" srcOrd="3" destOrd="0" presId="urn:microsoft.com/office/officeart/2005/8/layout/vList6"/>
    <dgm:cxn modelId="{5224CB08-3BDF-4A43-AF3E-598F8792FC28}" type="presParOf" srcId="{4E63D85C-3837-4D2B-B9A0-FCAAE26FC636}" destId="{18881F29-BE38-41C9-9182-D08C73E20DEA}" srcOrd="4" destOrd="0" presId="urn:microsoft.com/office/officeart/2005/8/layout/vList6"/>
    <dgm:cxn modelId="{E4D65E9D-4104-4319-9CD2-58D963543974}" type="presParOf" srcId="{18881F29-BE38-41C9-9182-D08C73E20DEA}" destId="{BDD9785E-5988-4D9A-BEBF-25DE815D2930}" srcOrd="0" destOrd="0" presId="urn:microsoft.com/office/officeart/2005/8/layout/vList6"/>
    <dgm:cxn modelId="{C3B71485-D2E5-4824-9707-ADD2F752F48F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3C485A09-FEAE-4303-85E5-32C83A53D747}" type="presOf" srcId="{EC5F123D-1D8B-A64F-8933-66F4CD9661C6}" destId="{FE7AF7D2-F977-8C4F-B1D3-FB091098CF13}" srcOrd="0" destOrd="0" presId="urn:microsoft.com/office/officeart/2005/8/layout/hProcess3"/>
    <dgm:cxn modelId="{D305488C-6A43-4CFE-8915-62CEC7BFCE40}" type="presParOf" srcId="{FE7AF7D2-F977-8C4F-B1D3-FB091098CF13}" destId="{7A6D126A-797E-0540-ABFC-E950EE998E9F}" srcOrd="0" destOrd="0" presId="urn:microsoft.com/office/officeart/2005/8/layout/hProcess3"/>
    <dgm:cxn modelId="{045CCB9E-F2EA-4BCD-936A-7AED1097C1A6}" type="presParOf" srcId="{FE7AF7D2-F977-8C4F-B1D3-FB091098CF13}" destId="{BAD02919-DF43-644F-B79E-0B985C83C920}" srcOrd="1" destOrd="0" presId="urn:microsoft.com/office/officeart/2005/8/layout/hProcess3"/>
    <dgm:cxn modelId="{6CC2A3AE-B602-4B51-9E40-D3D29B31DD2D}" type="presParOf" srcId="{BAD02919-DF43-644F-B79E-0B985C83C920}" destId="{C5CFC8FC-6174-4D43-88CC-6B962C344BCF}" srcOrd="0" destOrd="0" presId="urn:microsoft.com/office/officeart/2005/8/layout/hProcess3"/>
    <dgm:cxn modelId="{19AB2FEE-C199-4C04-A883-2B664330569D}" type="presParOf" srcId="{BAD02919-DF43-644F-B79E-0B985C83C920}" destId="{4EC8E62C-140B-4B44-AEFD-9E3ED296488A}" srcOrd="1" destOrd="0" presId="urn:microsoft.com/office/officeart/2005/8/layout/hProcess3"/>
    <dgm:cxn modelId="{9F82BFC2-01F8-45EB-BF8C-9C496FDB9DB5}" type="presParOf" srcId="{BAD02919-DF43-644F-B79E-0B985C83C920}" destId="{945DAF16-BC05-C248-889B-68E77D2C912B}" srcOrd="2" destOrd="0" presId="urn:microsoft.com/office/officeart/2005/8/layout/hProcess3"/>
    <dgm:cxn modelId="{B8246C63-6A54-41AC-9ECC-62944A92B2B6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3233E-B05D-47A3-ABC9-EE048329E17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22C7503-B165-4A91-81D2-30594084B8D7}" type="pres">
      <dgm:prSet presAssocID="{C653233E-B05D-47A3-ABC9-EE048329E17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DB231A0E-4F59-46AD-B1EA-B1EE19841643}" type="presOf" srcId="{C653233E-B05D-47A3-ABC9-EE048329E170}" destId="{722C7503-B165-4A91-81D2-30594084B8D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293158" y="0"/>
          <a:ext cx="1534422" cy="1736824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rgbClr val="FF0000"/>
              </a:solidFill>
            </a:rPr>
            <a:t>採計</a:t>
          </a:r>
          <a:r>
            <a:rPr lang="en-US" altLang="zh-TW" sz="2000" b="1" u="sng" kern="1200" dirty="0">
              <a:solidFill>
                <a:srgbClr val="FF0000"/>
              </a:solidFill>
            </a:rPr>
            <a:t>32</a:t>
          </a:r>
          <a:r>
            <a:rPr lang="zh-TW" altLang="en-US" sz="2000" b="1" u="sng" kern="1200" dirty="0">
              <a:solidFill>
                <a:srgbClr val="FF0000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93158" y="217103"/>
        <a:ext cx="959014" cy="1302618"/>
      </dsp:txXfrm>
    </dsp:sp>
    <dsp:sp modelId="{50818BBC-F477-4D9E-837A-21259D15C457}">
      <dsp:nvSpPr>
        <dsp:cNvPr id="0" name=""/>
        <dsp:cNvSpPr/>
      </dsp:nvSpPr>
      <dsp:spPr>
        <a:xfrm>
          <a:off x="997" y="0"/>
          <a:ext cx="2292160" cy="1736824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85782" y="84785"/>
        <a:ext cx="2122590" cy="1567254"/>
      </dsp:txXfrm>
    </dsp:sp>
    <dsp:sp modelId="{B9BF2826-A93F-484E-809F-0952285A6A23}">
      <dsp:nvSpPr>
        <dsp:cNvPr id="0" name=""/>
        <dsp:cNvSpPr/>
      </dsp:nvSpPr>
      <dsp:spPr>
        <a:xfrm>
          <a:off x="2285438" y="1910506"/>
          <a:ext cx="1542285" cy="1736824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rgbClr val="FF0000"/>
              </a:solidFill>
            </a:rPr>
            <a:t>採計</a:t>
          </a:r>
          <a:r>
            <a:rPr lang="en-US" altLang="zh-TW" sz="2000" b="1" u="sng" kern="1200" dirty="0">
              <a:solidFill>
                <a:srgbClr val="FF0000"/>
              </a:solidFill>
            </a:rPr>
            <a:t>35</a:t>
          </a:r>
          <a:r>
            <a:rPr lang="zh-TW" altLang="en-US" sz="2000" b="1" u="sng" kern="1200" dirty="0">
              <a:solidFill>
                <a:srgbClr val="FF0000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85438" y="2127609"/>
        <a:ext cx="963928" cy="1302618"/>
      </dsp:txXfrm>
    </dsp:sp>
    <dsp:sp modelId="{09D89B46-01BD-4CE7-8FF2-34FB9ACC1234}">
      <dsp:nvSpPr>
        <dsp:cNvPr id="0" name=""/>
        <dsp:cNvSpPr/>
      </dsp:nvSpPr>
      <dsp:spPr>
        <a:xfrm>
          <a:off x="453" y="1956983"/>
          <a:ext cx="2284584" cy="1736824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85238" y="2041768"/>
        <a:ext cx="2115014" cy="1567254"/>
      </dsp:txXfrm>
    </dsp:sp>
    <dsp:sp modelId="{413D0A37-9639-43F8-AAA7-6563C960F0FF}">
      <dsp:nvSpPr>
        <dsp:cNvPr id="0" name=""/>
        <dsp:cNvSpPr/>
      </dsp:nvSpPr>
      <dsp:spPr>
        <a:xfrm>
          <a:off x="2185714" y="3821012"/>
          <a:ext cx="1541300" cy="1736824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>
              <a:solidFill>
                <a:srgbClr val="FF0000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rgbClr val="FF0000"/>
              </a:solidFill>
              <a:latin typeface="+mn-lt"/>
            </a:rPr>
            <a:t>分</a:t>
          </a:r>
        </a:p>
      </dsp:txBody>
      <dsp:txXfrm>
        <a:off x="2185714" y="4038115"/>
        <a:ext cx="963313" cy="1302618"/>
      </dsp:txXfrm>
    </dsp:sp>
    <dsp:sp modelId="{BDD9785E-5988-4D9A-BEBF-25DE815D2930}">
      <dsp:nvSpPr>
        <dsp:cNvPr id="0" name=""/>
        <dsp:cNvSpPr/>
      </dsp:nvSpPr>
      <dsp:spPr>
        <a:xfrm>
          <a:off x="19508" y="3821012"/>
          <a:ext cx="2281814" cy="1736824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104293" y="3905797"/>
        <a:ext cx="2112244" cy="15672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542853" y="9355807"/>
            <a:ext cx="43249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5751B700-6D00-4555-85D8-F6046E46085E}" type="slidenum">
              <a:rPr lang="zh-TW" altLang="en-US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74183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730AAF-7B1A-4047-8AF2-47A5B93FFEF1}" type="datetimeFigureOut">
              <a:rPr lang="zh-TW" altLang="en-US"/>
              <a:pPr>
                <a:defRPr/>
              </a:pPr>
              <a:t>2020/10/26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419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E73A443C-5C70-497E-AA06-012DFBD0CD1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48026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319" tIns="44159" rIns="88319" bIns="44159"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45408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142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280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152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916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smtClean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 anchor="b"/>
          <a:lstStyle>
            <a:lvl1pPr defTabSz="912813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912813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912813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912813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912813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DAB69950-BC40-4B7E-A708-061E9E4E4933}" type="slidenum">
              <a:rPr lang="zh-TW" altLang="en-US" sz="1200">
                <a:latin typeface="Arial" panose="020B0604020202020204" pitchFamily="34" charset="0"/>
              </a:rPr>
              <a:pPr algn="r"/>
              <a:t>17</a:t>
            </a:fld>
            <a:endParaRPr lang="en-US" altLang="zh-TW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873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65891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smtClean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16589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 anchor="b"/>
          <a:lstStyle>
            <a:lvl1pPr defTabSz="912813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912813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912813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912813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912813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43CE4CDF-A92B-4080-98CE-D65247BF10ED}" type="slidenum">
              <a:rPr lang="zh-TW" altLang="en-US" sz="1200">
                <a:latin typeface="Arial" panose="020B0604020202020204" pitchFamily="34" charset="0"/>
              </a:rPr>
              <a:pPr algn="r"/>
              <a:t>18</a:t>
            </a:fld>
            <a:endParaRPr lang="en-US" altLang="zh-TW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046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7CD40F-6B2F-4F70-AE9D-A45F9693BA09}" type="slidenum">
              <a:rPr lang="zh-TW" altLang="en-US"/>
              <a:pPr/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6415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3994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305BFFDD-810B-4A47-9CEF-CDF0816B7C1C}" type="slidenum">
              <a:rPr lang="zh-TW" altLang="en-US" sz="1200">
                <a:latin typeface="Arial" pitchFamily="34" charset="0"/>
              </a:rPr>
              <a:pPr algn="r" defTabSz="912813" eaLnBrk="1" hangingPunct="1"/>
              <a:t>21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52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E311AA4-33BD-4A6E-AB82-2A40DEE22530}" type="slidenum">
              <a:rPr lang="zh-TW" altLang="en-US"/>
              <a:pPr eaLnBrk="1" hangingPunct="1"/>
              <a:t>22</a:t>
            </a:fld>
            <a:endParaRPr lang="en-US" altLang="zh-TW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6A38B06E-0BDE-4B8A-9CC5-60B9E3AE4E46}" type="slidenum">
              <a:rPr kumimoji="0" lang="zh-TW" altLang="en-US" sz="1200"/>
              <a:pPr defTabSz="912813" eaLnBrk="1" hangingPunct="1"/>
              <a:t>22</a:t>
            </a:fld>
            <a:endParaRPr kumimoji="0" lang="en-US" altLang="zh-TW" sz="1200"/>
          </a:p>
        </p:txBody>
      </p:sp>
      <p:sp>
        <p:nvSpPr>
          <p:cNvPr id="4198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4198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990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B903C1A3-046C-4904-AA9C-9FE325744509}" type="slidenum">
              <a:rPr kumimoji="0" lang="zh-TW" altLang="en-US" sz="1200"/>
              <a:pPr defTabSz="912813" eaLnBrk="1" hangingPunct="1"/>
              <a:t>22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621512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9834E19-B215-418B-9545-078705126248}" type="slidenum">
              <a:rPr lang="zh-TW" altLang="en-US"/>
              <a:pPr eaLnBrk="1" hangingPunct="1"/>
              <a:t>23</a:t>
            </a:fld>
            <a:endParaRPr lang="en-US" altLang="zh-TW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CDE7AB27-ECA1-4C89-9DD9-93B4246EF7F6}" type="slidenum">
              <a:rPr kumimoji="0" lang="zh-TW" altLang="en-US" sz="1200"/>
              <a:pPr defTabSz="912813" eaLnBrk="1" hangingPunct="1"/>
              <a:t>23</a:t>
            </a:fld>
            <a:endParaRPr kumimoji="0" lang="en-US" altLang="zh-TW" sz="1200"/>
          </a:p>
        </p:txBody>
      </p:sp>
      <p:sp>
        <p:nvSpPr>
          <p:cNvPr id="4403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4403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4038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80A6ED9F-5665-4312-9E39-F6D8AC2B9BCF}" type="slidenum">
              <a:rPr kumimoji="0" lang="zh-TW" altLang="en-US" sz="1200"/>
              <a:pPr defTabSz="912813" eaLnBrk="1" hangingPunct="1"/>
              <a:t>23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4229160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319" tIns="44159" rIns="88319" bIns="44159"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298029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C281BA09-F2C6-431C-9D49-8E27F351DA82}" type="slidenum">
              <a:rPr lang="zh-TW" altLang="en-US" sz="1200">
                <a:latin typeface="Arial" pitchFamily="34" charset="0"/>
              </a:rPr>
              <a:pPr algn="r" defTabSz="912813"/>
              <a:t>24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4363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4813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973E4E8-FEE0-4D61-BB5B-857114A05AE5}" type="slidenum">
              <a:rPr kumimoji="0" lang="zh-TW" altLang="en-US" sz="1200"/>
              <a:pPr algn="r" eaLnBrk="1" hangingPunct="1"/>
              <a:t>25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84215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22F72B90-BBE0-4F99-884D-D61B27146D4F}" type="slidenum">
              <a:rPr lang="zh-TW" altLang="en-US" sz="1200">
                <a:latin typeface="Arial" pitchFamily="34" charset="0"/>
              </a:rPr>
              <a:pPr algn="r" defTabSz="912813"/>
              <a:t>26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1577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提醒家長各校使用的測驗不一樣，這只是其中一個測驗。家長可透過輔導處瞭解孩子所做的性向測驗內容。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5DFD1-1636-48CA-95ED-18BCA6E17F70}" type="slidenum">
              <a:rPr lang="zh-TW" altLang="en-US"/>
              <a:pPr/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519000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EC5A0-B129-4D53-9E7D-0CF122C1A009}" type="slidenum">
              <a:rPr lang="zh-TW" altLang="en-US"/>
              <a:pPr/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16282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提醒家長各校使用的測驗不一樣，這只是其中一個測驗。家長可透過輔導處瞭解孩子所做的興趣測驗內容。</a:t>
            </a: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6BD89-4334-4967-8845-0D4128258A4A}" type="slidenum">
              <a:rPr lang="zh-TW" altLang="en-US"/>
              <a:pPr/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031935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D737E3AE-AB21-4229-84DF-08607C4D43EF}" type="slidenum">
              <a:rPr kumimoji="0" lang="zh-TW" altLang="en-US" sz="1200"/>
              <a:pPr algn="r" eaLnBrk="1" hangingPunct="1"/>
              <a:t>30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1664204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04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525C97DD-BF9D-4E7E-A3F9-ECEE92DD167A}" type="slidenum">
              <a:rPr kumimoji="0" lang="zh-TW" altLang="en-US" sz="1200"/>
              <a:pPr algn="r" eaLnBrk="1" hangingPunct="1"/>
              <a:t>31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0730144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24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FA734F4-5D9B-4A43-A3DF-CF20EF516EE7}" type="slidenum">
              <a:rPr kumimoji="0" lang="zh-TW" altLang="en-US" sz="1200"/>
              <a:pPr algn="r" eaLnBrk="1" hangingPunct="1"/>
              <a:t>32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1494831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8C1C0325-DD73-4440-8982-768594360882}" type="slidenum">
              <a:rPr kumimoji="0" lang="zh-TW" altLang="en-US" sz="1200"/>
              <a:pPr algn="r" eaLnBrk="1" hangingPunct="1"/>
              <a:t>33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792397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smtClean="0"/>
          </a:p>
        </p:txBody>
      </p:sp>
      <p:sp>
        <p:nvSpPr>
          <p:cNvPr id="15360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98211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65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3E2A2736-CC4C-4BB7-B7DA-B5537B149F30}" type="slidenum">
              <a:rPr kumimoji="0" lang="zh-TW" altLang="en-US" sz="1200"/>
              <a:pPr algn="r" eaLnBrk="1" hangingPunct="1"/>
              <a:t>34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8533171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861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E99B5E3C-F384-4F66-80A6-5997CB3EF480}" type="slidenum">
              <a:rPr kumimoji="0" lang="zh-TW" altLang="en-US" sz="1200"/>
              <a:pPr algn="r" eaLnBrk="1" hangingPunct="1"/>
              <a:t>35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3151476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066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64A48FF1-BA2B-48E5-B6AB-91D8A6A73DAE}" type="slidenum">
              <a:rPr kumimoji="0" lang="zh-TW" altLang="en-US" sz="1200"/>
              <a:pPr algn="r" eaLnBrk="1" hangingPunct="1"/>
              <a:t>36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41744885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>
            <a:extLst>
              <a:ext uri="{FF2B5EF4-FFF2-40B4-BE49-F238E27FC236}">
                <a16:creationId xmlns:a16="http://schemas.microsoft.com/office/drawing/2014/main" xmlns="" id="{01580B5A-4143-477C-ABBA-74DFEF7323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備忘稿版面配置區 2">
            <a:extLst>
              <a:ext uri="{FF2B5EF4-FFF2-40B4-BE49-F238E27FC236}">
                <a16:creationId xmlns:a16="http://schemas.microsoft.com/office/drawing/2014/main" xmlns="" id="{1C556765-344C-45AA-816A-ECDC9CB82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2708" name="投影片編號版面配置區 3">
            <a:extLst>
              <a:ext uri="{FF2B5EF4-FFF2-40B4-BE49-F238E27FC236}">
                <a16:creationId xmlns:a16="http://schemas.microsoft.com/office/drawing/2014/main" xmlns="" id="{9D348F9B-F53F-452F-B824-A3AC400889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90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50888" indent="-287338" defTabSz="8890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54113" indent="-230188" defTabSz="8890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16075" indent="-230188" defTabSz="8890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79625" indent="-230188" defTabSz="8890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36825" indent="-230188" defTabSz="889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94025" indent="-230188" defTabSz="889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51225" indent="-230188" defTabSz="889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908425" indent="-230188" defTabSz="889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1814FD7F-7EFC-457D-AF7F-BA319D878F6A}" type="slidenum">
              <a:rPr lang="zh-TW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2756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>
            <a:extLst>
              <a:ext uri="{FF2B5EF4-FFF2-40B4-BE49-F238E27FC236}">
                <a16:creationId xmlns:a16="http://schemas.microsoft.com/office/drawing/2014/main" xmlns="" id="{226EADB5-EF2E-4F91-AEAC-6FFF897EF0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58850" y="754063"/>
            <a:ext cx="5062538" cy="3797300"/>
          </a:xfrm>
          <a:ln/>
        </p:spPr>
      </p:sp>
      <p:sp>
        <p:nvSpPr>
          <p:cNvPr id="74755" name="備忘稿版面配置區 2">
            <a:extLst>
              <a:ext uri="{FF2B5EF4-FFF2-40B4-BE49-F238E27FC236}">
                <a16:creationId xmlns:a16="http://schemas.microsoft.com/office/drawing/2014/main" xmlns="" id="{116EFE03-37EE-4152-9C1B-FFDB72ABC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4803775"/>
            <a:ext cx="5583238" cy="4552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4756" name="投影片編號版面配置區 3">
            <a:extLst>
              <a:ext uri="{FF2B5EF4-FFF2-40B4-BE49-F238E27FC236}">
                <a16:creationId xmlns:a16="http://schemas.microsoft.com/office/drawing/2014/main" xmlns="" id="{15634ED7-3246-4CDF-8E7F-D54C21128EA2}"/>
              </a:ext>
            </a:extLst>
          </p:cNvPr>
          <p:cNvSpPr txBox="1">
            <a:spLocks noGrp="1"/>
          </p:cNvSpPr>
          <p:nvPr/>
        </p:nvSpPr>
        <p:spPr bwMode="auto">
          <a:xfrm>
            <a:off x="3952875" y="9605963"/>
            <a:ext cx="30257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602C11-E7C9-4DF2-A13D-CE5118425C19}" type="slidenum">
              <a:rPr kumimoji="0" lang="zh-TW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38</a:t>
            </a:fld>
            <a:endParaRPr kumimoji="0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727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投影片圖像版面配置區 1">
            <a:extLst>
              <a:ext uri="{FF2B5EF4-FFF2-40B4-BE49-F238E27FC236}">
                <a16:creationId xmlns:a16="http://schemas.microsoft.com/office/drawing/2014/main" xmlns="" id="{6B459176-1D25-4545-BF66-7EC1682F42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58850" y="754063"/>
            <a:ext cx="5062538" cy="3797300"/>
          </a:xfrm>
          <a:ln/>
        </p:spPr>
      </p:sp>
      <p:sp>
        <p:nvSpPr>
          <p:cNvPr id="76803" name="備忘稿版面配置區 2">
            <a:extLst>
              <a:ext uri="{FF2B5EF4-FFF2-40B4-BE49-F238E27FC236}">
                <a16:creationId xmlns:a16="http://schemas.microsoft.com/office/drawing/2014/main" xmlns="" id="{839BA0F0-A11F-4867-885E-5AB85CA05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4803775"/>
            <a:ext cx="5583238" cy="4552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6804" name="投影片編號版面配置區 3">
            <a:extLst>
              <a:ext uri="{FF2B5EF4-FFF2-40B4-BE49-F238E27FC236}">
                <a16:creationId xmlns:a16="http://schemas.microsoft.com/office/drawing/2014/main" xmlns="" id="{D903807F-2221-47F6-A94A-D7F711C3540F}"/>
              </a:ext>
            </a:extLst>
          </p:cNvPr>
          <p:cNvSpPr txBox="1">
            <a:spLocks noGrp="1"/>
          </p:cNvSpPr>
          <p:nvPr/>
        </p:nvSpPr>
        <p:spPr bwMode="auto">
          <a:xfrm>
            <a:off x="3952875" y="9605963"/>
            <a:ext cx="30257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61D7C50-E40F-4059-AF27-A909AAA13C25}" type="slidenum">
              <a:rPr kumimoji="0" lang="zh-TW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39</a:t>
            </a:fld>
            <a:endParaRPr kumimoji="0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320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投影片圖像版面配置區 1">
            <a:extLst>
              <a:ext uri="{FF2B5EF4-FFF2-40B4-BE49-F238E27FC236}">
                <a16:creationId xmlns:a16="http://schemas.microsoft.com/office/drawing/2014/main" xmlns="" id="{833C55F0-513C-4299-A033-F7962E4F62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58850" y="754063"/>
            <a:ext cx="5062538" cy="3797300"/>
          </a:xfrm>
          <a:ln/>
        </p:spPr>
      </p:sp>
      <p:sp>
        <p:nvSpPr>
          <p:cNvPr id="78851" name="備忘稿版面配置區 2">
            <a:extLst>
              <a:ext uri="{FF2B5EF4-FFF2-40B4-BE49-F238E27FC236}">
                <a16:creationId xmlns:a16="http://schemas.microsoft.com/office/drawing/2014/main" xmlns="" id="{72E35A06-9BE5-46AE-9CC6-525AA8474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4803775"/>
            <a:ext cx="5583238" cy="4552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8852" name="投影片編號版面配置區 3">
            <a:extLst>
              <a:ext uri="{FF2B5EF4-FFF2-40B4-BE49-F238E27FC236}">
                <a16:creationId xmlns:a16="http://schemas.microsoft.com/office/drawing/2014/main" xmlns="" id="{E3F8ACC6-EEDD-444F-841D-57BEF44B242C}"/>
              </a:ext>
            </a:extLst>
          </p:cNvPr>
          <p:cNvSpPr txBox="1">
            <a:spLocks noGrp="1"/>
          </p:cNvSpPr>
          <p:nvPr/>
        </p:nvSpPr>
        <p:spPr bwMode="auto">
          <a:xfrm>
            <a:off x="3952875" y="9605963"/>
            <a:ext cx="30257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A483034-118D-48B5-8E02-7903DD4F4A6B}" type="slidenum">
              <a:rPr kumimoji="0" lang="zh-TW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40</a:t>
            </a:fld>
            <a:endParaRPr kumimoji="0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71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>
            <a:extLst>
              <a:ext uri="{FF2B5EF4-FFF2-40B4-BE49-F238E27FC236}">
                <a16:creationId xmlns:a16="http://schemas.microsoft.com/office/drawing/2014/main" xmlns="" id="{F506D486-F7AF-4EA0-90C0-49DC26CBE9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58850" y="754063"/>
            <a:ext cx="5062538" cy="3797300"/>
          </a:xfrm>
          <a:ln/>
        </p:spPr>
      </p:sp>
      <p:sp>
        <p:nvSpPr>
          <p:cNvPr id="80899" name="備忘稿版面配置區 2">
            <a:extLst>
              <a:ext uri="{FF2B5EF4-FFF2-40B4-BE49-F238E27FC236}">
                <a16:creationId xmlns:a16="http://schemas.microsoft.com/office/drawing/2014/main" xmlns="" id="{7E9DF960-9EB4-4DA7-94CD-C1F7D399F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4803775"/>
            <a:ext cx="5583238" cy="4552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80900" name="投影片編號版面配置區 3">
            <a:extLst>
              <a:ext uri="{FF2B5EF4-FFF2-40B4-BE49-F238E27FC236}">
                <a16:creationId xmlns:a16="http://schemas.microsoft.com/office/drawing/2014/main" xmlns="" id="{5E6EAE43-F456-47FB-A957-9E6349B89EEB}"/>
              </a:ext>
            </a:extLst>
          </p:cNvPr>
          <p:cNvSpPr txBox="1">
            <a:spLocks noGrp="1"/>
          </p:cNvSpPr>
          <p:nvPr/>
        </p:nvSpPr>
        <p:spPr bwMode="auto">
          <a:xfrm>
            <a:off x="3952875" y="9605963"/>
            <a:ext cx="30257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5D93AC-3BA6-4B4D-91DA-5D2336D37D73}" type="slidenum">
              <a:rPr kumimoji="0" lang="zh-TW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41</a:t>
            </a:fld>
            <a:endParaRPr kumimoji="0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90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投影片圖像版面配置區 1">
            <a:extLst>
              <a:ext uri="{FF2B5EF4-FFF2-40B4-BE49-F238E27FC236}">
                <a16:creationId xmlns:a16="http://schemas.microsoft.com/office/drawing/2014/main" xmlns="" id="{844C9FA2-BE67-4FB4-83E9-8AC4CAA9A2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58850" y="754063"/>
            <a:ext cx="5062538" cy="3797300"/>
          </a:xfrm>
          <a:ln/>
        </p:spPr>
      </p:sp>
      <p:sp>
        <p:nvSpPr>
          <p:cNvPr id="82947" name="備忘稿版面配置區 2">
            <a:extLst>
              <a:ext uri="{FF2B5EF4-FFF2-40B4-BE49-F238E27FC236}">
                <a16:creationId xmlns:a16="http://schemas.microsoft.com/office/drawing/2014/main" xmlns="" id="{3970CCDB-C2A9-4E66-94C1-A857CEA6C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4803775"/>
            <a:ext cx="5583238" cy="4552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82948" name="投影片編號版面配置區 3">
            <a:extLst>
              <a:ext uri="{FF2B5EF4-FFF2-40B4-BE49-F238E27FC236}">
                <a16:creationId xmlns:a16="http://schemas.microsoft.com/office/drawing/2014/main" xmlns="" id="{B8B98220-8F97-4303-8A64-52C4218C8E6B}"/>
              </a:ext>
            </a:extLst>
          </p:cNvPr>
          <p:cNvSpPr txBox="1">
            <a:spLocks noGrp="1"/>
          </p:cNvSpPr>
          <p:nvPr/>
        </p:nvSpPr>
        <p:spPr bwMode="auto">
          <a:xfrm>
            <a:off x="3952875" y="9605963"/>
            <a:ext cx="30257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D4BFEF-82F3-4F7E-A5E6-482B3E5EDE66}" type="slidenum">
              <a:rPr kumimoji="0" lang="zh-TW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42</a:t>
            </a:fld>
            <a:endParaRPr kumimoji="0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317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0E23A-A96D-4AD7-B1FC-EA2C2420AE77}" type="slidenum">
              <a:rPr lang="zh-TW" altLang="en-US"/>
              <a:pPr/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278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smtClean="0"/>
          </a:p>
        </p:txBody>
      </p:sp>
      <p:sp>
        <p:nvSpPr>
          <p:cNvPr id="154627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297381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921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04A69952-C670-4D03-B369-3A64C3664B12}" type="slidenum">
              <a:rPr kumimoji="0" lang="zh-TW" altLang="en-US" sz="1200"/>
              <a:pPr algn="r" eaLnBrk="1" hangingPunct="1"/>
              <a:t>61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6084133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12951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89443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8633018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9046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/>
          <a:lstStyle/>
          <a:p>
            <a:endParaRPr lang="zh-TW" altLang="en-US" smtClean="0"/>
          </a:p>
        </p:txBody>
      </p:sp>
      <p:sp>
        <p:nvSpPr>
          <p:cNvPr id="19046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 anchor="b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D196EB72-F6BB-4F3B-BA48-28A93D5CF1A6}" type="slidenum">
              <a:rPr kumimoji="0" lang="zh-TW" altLang="en-US" sz="1200"/>
              <a:pPr algn="r" eaLnBrk="1" hangingPunct="1"/>
              <a:t>69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7775023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請學校放在資料中</a:t>
            </a:r>
          </a:p>
        </p:txBody>
      </p:sp>
    </p:spTree>
    <p:extLst>
      <p:ext uri="{BB962C8B-B14F-4D97-AF65-F5344CB8AC3E}">
        <p14:creationId xmlns:p14="http://schemas.microsoft.com/office/powerpoint/2010/main" val="4405401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3799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98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765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99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606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100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120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276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smtClean="0"/>
          </a:p>
        </p:txBody>
      </p:sp>
      <p:sp>
        <p:nvSpPr>
          <p:cNvPr id="155651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02615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9302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noFill/>
          <a:ln/>
        </p:spPr>
        <p:txBody>
          <a:bodyPr lIns="91419" tIns="45709" rIns="91419" bIns="45709"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25588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4001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8122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9416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24321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1363"/>
            <a:ext cx="4965700" cy="3724275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6463"/>
            <a:ext cx="5441950" cy="4467225"/>
          </a:xfrm>
          <a:noFill/>
          <a:ln/>
        </p:spPr>
        <p:txBody>
          <a:bodyPr lIns="95115" tIns="47558" rIns="95115" bIns="47558"/>
          <a:lstStyle/>
          <a:p>
            <a:pPr eaLnBrk="1" hangingPunct="1"/>
            <a:r>
              <a:rPr lang="zh-TW" altLang="en-US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15" tIns="47558" rIns="95115" bIns="47558" anchor="b"/>
          <a:lstStyle/>
          <a:p>
            <a:pPr algn="r" defTabSz="969963" eaLnBrk="1" hangingPunct="1"/>
            <a:fld id="{8032D4D3-6BF3-4093-AC0E-A7723551DE85}" type="slidenum">
              <a:rPr lang="zh-TW" altLang="en-US" sz="1200"/>
              <a:pPr algn="r" defTabSz="969963" eaLnBrk="1" hangingPunct="1"/>
              <a:t>130</a:t>
            </a:fld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6596743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44157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20070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490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>
              <a:spcBef>
                <a:spcPct val="0"/>
              </a:spcBef>
            </a:pPr>
            <a:endParaRPr lang="en-US" altLang="zh-TW"/>
          </a:p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19149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0FBEC63-D9ED-4A19-8068-A0E01217CDE0}" type="slidenum">
              <a:rPr kumimoji="0" lang="zh-TW" altLang="en-US" sz="1200"/>
              <a:pPr algn="r" eaLnBrk="1" hangingPunct="1"/>
              <a:t>152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684769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56426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967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7056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606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059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175" y="5128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xmlns="" id="{BE95E931-0C1E-497C-B973-06AACFBDAA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812360" y="0"/>
            <a:ext cx="128405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defTabSz="879475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fld id="{5751B700-6D00-4555-85D8-F6046E46085E}" type="slidenum">
              <a:rPr lang="zh-TW" altLang="en-US" sz="1400" smtClean="0"/>
              <a:pPr/>
              <a:t>‹#›</a:t>
            </a:fld>
            <a:r>
              <a:rPr lang="en-US" altLang="zh-TW" sz="1400" dirty="0"/>
              <a:t>/152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7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499663169.798151.mp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" TargetMode="Externa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k12easchool.chsh.ntct.edu.tw/" TargetMode="External"/><Relationship Id="rId4" Type="http://schemas.openxmlformats.org/officeDocument/2006/relationships/hyperlink" Target="http://adapt.k12ea.gov.tw/" TargetMode="Externa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hyperlink" Target="&#20154;&#29983;&#39340;&#25289;&#26494;.mp4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4.xml"/><Relationship Id="rId13" Type="http://schemas.openxmlformats.org/officeDocument/2006/relationships/slide" Target="slide133.xml"/><Relationship Id="rId3" Type="http://schemas.openxmlformats.org/officeDocument/2006/relationships/image" Target="../media/image6.png"/><Relationship Id="rId7" Type="http://schemas.openxmlformats.org/officeDocument/2006/relationships/slide" Target="slide57.xml"/><Relationship Id="rId12" Type="http://schemas.openxmlformats.org/officeDocument/2006/relationships/slide" Target="slide11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117.xml"/><Relationship Id="rId5" Type="http://schemas.openxmlformats.org/officeDocument/2006/relationships/slide" Target="slide7.xml"/><Relationship Id="rId10" Type="http://schemas.openxmlformats.org/officeDocument/2006/relationships/slide" Target="slide86.xml"/><Relationship Id="rId4" Type="http://schemas.openxmlformats.org/officeDocument/2006/relationships/slide" Target="slide3.xml"/><Relationship Id="rId9" Type="http://schemas.openxmlformats.org/officeDocument/2006/relationships/slide" Target="slide100.xml"/><Relationship Id="rId14" Type="http://schemas.openxmlformats.org/officeDocument/2006/relationships/slide" Target="slide15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&#25915;&#20854;&#19981;&#20633;.wmv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2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1.png"/><Relationship Id="rId4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3.png"/><Relationship Id="rId4" Type="http://schemas.openxmlformats.org/officeDocument/2006/relationships/oleObject" Target="../embeddings/oleObject3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adapt.k12ea.gov.tw/stud/show.php?no=24&amp;id=33" TargetMode="External"/><Relationship Id="rId13" Type="http://schemas.openxmlformats.org/officeDocument/2006/relationships/image" Target="../media/image62.jpe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61.jpe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0.jpeg"/><Relationship Id="rId5" Type="http://schemas.openxmlformats.org/officeDocument/2006/relationships/image" Target="../media/image55.png"/><Relationship Id="rId15" Type="http://schemas.openxmlformats.org/officeDocument/2006/relationships/image" Target="../media/image64.jpeg"/><Relationship Id="rId10" Type="http://schemas.openxmlformats.org/officeDocument/2006/relationships/image" Target="../media/image59.jpeg"/><Relationship Id="rId4" Type="http://schemas.openxmlformats.org/officeDocument/2006/relationships/hyperlink" Target="%E6%A9%9F%E6%A2%B0%E7%BE%A4.MP4" TargetMode="External"/><Relationship Id="rId9" Type="http://schemas.openxmlformats.org/officeDocument/2006/relationships/image" Target="../media/image58.png"/><Relationship Id="rId14" Type="http://schemas.openxmlformats.org/officeDocument/2006/relationships/image" Target="../media/image6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dapt.k12ea.gov.tw/stud/show.php?no=24&amp;id=33" TargetMode="External"/><Relationship Id="rId5" Type="http://schemas.openxmlformats.org/officeDocument/2006/relationships/image" Target="../media/image55.png"/><Relationship Id="rId4" Type="http://schemas.openxmlformats.org/officeDocument/2006/relationships/hyperlink" Target="%E6%A9%9F%E6%A2%B0%E7%BE%A4.MP4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%E6%A9%9F%E6%A2%B0%E7%BE%A4.MP4" TargetMode="External"/><Relationship Id="rId3" Type="http://schemas.openxmlformats.org/officeDocument/2006/relationships/image" Target="../media/image66.jpeg"/><Relationship Id="rId7" Type="http://schemas.openxmlformats.org/officeDocument/2006/relationships/image" Target="../media/image5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youtu.be/RMBO4jdlQPs" TargetMode="External"/><Relationship Id="rId11" Type="http://schemas.openxmlformats.org/officeDocument/2006/relationships/image" Target="../media/image58.png"/><Relationship Id="rId5" Type="http://schemas.openxmlformats.org/officeDocument/2006/relationships/image" Target="../media/image68.jpeg"/><Relationship Id="rId10" Type="http://schemas.openxmlformats.org/officeDocument/2006/relationships/hyperlink" Target="http://adapt.k12ea.gov.tw/stud/show.php?no=24&amp;id=33" TargetMode="External"/><Relationship Id="rId4" Type="http://schemas.openxmlformats.org/officeDocument/2006/relationships/image" Target="../media/image67.jpeg"/><Relationship Id="rId9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8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7">
            <a:extLst>
              <a:ext uri="{FF2B5EF4-FFF2-40B4-BE49-F238E27FC236}">
                <a16:creationId xmlns:a16="http://schemas.microsoft.com/office/drawing/2014/main" xmlns="" id="{C11FE1BD-1BB3-4897-91F3-75FC82E75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595"/>
            <a:ext cx="9118601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568E876A-0F66-4B52-8224-44F58192B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163" y="1814513"/>
            <a:ext cx="54006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200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如何協助孩子進入心目中理想的第一志願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F21BF552-F04F-455F-A3C1-9D4F0C7B1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308475"/>
            <a:ext cx="1223963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99BE0C0-77B3-4F28-B690-2FE99F93A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4232275"/>
            <a:ext cx="151288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9C68752F-F693-4F3F-8A47-CD86F5319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3103563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E06CFF83-D341-4277-91B9-88BA6E499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023" y="5051425"/>
            <a:ext cx="407181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29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3">
            <a:extLst>
              <a:ext uri="{FF2B5EF4-FFF2-40B4-BE49-F238E27FC236}">
                <a16:creationId xmlns:a16="http://schemas.microsoft.com/office/drawing/2014/main" xmlns="" id="{AD067D05-C046-40AB-A606-2FF8336B5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8450" y="3703638"/>
            <a:ext cx="48291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0"/>
              </a:spcBef>
              <a:buFontTx/>
              <a:buNone/>
            </a:pPr>
            <a:r>
              <a:rPr lang="zh-TW" altLang="en-US" sz="3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桃園市十二年國教宣導講師</a:t>
            </a:r>
            <a:r>
              <a:rPr lang="en-US" altLang="zh-TW" sz="3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新興國際中小學 校長秘書</a:t>
            </a:r>
          </a:p>
        </p:txBody>
      </p:sp>
      <p:sp>
        <p:nvSpPr>
          <p:cNvPr id="10" name="文字方塊 3">
            <a:extLst>
              <a:ext uri="{FF2B5EF4-FFF2-40B4-BE49-F238E27FC236}">
                <a16:creationId xmlns:a16="http://schemas.microsoft.com/office/drawing/2014/main" xmlns="" id="{F60C6559-0EA7-41D6-9967-0A181E383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375" y="3859213"/>
            <a:ext cx="14414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彭富榮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  <p:bldP spid="7" grpId="0"/>
      <p:bldP spid="7" grpId="1" build="allAtOnce"/>
      <p:bldP spid="9" grpId="0"/>
      <p:bldP spid="9" grpId="1" build="allAtOnce"/>
      <p:bldP spid="10" grpId="0"/>
      <p:bldP spid="10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7A4E741-479B-49E9-9D6B-2905E0288309}" type="slidenum">
              <a:rPr lang="en-US" altLang="zh-TW" sz="1400" b="1">
                <a:latin typeface="Arial" pitchFamily="34" charset="0"/>
              </a:rPr>
              <a:pPr algn="r" eaLnBrk="1" hangingPunct="1"/>
              <a:t>10</a:t>
            </a:fld>
            <a:endParaRPr lang="en-US" altLang="zh-TW" sz="1400" b="1">
              <a:latin typeface="Arial" pitchFamily="34" charset="0"/>
            </a:endParaRPr>
          </a:p>
        </p:txBody>
      </p:sp>
      <p:sp>
        <p:nvSpPr>
          <p:cNvPr id="22531" name="Oval 2"/>
          <p:cNvSpPr>
            <a:spLocks noChangeArrowheads="1"/>
          </p:cNvSpPr>
          <p:nvPr/>
        </p:nvSpPr>
        <p:spPr bwMode="auto">
          <a:xfrm>
            <a:off x="7229475" y="4941888"/>
            <a:ext cx="931863" cy="431800"/>
          </a:xfrm>
          <a:prstGeom prst="ellipse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/>
            <a:endParaRPr kumimoji="0" lang="zh-TW" alt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232563" name="Group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861717"/>
              </p:ext>
            </p:extLst>
          </p:nvPr>
        </p:nvGraphicFramePr>
        <p:xfrm>
          <a:off x="395288" y="1060450"/>
          <a:ext cx="8353425" cy="5599111"/>
        </p:xfrm>
        <a:graphic>
          <a:graphicData uri="http://schemas.openxmlformats.org/drawingml/2006/table">
            <a:tbl>
              <a:tblPr/>
              <a:tblGrid>
                <a:gridCol w="10064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22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90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858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652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98408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　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學年度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高一新生來源 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招生容量比率</a:t>
                      </a:r>
                      <a:endParaRPr kumimoji="1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417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公立高職及五專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私立高職及五專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總計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316,009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244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101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311,640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102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285,522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103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268,752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282,314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58%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105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271,686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106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239,389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68%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159%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107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226,783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43%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72%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167%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108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212,725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46%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77%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180%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109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206,874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79%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199,770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49%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24%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82%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191%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22641" name="Rectangle 112"/>
          <p:cNvSpPr>
            <a:spLocks noChangeArrowheads="1"/>
          </p:cNvSpPr>
          <p:nvPr/>
        </p:nvSpPr>
        <p:spPr bwMode="auto">
          <a:xfrm>
            <a:off x="468313" y="601663"/>
            <a:ext cx="8278812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招生容量比率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全國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179387" y="925538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高職專業群科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8003" name="群組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56516">
            <a:off x="7600723" y="5388087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439219"/>
              </p:ext>
            </p:extLst>
          </p:nvPr>
        </p:nvGraphicFramePr>
        <p:xfrm>
          <a:off x="304005" y="2408779"/>
          <a:ext cx="8715375" cy="282042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4084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特色招生專業群科甄選入學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110/03/15 ~ 03/19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40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術科測驗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110/04/24 ~ 04/25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40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放榜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110/06/09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40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報到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110/06/10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40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放棄、遞補截止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110/06/11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997948"/>
              </p:ext>
            </p:extLst>
          </p:nvPr>
        </p:nvGraphicFramePr>
        <p:xfrm>
          <a:off x="288924" y="1268411"/>
          <a:ext cx="8603555" cy="52569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24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413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865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284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47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6367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041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機械科特色班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1399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電腦輔助機械設計班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2416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機電整合特色班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0419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動力機械群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汽車工程特色班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330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04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動力機械科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電動車修護特色班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04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04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汽車工藝特色班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04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04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無人機特色班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04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維修實務特色班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104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endParaRPr lang="en-US" altLang="zh-TW" sz="1800" b="0" i="0" u="none" strike="sng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0566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en-US" altLang="zh-TW" sz="1800" b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軌道車輛科</a:t>
                      </a:r>
                      <a:endParaRPr lang="en-US" altLang="zh-TW" sz="1800" b="0" u="none" strike="sng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06180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5" name="表格 4">
            <a:extLst/>
          </p:cNvPr>
          <p:cNvGraphicFramePr>
            <a:graphicFrameLocks noGrp="1"/>
          </p:cNvGraphicFramePr>
          <p:nvPr/>
        </p:nvGraphicFramePr>
        <p:xfrm>
          <a:off x="395288" y="1484313"/>
          <a:ext cx="8424862" cy="46752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02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161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174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67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5894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9528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電機電子群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308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智慧機器人班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太陽光電設置班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資訊科特色班班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025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水電技術特色班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096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電信網路技術特色班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288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4192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電子競技特色班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桃園市私立光啟高中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電競產業特色班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78653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/>
        </p:nvGraphicFramePr>
        <p:xfrm>
          <a:off x="182563" y="1865313"/>
          <a:ext cx="8726487" cy="4897496"/>
        </p:xfrm>
        <a:graphic>
          <a:graphicData uri="http://schemas.openxmlformats.org/drawingml/2006/table">
            <a:tbl>
              <a:tblPr/>
              <a:tblGrid>
                <a:gridCol w="8688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04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65110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外語群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257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51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51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雙外語及程式語特色班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51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英語國際特色班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220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日語國際特色班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013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日韓國際雙語特色班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215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21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013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農場經營組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畜產保健組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701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藝術群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綜藝表演特色班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80095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舞蹈表演特色班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街舞表演組</a:t>
                      </a:r>
                      <a:r>
                        <a:rPr lang="zh-TW" altLang="zh-TW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古典舞蹈組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182563" y="1544638"/>
          <a:ext cx="8723312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21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171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288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037376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/>
          </p:cNvPr>
          <p:cNvGraphicFramePr>
            <a:graphicFrameLocks noGrp="1"/>
          </p:cNvGraphicFramePr>
          <p:nvPr/>
        </p:nvGraphicFramePr>
        <p:xfrm>
          <a:off x="222250" y="1109663"/>
          <a:ext cx="8723313" cy="5897577"/>
        </p:xfrm>
        <a:graphic>
          <a:graphicData uri="http://schemas.openxmlformats.org/drawingml/2006/table">
            <a:tbl>
              <a:tblPr/>
              <a:tblGrid>
                <a:gridCol w="11280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45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464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010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020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70804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家政群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時尚造型婚禮設計班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252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整體造型設計特色班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756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照顧服務科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樂活長照特色班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75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桃園市私立至善高中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564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設計群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183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10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廣告設計科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廣告設計科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多媒體互動設計特色班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桃園市私立至善高中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家具木工科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/>
          </p:cNvPr>
          <p:cNvGraphicFramePr>
            <a:graphicFrameLocks noGrp="1"/>
          </p:cNvGraphicFramePr>
          <p:nvPr/>
        </p:nvGraphicFramePr>
        <p:xfrm>
          <a:off x="214313" y="836613"/>
          <a:ext cx="8726487" cy="284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72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343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559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916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9722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8416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46591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/>
        </p:nvGraphicFramePr>
        <p:xfrm>
          <a:off x="395288" y="1773238"/>
          <a:ext cx="8475662" cy="4462460"/>
        </p:xfrm>
        <a:graphic>
          <a:graphicData uri="http://schemas.openxmlformats.org/drawingml/2006/table">
            <a:tbl>
              <a:tblPr/>
              <a:tblGrid>
                <a:gridCol w="8697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69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446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538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704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43354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餐旅群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557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航空餐飲特色班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67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67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烘焙特色班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鐵板燒料理特色班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218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飲料調製特色班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國際餐飲廚藝特色班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桃園市私立至善高中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00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客家料理特色班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sngStrike" kern="12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異國料理特色班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398463" y="1439863"/>
          <a:ext cx="8469311" cy="333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0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59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766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928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928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52881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/>
        </p:nvGraphicFramePr>
        <p:xfrm>
          <a:off x="428625" y="1924007"/>
          <a:ext cx="8477249" cy="3254958"/>
        </p:xfrm>
        <a:graphic>
          <a:graphicData uri="http://schemas.openxmlformats.org/drawingml/2006/table">
            <a:tbl>
              <a:tblPr/>
              <a:tblGrid>
                <a:gridCol w="8440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686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563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20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6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84034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商管群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288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40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49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電競實務特色班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23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81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微網行銷特色班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091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618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電競產業特色班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4349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流通管理科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43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桃園市私立至善高中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農產行銷科</a:t>
                      </a:r>
                      <a:endParaRPr lang="en-US" altLang="zh-TW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13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428625" y="1524000"/>
          <a:ext cx="8477249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81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61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343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22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63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00370" name="矩形 4"/>
          <p:cNvSpPr>
            <a:spLocks noChangeArrowheads="1"/>
          </p:cNvSpPr>
          <p:nvPr/>
        </p:nvSpPr>
        <p:spPr bwMode="auto">
          <a:xfrm>
            <a:off x="430213" y="5584825"/>
            <a:ext cx="8715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學年度合計 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 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 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76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共 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2359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名額</a:t>
            </a:r>
          </a:p>
        </p:txBody>
      </p:sp>
    </p:spTree>
    <p:extLst>
      <p:ext uri="{BB962C8B-B14F-4D97-AF65-F5344CB8AC3E}">
        <p14:creationId xmlns:p14="http://schemas.microsoft.com/office/powerpoint/2010/main" val="79371535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/>
          <p:cNvGraphicFramePr>
            <a:graphicFrameLocks noGrp="1"/>
          </p:cNvGraphicFramePr>
          <p:nvPr/>
        </p:nvGraphicFramePr>
        <p:xfrm>
          <a:off x="250825" y="981075"/>
          <a:ext cx="8642350" cy="6124576"/>
        </p:xfrm>
        <a:graphic>
          <a:graphicData uri="http://schemas.openxmlformats.org/drawingml/2006/table">
            <a:tbl>
              <a:tblPr/>
              <a:tblGrid>
                <a:gridCol w="13795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817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262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34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46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大興電機、大興餐管、大興資訊、大興時尚造型、六和機電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六和應日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育達資訊、育達資處、育達廣設、育達時尚、育達幼保、育達餐管、方曙飛修、方曙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照服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、方曙資訊、方曙餐飲、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啟英動力機械、啟英電商、啟英應日、啟英時尚造型、啟英廣設、啟英表藝、啟英餐飲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客家料理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、永平資處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國際餐飲廚藝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永平餐管（烘焙）、永平餐管（鐵板燒）、永平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觀光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飲料調製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）、永平表演藝術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成功餐管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異國料理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、至善家具木工、至善幼兒保育、至善觀光、至善農產行銷、六和資訊、清華資訊、方曙資訊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、育達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應英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北科附工汽車、清華餐飲管理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清華軌道車輛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清華汽車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8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25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農業群特色班、大興飛修、新興機械、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電子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、新興資處、新興國貿、新興應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英、新興多媒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體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設計、新興觀光事業、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振聲多媒體設計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振聲觀光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振聲電子商務、振聲應英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、治平資訊、治平資處、治平應英、治平應日、治平電機、治平時尚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2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76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01405" name="標題 1"/>
          <p:cNvSpPr txBox="1">
            <a:spLocks/>
          </p:cNvSpPr>
          <p:nvPr/>
        </p:nvSpPr>
        <p:spPr bwMode="auto">
          <a:xfrm>
            <a:off x="684213" y="333375"/>
            <a:ext cx="7991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特色招生甄選入學辦理概況</a:t>
            </a:r>
          </a:p>
        </p:txBody>
      </p:sp>
    </p:spTree>
    <p:extLst>
      <p:ext uri="{BB962C8B-B14F-4D97-AF65-F5344CB8AC3E}">
        <p14:creationId xmlns:p14="http://schemas.microsoft.com/office/powerpoint/2010/main" val="50630914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0" y="1341438"/>
            <a:ext cx="2160588" cy="417512"/>
          </a:xfrm>
          <a:solidFill>
            <a:srgbClr val="FF0000"/>
          </a:solidFill>
          <a:ln>
            <a:miter lim="800000"/>
            <a:headEnd/>
            <a:tailEnd/>
          </a:ln>
          <a:extLst/>
        </p:spPr>
        <p:txBody>
          <a:bodyPr rtlCol="0">
            <a:normAutofit/>
          </a:bodyPr>
          <a:lstStyle/>
          <a:p>
            <a:pPr>
              <a:defRPr/>
            </a:pP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術科考試舉隅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(</a:t>
            </a: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一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)</a:t>
            </a:r>
            <a:endParaRPr lang="zh-TW" altLang="en-US" sz="2000" kern="1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cs typeface="Tahoma" pitchFamily="34" charset="0"/>
            </a:endParaRP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023379"/>
              </p:ext>
            </p:extLst>
          </p:nvPr>
        </p:nvGraphicFramePr>
        <p:xfrm>
          <a:off x="611560" y="2132856"/>
          <a:ext cx="7848600" cy="3767140"/>
        </p:xfrm>
        <a:graphic>
          <a:graphicData uri="http://schemas.openxmlformats.org/drawingml/2006/table">
            <a:tbl>
              <a:tblPr/>
              <a:tblGrid>
                <a:gridCol w="20161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324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952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職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各校術科測驗舉隅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機械能力測驗、空間概念三視圖及立體圖繪製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鉛筆素描、製圖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平面圖繪製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動力機械群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基本手工具使用與辨識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汽車修護基礎工具認識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汽車修護相關手工具使用、歐姆定律量測電路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電機與電子群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樂高機器人組裝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簡易電路焊接製作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碰碰車組裝與控制設計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02432" name="標題 1"/>
          <p:cNvSpPr txBox="1">
            <a:spLocks/>
          </p:cNvSpPr>
          <p:nvPr/>
        </p:nvSpPr>
        <p:spPr bwMode="auto">
          <a:xfrm>
            <a:off x="755650" y="476250"/>
            <a:ext cx="79930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特色招生甄選入學辦理概況</a:t>
            </a:r>
          </a:p>
        </p:txBody>
      </p:sp>
    </p:spTree>
    <p:extLst>
      <p:ext uri="{BB962C8B-B14F-4D97-AF65-F5344CB8AC3E}">
        <p14:creationId xmlns:p14="http://schemas.microsoft.com/office/powerpoint/2010/main" val="183277868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284677"/>
              </p:ext>
            </p:extLst>
          </p:nvPr>
        </p:nvGraphicFramePr>
        <p:xfrm>
          <a:off x="420688" y="1700808"/>
          <a:ext cx="8280400" cy="4572000"/>
        </p:xfrm>
        <a:graphic>
          <a:graphicData uri="http://schemas.openxmlformats.org/drawingml/2006/table">
            <a:tbl>
              <a:tblPr/>
              <a:tblGrid>
                <a:gridCol w="19192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611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土木與建築群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設計圖草圖繪製、立體模型製作、設計理念說明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模型製作與測量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商業與管理群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商業理財規劃實作、商品創意行銷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邏輯推理測驗、中英文輸入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個人理財規劃、商品創意行銷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文章朗讀、生活英語口語問答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英文口試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口語表達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素描、插畫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素描、立體造型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設計繪畫術科測驗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農藝作物識別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園藝作物與資材識別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經濟動物與寵物種類識別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103466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特色招生甄選入學辦理概況</a:t>
            </a:r>
          </a:p>
        </p:txBody>
      </p:sp>
      <p:sp>
        <p:nvSpPr>
          <p:cNvPr id="6" name="標題 1">
            <a:extLst/>
          </p:cNvPr>
          <p:cNvSpPr txBox="1">
            <a:spLocks/>
          </p:cNvSpPr>
          <p:nvPr/>
        </p:nvSpPr>
        <p:spPr>
          <a:xfrm>
            <a:off x="539552" y="112474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二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122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>
              <a:ext uri="{FF2B5EF4-FFF2-40B4-BE49-F238E27FC236}">
                <a16:creationId xmlns:a16="http://schemas.microsoft.com/office/drawing/2014/main" xmlns="" id="{3AB20747-C9F4-4557-9864-C4AA0B3C72D3}"/>
              </a:ext>
            </a:extLst>
          </p:cNvPr>
          <p:cNvSpPr/>
          <p:nvPr/>
        </p:nvSpPr>
        <p:spPr bwMode="auto">
          <a:xfrm>
            <a:off x="688736" y="2203942"/>
            <a:ext cx="8271352" cy="4033346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念完醫學院發現自己不想當醫生，想開咖啡館；出國拿法律碩士學位後，改學烘焙甜點；藥學研究所畢業的研究助理，立志報考清潔隊員；博士學分修完後，回故鄉創業賣雞排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.. 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這些年輕人在所學和職業選擇路上跌跌撞撞的摸索故事，每一天，我們不但在媒體上讀到</a:t>
            </a:r>
            <a:r>
              <a:rPr lang="zh-TW" altLang="en-US" sz="2200" dirty="0">
                <a:ea typeface="標楷體" panose="03000509000000000000" pitchFamily="65" charset="-120"/>
              </a:rPr>
              <a:t>，更在生活中遇到。而年輕的家長們，也許您就是徬徨其中的人。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zh-TW" altLang="en-US" sz="2200" dirty="0">
                <a:ea typeface="標楷體" panose="03000509000000000000" pitchFamily="65" charset="-120"/>
              </a:rPr>
              <a:t>「不知道自己想做甚麼？」不是新鮮問題。每個世代要進入社會的年輕人，遲早都要自問：「</a:t>
            </a:r>
            <a:r>
              <a:rPr lang="zh-TW" altLang="en-US" sz="2200" dirty="0">
                <a:solidFill>
                  <a:srgbClr val="FF0000"/>
                </a:solidFill>
                <a:ea typeface="標楷體" panose="03000509000000000000" pitchFamily="65" charset="-120"/>
              </a:rPr>
              <a:t>我的能力和興趣是甚麼？我想要做甚麼工作？</a:t>
            </a:r>
            <a:r>
              <a:rPr lang="zh-TW" altLang="en-US" sz="2200" dirty="0">
                <a:ea typeface="標楷體" panose="03000509000000000000" pitchFamily="65" charset="-120"/>
              </a:rPr>
              <a:t>」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zh-TW" altLang="en-US" sz="2200" dirty="0">
                <a:ea typeface="標楷體" panose="03000509000000000000" pitchFamily="65" charset="-120"/>
              </a:rPr>
              <a:t>最應該探索自我的時間就是在</a:t>
            </a:r>
            <a:r>
              <a:rPr lang="en-US" altLang="zh-TW" sz="2200" dirty="0">
                <a:ea typeface="標楷體" panose="03000509000000000000" pitchFamily="65" charset="-120"/>
              </a:rPr>
              <a:t>『</a:t>
            </a:r>
            <a:r>
              <a:rPr lang="zh-TW" altLang="en-US" sz="2200" dirty="0">
                <a:solidFill>
                  <a:srgbClr val="FF0000"/>
                </a:solidFill>
                <a:ea typeface="標楷體" panose="03000509000000000000" pitchFamily="65" charset="-120"/>
              </a:rPr>
              <a:t>國、高中階段</a:t>
            </a:r>
            <a:r>
              <a:rPr lang="en-US" altLang="zh-TW" sz="2200" dirty="0">
                <a:ea typeface="標楷體" panose="03000509000000000000" pitchFamily="65" charset="-120"/>
              </a:rPr>
              <a:t>』</a:t>
            </a:r>
            <a:r>
              <a:rPr lang="zh-TW" altLang="en-US" sz="2200" dirty="0">
                <a:ea typeface="標楷體" panose="03000509000000000000" pitchFamily="65" charset="-120"/>
              </a:rPr>
              <a:t>。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zh-TW" altLang="en-US" sz="2200" dirty="0">
              <a:ea typeface="標楷體" panose="03000509000000000000" pitchFamily="65" charset="-120"/>
            </a:endParaRPr>
          </a:p>
        </p:txBody>
      </p:sp>
      <p:sp>
        <p:nvSpPr>
          <p:cNvPr id="21509" name="文字方塊 1">
            <a:extLst>
              <a:ext uri="{FF2B5EF4-FFF2-40B4-BE49-F238E27FC236}">
                <a16:creationId xmlns:a16="http://schemas.microsoft.com/office/drawing/2014/main" xmlns="" id="{DC0419C1-585C-457B-9913-839C297EA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37288"/>
            <a:ext cx="8418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資料來源：你就是改變的起點</a:t>
            </a: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嚴長壽</a:t>
            </a: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2014)</a:t>
            </a:r>
            <a:endParaRPr lang="zh-TW" altLang="en-US" sz="200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21510" name="AutoShape 10">
            <a:extLst>
              <a:ext uri="{FF2B5EF4-FFF2-40B4-BE49-F238E27FC236}">
                <a16:creationId xmlns:a16="http://schemas.microsoft.com/office/drawing/2014/main" xmlns="" id="{E3F6C04D-6E91-41FA-B0D8-0472D75DB185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1341438"/>
            <a:ext cx="6696075" cy="982662"/>
            <a:chOff x="1144" y="614"/>
            <a:chExt cx="3518" cy="619"/>
          </a:xfrm>
        </p:grpSpPr>
        <p:pic>
          <p:nvPicPr>
            <p:cNvPr id="21512" name="AutoShape 10">
              <a:extLst>
                <a:ext uri="{FF2B5EF4-FFF2-40B4-BE49-F238E27FC236}">
                  <a16:creationId xmlns:a16="http://schemas.microsoft.com/office/drawing/2014/main" xmlns="" id="{FB07393F-56DA-4D3E-B9C2-17321A42379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3" name="Text Box 8">
              <a:extLst>
                <a:ext uri="{FF2B5EF4-FFF2-40B4-BE49-F238E27FC236}">
                  <a16:creationId xmlns:a16="http://schemas.microsoft.com/office/drawing/2014/main" xmlns="" id="{1BE4A991-6425-4086-B741-8BD4E66C24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>
                  <a:solidFill>
                    <a:srgbClr val="000000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rPr>
                <a:t>培養就業生存力</a:t>
              </a:r>
              <a:r>
                <a:rPr lang="zh-TW" altLang="en-US" b="1">
                  <a:ea typeface="標楷體" panose="03000509000000000000" pitchFamily="65" charset="-120"/>
                </a:rPr>
                <a:t>，探索自我不嫌早</a:t>
              </a:r>
            </a:p>
          </p:txBody>
        </p:sp>
      </p:grpSp>
      <p:sp>
        <p:nvSpPr>
          <p:cNvPr id="7" name="標題 1">
            <a:extLst>
              <a:ext uri="{FF2B5EF4-FFF2-40B4-BE49-F238E27FC236}">
                <a16:creationId xmlns:a16="http://schemas.microsoft.com/office/drawing/2014/main" xmlns="" id="{E80FA775-C679-4869-8EDC-804A75E615F6}"/>
              </a:ext>
            </a:extLst>
          </p:cNvPr>
          <p:cNvSpPr txBox="1">
            <a:spLocks/>
          </p:cNvSpPr>
          <p:nvPr/>
        </p:nvSpPr>
        <p:spPr>
          <a:xfrm>
            <a:off x="2859087" y="512286"/>
            <a:ext cx="3425825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zh-TW" altLang="en-US" sz="4000" b="1" dirty="0">
                <a:solidFill>
                  <a:srgbClr val="3D25F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三、適性輔導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711291"/>
              </p:ext>
            </p:extLst>
          </p:nvPr>
        </p:nvGraphicFramePr>
        <p:xfrm>
          <a:off x="395288" y="1989138"/>
          <a:ext cx="8137525" cy="3048000"/>
        </p:xfrm>
        <a:graphic>
          <a:graphicData uri="http://schemas.openxmlformats.org/drawingml/2006/table">
            <a:tbl>
              <a:tblPr/>
              <a:tblGrid>
                <a:gridCol w="15700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674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733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家政群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創意繪圖（設計理念文字說明）、基礎設計手縫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眼部化粧設計圖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說故事、帶動唱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733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餐旅群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由個人自選特殊才藝表現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廚藝刀工、創意盤飾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麵包包餡技巧、辨識基本食材及調味料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622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藝術群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自選才藝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889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任選器樂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國樂、西樂擇一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自選曲一首、任選肢體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拳擊、舞蹈擇一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創意表演、現場音感測驗、體能潛力測驗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才藝專長與口語表達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04476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特色招生甄選入學辦理概況</a:t>
            </a:r>
          </a:p>
        </p:txBody>
      </p:sp>
      <p:sp>
        <p:nvSpPr>
          <p:cNvPr id="11" name="標題 1">
            <a:extLst/>
          </p:cNvPr>
          <p:cNvSpPr txBox="1">
            <a:spLocks/>
          </p:cNvSpPr>
          <p:nvPr/>
        </p:nvSpPr>
        <p:spPr>
          <a:xfrm>
            <a:off x="395536" y="149877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三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475899"/>
      </p:ext>
    </p:extLst>
  </p:cSld>
  <p:clrMapOvr>
    <a:masterClrMapping/>
  </p:clrMapOvr>
  <p:transition spd="slow" advClick="0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矩形 3">
            <a:extLst>
              <a:ext uri="{FF2B5EF4-FFF2-40B4-BE49-F238E27FC236}">
                <a16:creationId xmlns:a16="http://schemas.microsoft.com/office/drawing/2014/main" xmlns="" id="{4F05E9CB-BFC7-482E-A6BD-0443707F7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421856"/>
            <a:ext cx="8909050" cy="5492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3000" b="1" dirty="0" smtClean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sz="3000" b="1" dirty="0" smtClean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zh-TW" altLang="en-US" sz="30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桃連區高職特招 招生學校科班整理表</a:t>
            </a:r>
            <a:endParaRPr lang="zh-TW" altLang="zh-TW" sz="3000" b="1" dirty="0">
              <a:solidFill>
                <a:srgbClr val="3319F5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0952" name="文字方塊 2">
            <a:extLst>
              <a:ext uri="{FF2B5EF4-FFF2-40B4-BE49-F238E27FC236}">
                <a16:creationId xmlns:a16="http://schemas.microsoft.com/office/drawing/2014/main" xmlns="" id="{191B8732-107F-435C-BD6C-6A7948BD8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1275" y="6315819"/>
            <a:ext cx="9185275" cy="5222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合計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校，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群，共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2359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名額  </a:t>
            </a:r>
            <a:r>
              <a:rPr lang="zh-TW" altLang="en-US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實際科班數請以簡章公告為準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82679"/>
            <a:ext cx="9182703" cy="515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962477"/>
      </p:ext>
    </p:extLst>
  </p:cSld>
  <p:clrMapOvr>
    <a:masterClrMapping/>
  </p:clrMapOvr>
  <p:transition spd="slow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rgbClr val="FF0000"/>
                </a:solidFill>
              </a:rPr>
              <a:t>110</a:t>
            </a:r>
            <a:r>
              <a:rPr lang="zh-TW" altLang="en-US" b="1" smtClean="0">
                <a:solidFill>
                  <a:srgbClr val="FF0000"/>
                </a:solidFill>
              </a:rPr>
              <a:t>學年度新設市高</a:t>
            </a:r>
            <a:r>
              <a:rPr lang="en-US" altLang="zh-TW" b="1" smtClean="0">
                <a:solidFill>
                  <a:srgbClr val="FF0000"/>
                </a:solidFill>
              </a:rPr>
              <a:t>-</a:t>
            </a:r>
            <a:r>
              <a:rPr lang="zh-TW" altLang="en-US" b="1" smtClean="0">
                <a:solidFill>
                  <a:srgbClr val="FF0000"/>
                </a:solidFill>
              </a:rPr>
              <a:t>羅浮高中</a:t>
            </a:r>
          </a:p>
        </p:txBody>
      </p:sp>
      <p:sp>
        <p:nvSpPr>
          <p:cNvPr id="105475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b="1" dirty="0" smtClean="0">
                <a:solidFill>
                  <a:srgbClr val="FF0000"/>
                </a:solidFill>
              </a:rPr>
              <a:t>招生科別：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r>
              <a:rPr lang="zh-TW" altLang="zh-TW" dirty="0" smtClean="0"/>
              <a:t>餐飲管理科</a:t>
            </a:r>
            <a:r>
              <a:rPr lang="en-US" altLang="zh-TW" dirty="0" smtClean="0"/>
              <a:t>1</a:t>
            </a:r>
            <a:r>
              <a:rPr lang="zh-TW" altLang="en-US" dirty="0" smtClean="0"/>
              <a:t>班</a:t>
            </a:r>
            <a:r>
              <a:rPr lang="en-US" altLang="zh-TW" dirty="0" smtClean="0"/>
              <a:t>25</a:t>
            </a:r>
            <a:r>
              <a:rPr lang="zh-TW" altLang="zh-TW" dirty="0" smtClean="0"/>
              <a:t>人</a:t>
            </a:r>
            <a:endParaRPr lang="en-US" altLang="zh-TW" dirty="0" smtClean="0"/>
          </a:p>
          <a:p>
            <a:r>
              <a:rPr lang="en-US" altLang="zh-TW" dirty="0" smtClean="0"/>
              <a:t> </a:t>
            </a:r>
            <a:r>
              <a:rPr lang="zh-TW" altLang="zh-TW" dirty="0" smtClean="0"/>
              <a:t>觀光事業科</a:t>
            </a:r>
            <a:r>
              <a:rPr lang="en-US" altLang="zh-TW" dirty="0" smtClean="0"/>
              <a:t>2</a:t>
            </a:r>
            <a:r>
              <a:rPr lang="zh-TW" altLang="en-US" dirty="0" smtClean="0"/>
              <a:t>班</a:t>
            </a:r>
            <a:r>
              <a:rPr lang="en-US" altLang="zh-TW" dirty="0" smtClean="0"/>
              <a:t>50</a:t>
            </a:r>
            <a:r>
              <a:rPr lang="zh-TW" altLang="zh-TW" dirty="0" smtClean="0"/>
              <a:t>人</a:t>
            </a:r>
            <a:endParaRPr lang="zh-TW" altLang="en-US" dirty="0" smtClean="0"/>
          </a:p>
        </p:txBody>
      </p:sp>
      <p:sp>
        <p:nvSpPr>
          <p:cNvPr id="5" name="內容版面配置區 4">
            <a:extLst/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zh-TW" altLang="en-US" b="1" dirty="0">
                <a:solidFill>
                  <a:srgbClr val="FF0000"/>
                </a:solidFill>
              </a:rPr>
              <a:t>招生管道：</a:t>
            </a:r>
            <a:endParaRPr lang="en-US" altLang="zh-TW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zh-TW" altLang="en-US" dirty="0"/>
              <a:t>技優甄審</a:t>
            </a:r>
            <a:endParaRPr lang="en-US" altLang="zh-TW" dirty="0"/>
          </a:p>
          <a:p>
            <a:pPr>
              <a:defRPr/>
            </a:pPr>
            <a:r>
              <a:rPr lang="zh-TW" altLang="en-US" dirty="0"/>
              <a:t>直升入學</a:t>
            </a:r>
            <a:r>
              <a:rPr lang="en-US" altLang="zh-TW" dirty="0"/>
              <a:t>(</a:t>
            </a:r>
            <a:r>
              <a:rPr lang="zh-TW" altLang="en-US" dirty="0"/>
              <a:t>介壽國中</a:t>
            </a:r>
            <a:r>
              <a:rPr lang="en-US" altLang="zh-TW" dirty="0"/>
              <a:t>)</a:t>
            </a:r>
          </a:p>
          <a:p>
            <a:pPr>
              <a:defRPr/>
            </a:pPr>
            <a:r>
              <a:rPr lang="zh-TW" altLang="en-US" dirty="0"/>
              <a:t>免試入學志願選填</a:t>
            </a:r>
            <a:endParaRPr lang="en-US" altLang="zh-TW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zh-TW" dirty="0"/>
              <a:t>(</a:t>
            </a:r>
            <a:r>
              <a:rPr lang="zh-TW" altLang="en-US" dirty="0"/>
              <a:t>優先免試入學名額優先配置於大溪區、復興區</a:t>
            </a:r>
            <a:r>
              <a:rPr lang="en-US" altLang="zh-TW" dirty="0"/>
              <a:t>)</a:t>
            </a:r>
          </a:p>
          <a:p>
            <a:pPr>
              <a:defRPr/>
            </a:pPr>
            <a:r>
              <a:rPr lang="zh-TW" altLang="en-US" dirty="0"/>
              <a:t>全國獨招</a:t>
            </a:r>
          </a:p>
        </p:txBody>
      </p:sp>
      <p:sp>
        <p:nvSpPr>
          <p:cNvPr id="105477" name="投影片編號版面配置區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sz="1400" smtClean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289039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>
            <a:extLst>
              <a:ext uri="{FF2B5EF4-FFF2-40B4-BE49-F238E27FC236}">
                <a16:creationId xmlns:a16="http://schemas.microsoft.com/office/drawing/2014/main" xmlns="" id="{F2981C53-FBB3-4AC2-BF19-B5D966256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未超過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學校招生名額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八角星形 14">
            <a:extLst>
              <a:ext uri="{FF2B5EF4-FFF2-40B4-BE49-F238E27FC236}">
                <a16:creationId xmlns:a16="http://schemas.microsoft.com/office/drawing/2014/main" xmlns="" id="{2A48AD3D-DB72-4A34-9F29-6B713E626B15}"/>
              </a:ext>
            </a:extLst>
          </p:cNvPr>
          <p:cNvSpPr/>
          <p:nvPr/>
        </p:nvSpPr>
        <p:spPr bwMode="auto">
          <a:xfrm>
            <a:off x="6835775" y="1652588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>
            <a:extLst>
              <a:ext uri="{FF2B5EF4-FFF2-40B4-BE49-F238E27FC236}">
                <a16:creationId xmlns:a16="http://schemas.microsoft.com/office/drawing/2014/main" xmlns="" id="{3D936E95-6B14-47E5-BC56-307EA85BC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27388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超過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學校招生名額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八角星形 16">
            <a:extLst>
              <a:ext uri="{FF2B5EF4-FFF2-40B4-BE49-F238E27FC236}">
                <a16:creationId xmlns:a16="http://schemas.microsoft.com/office/drawing/2014/main" xmlns="" id="{0A814E30-97FC-4CC6-96AB-F52657FF7543}"/>
              </a:ext>
            </a:extLst>
          </p:cNvPr>
          <p:cNvSpPr/>
          <p:nvPr/>
        </p:nvSpPr>
        <p:spPr bwMode="auto">
          <a:xfrm>
            <a:off x="7070725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55654" name="矩形 31">
            <a:extLst>
              <a:ext uri="{FF2B5EF4-FFF2-40B4-BE49-F238E27FC236}">
                <a16:creationId xmlns:a16="http://schemas.microsoft.com/office/drawing/2014/main" xmlns="" id="{2911BF51-1C6E-49FE-96ED-B9CF6B1AA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163" y="658813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zh-TW" altLang="zh-TW" sz="4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DEFB6648-79E7-4DF5-8D1C-499C3012A463}"/>
              </a:ext>
            </a:extLst>
          </p:cNvPr>
          <p:cNvSpPr txBox="1"/>
          <p:nvPr/>
        </p:nvSpPr>
        <p:spPr>
          <a:xfrm>
            <a:off x="-30163" y="4205288"/>
            <a:ext cx="9174163" cy="2308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年全國約有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21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38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3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>
            <a:extLst>
              <a:ext uri="{FF2B5EF4-FFF2-40B4-BE49-F238E27FC236}">
                <a16:creationId xmlns:a16="http://schemas.microsoft.com/office/drawing/2014/main" xmlns="" id="{42A2D3D7-194D-465B-B4C2-58FADC9B3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免試入學</a:t>
            </a:r>
            <a:r>
              <a:rPr lang="en-US" altLang="zh-TW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－</a:t>
            </a:r>
            <a:r>
              <a:rPr lang="zh-TW" altLang="en-US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無入學門檻或條件</a:t>
            </a:r>
            <a:endParaRPr lang="en-US" altLang="zh-TW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5657" name="圖片 5">
            <a:extLst>
              <a:ext uri="{FF2B5EF4-FFF2-40B4-BE49-F238E27FC236}">
                <a16:creationId xmlns:a16="http://schemas.microsoft.com/office/drawing/2014/main" xmlns="" id="{EB371F23-0EB6-4D6D-B3EB-E3F4B4E64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149850"/>
            <a:ext cx="1044575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8" name="文字方塊 5">
            <a:extLst>
              <a:ext uri="{FF2B5EF4-FFF2-40B4-BE49-F238E27FC236}">
                <a16:creationId xmlns:a16="http://schemas.microsoft.com/office/drawing/2014/main" xmlns="" id="{9601045E-D255-405D-918C-6ADCE8740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530225"/>
            <a:ext cx="5472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000" b="1" dirty="0">
                <a:solidFill>
                  <a:srgbClr val="0000C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七</a:t>
            </a:r>
            <a:r>
              <a:rPr lang="zh-TW" altLang="en-US" b="1" dirty="0"/>
              <a:t>、</a:t>
            </a:r>
            <a:r>
              <a:rPr lang="zh-TW" altLang="en-US" sz="4000" b="1" dirty="0">
                <a:solidFill>
                  <a:srgbClr val="0000C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桃連區的免試入學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C0FF5A30-EEC6-469E-B0D1-5CC0600A35C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4A4AD746-5948-4192-9995-7429A11218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群組 5">
            <a:extLst>
              <a:ext uri="{FF2B5EF4-FFF2-40B4-BE49-F238E27FC236}">
                <a16:creationId xmlns:a16="http://schemas.microsoft.com/office/drawing/2014/main" xmlns="" id="{FC30AEB5-B64E-4E28-8E55-890DFBA3D86C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1300163"/>
            <a:ext cx="6935788" cy="5557837"/>
            <a:chOff x="2099453" y="847684"/>
            <a:chExt cx="7153770" cy="5556352"/>
          </a:xfrm>
        </p:grpSpPr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xmlns="" id="{3FA83466-2F71-43C5-A5D3-9EDB16236101}"/>
                </a:ext>
              </a:extLst>
            </p:cNvPr>
            <p:cNvSpPr txBox="1"/>
            <p:nvPr/>
          </p:nvSpPr>
          <p:spPr>
            <a:xfrm>
              <a:off x="6084871" y="847684"/>
              <a:ext cx="3168352" cy="1815882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</a:p>
          </p:txBody>
        </p:sp>
        <p:graphicFrame>
          <p:nvGraphicFramePr>
            <p:cNvPr id="11" name="資料庫圖表 10">
              <a:extLst>
                <a:ext uri="{FF2B5EF4-FFF2-40B4-BE49-F238E27FC236}">
                  <a16:creationId xmlns:a16="http://schemas.microsoft.com/office/drawing/2014/main" xmlns="" id="{0B6FB99C-07A9-430F-8F40-4D7C74FDE36D}"/>
                </a:ext>
              </a:extLst>
            </p:cNvPr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xmlns="" id="{9A4BC004-9C87-4A25-B73D-23F90443C219}"/>
                </a:ext>
              </a:extLst>
            </p:cNvPr>
            <p:cNvSpPr txBox="1"/>
            <p:nvPr/>
          </p:nvSpPr>
          <p:spPr>
            <a:xfrm>
              <a:off x="6084871" y="2677099"/>
              <a:ext cx="3168352" cy="249299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均衡學習：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品德表現：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服務表現：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4.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才藝表現：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體適能：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本土語言認證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:2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xmlns="" id="{C026031C-067A-4684-98E7-E5BDA7ADFA75}"/>
                </a:ext>
              </a:extLst>
            </p:cNvPr>
            <p:cNvSpPr txBox="1"/>
            <p:nvPr/>
          </p:nvSpPr>
          <p:spPr>
            <a:xfrm>
              <a:off x="6048358" y="5255849"/>
              <a:ext cx="3204865" cy="1101779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會考成績：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寫作測驗成績：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95362" name="Rectangle 2">
            <a:extLst>
              <a:ext uri="{FF2B5EF4-FFF2-40B4-BE49-F238E27FC236}">
                <a16:creationId xmlns:a16="http://schemas.microsoft.com/office/drawing/2014/main" xmlns="" id="{EE8D6A40-641F-46B1-B064-6A7817EF5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545185"/>
            <a:ext cx="84621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b="1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桃連區入學方式─</a:t>
            </a:r>
            <a:r>
              <a:rPr kumimoji="0" lang="zh-TW" altLang="en-US" sz="3600" b="1" dirty="0">
                <a:ln w="1905"/>
                <a:solidFill>
                  <a:srgbClr val="3C33F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標楷體" charset="0"/>
                <a:cs typeface="標楷體" charset="0"/>
              </a:rPr>
              <a:t>免試積分說明</a:t>
            </a:r>
            <a:endParaRPr kumimoji="0" lang="en-US" altLang="zh-TW" sz="3600" b="1" dirty="0">
              <a:ln w="1905"/>
              <a:solidFill>
                <a:srgbClr val="3C33F7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9">
            <a:extLst>
              <a:ext uri="{FF2B5EF4-FFF2-40B4-BE49-F238E27FC236}">
                <a16:creationId xmlns:a16="http://schemas.microsoft.com/office/drawing/2014/main" xmlns="" id="{979A31BB-C796-4302-B082-E9A8F090A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57338"/>
            <a:ext cx="7777162" cy="5794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5C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TW" altLang="en-US">
                <a:latin typeface="Arial" panose="020B0604020202020204" pitchFamily="34" charset="0"/>
                <a:ea typeface="標楷體" panose="03000509000000000000" pitchFamily="65" charset="-120"/>
              </a:rPr>
              <a:t>符合國民中學成績評量準則畢業資格者。</a:t>
            </a:r>
          </a:p>
        </p:txBody>
      </p:sp>
      <p:sp>
        <p:nvSpPr>
          <p:cNvPr id="158723" name="AutoShape 11">
            <a:extLst>
              <a:ext uri="{FF2B5EF4-FFF2-40B4-BE49-F238E27FC236}">
                <a16:creationId xmlns:a16="http://schemas.microsoft.com/office/drawing/2014/main" xmlns="" id="{C5D6616F-95C9-42E7-B730-51622F936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205038"/>
            <a:ext cx="8135937" cy="4465637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80000"/>
          <a:lstStyle>
            <a:lvl1pPr marL="633413" indent="-6334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latin typeface="Arial" panose="020B0604020202020204" pitchFamily="34" charset="0"/>
                <a:ea typeface="標楷體" panose="03000509000000000000" pitchFamily="65" charset="-120"/>
                <a:cs typeface="新細明體" panose="02020500000000000000" pitchFamily="18" charset="-120"/>
              </a:rPr>
              <a:t>一、</a:t>
            </a:r>
            <a:r>
              <a:rPr lang="en-US" altLang="zh-TW" sz="2800">
                <a:ea typeface="微軟正黑體" panose="020B0604030504040204" pitchFamily="34" charset="-120"/>
                <a:cs typeface="新細明體" panose="02020500000000000000" pitchFamily="18" charset="-120"/>
              </a:rPr>
              <a:t> 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學生實際出席日數（不含公、喪、病假），須達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六學期總出席日數之三分之二以上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二、學生日常生活表現六學期成績依教師輔導與管教學生之相關規定，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辦理功過相抵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、獎懲實施、懲罰存記及改過銷過等事項，且依規定程序審核通過註銷後，其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記錄未達三大過</a:t>
            </a:r>
            <a:r>
              <a:rPr lang="en-US" altLang="zh-TW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三小過等同一大過</a:t>
            </a:r>
            <a:r>
              <a:rPr lang="en-US" altLang="zh-TW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者。</a:t>
            </a:r>
            <a:r>
              <a:rPr lang="zh-TW" altLang="en-US" sz="2800">
                <a:ea typeface="微軟正黑體" panose="020B0604030504040204" pitchFamily="34" charset="-120"/>
                <a:cs typeface="新細明體" panose="02020500000000000000" pitchFamily="18" charset="-12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三、學生學習領域畢業成績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至少四大領域</a:t>
            </a:r>
            <a:r>
              <a:rPr lang="en-US" altLang="zh-TW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成績達丙等</a:t>
            </a:r>
            <a:r>
              <a:rPr lang="en-US" altLang="zh-TW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六十分</a:t>
            </a:r>
            <a:r>
              <a:rPr lang="en-US" altLang="zh-TW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以上者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  <a:endParaRPr lang="zh-TW" altLang="en-US" sz="2800">
              <a:latin typeface="Arial" panose="020B0604020202020204" pitchFamily="34" charset="0"/>
              <a:ea typeface="標楷體" panose="03000509000000000000" pitchFamily="65" charset="-120"/>
              <a:cs typeface="新細明體" panose="02020500000000000000" pitchFamily="18" charset="-120"/>
            </a:endParaRPr>
          </a:p>
        </p:txBody>
      </p:sp>
      <p:grpSp>
        <p:nvGrpSpPr>
          <p:cNvPr id="158724" name="群組 4">
            <a:extLst>
              <a:ext uri="{FF2B5EF4-FFF2-40B4-BE49-F238E27FC236}">
                <a16:creationId xmlns:a16="http://schemas.microsoft.com/office/drawing/2014/main" xmlns="" id="{018D4953-EB39-4CF2-861A-DB5EF759EE88}"/>
              </a:ext>
            </a:extLst>
          </p:cNvPr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>
                <a:ext uri="{FF2B5EF4-FFF2-40B4-BE49-F238E27FC236}">
                  <a16:creationId xmlns:a16="http://schemas.microsoft.com/office/drawing/2014/main" xmlns="" id="{04266208-70D2-46E5-9554-FCD075FEF36D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>
                <a:ext uri="{FF2B5EF4-FFF2-40B4-BE49-F238E27FC236}">
                  <a16:creationId xmlns:a16="http://schemas.microsoft.com/office/drawing/2014/main" xmlns="" id="{1E8BB273-1ABB-4D10-B325-442C052335F7}"/>
                </a:ext>
              </a:extLst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8725" name="群組 7">
            <a:extLst>
              <a:ext uri="{FF2B5EF4-FFF2-40B4-BE49-F238E27FC236}">
                <a16:creationId xmlns:a16="http://schemas.microsoft.com/office/drawing/2014/main" xmlns="" id="{AB4F5CB0-3564-43F7-848E-E56E739548F4}"/>
              </a:ext>
            </a:extLst>
          </p:cNvPr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>
                <a:ext uri="{FF2B5EF4-FFF2-40B4-BE49-F238E27FC236}">
                  <a16:creationId xmlns:a16="http://schemas.microsoft.com/office/drawing/2014/main" xmlns="" id="{1046F1AB-B4C3-4A8B-8782-8CD3CCE30657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>
                <a:ext uri="{FF2B5EF4-FFF2-40B4-BE49-F238E27FC236}">
                  <a16:creationId xmlns:a16="http://schemas.microsoft.com/office/drawing/2014/main" xmlns="" id="{37F83195-A18B-4AB9-B79C-B6A50BDDE5CC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C4C554CF-6EFC-44F8-B80C-691D34F15E24}"/>
              </a:ext>
            </a:extLst>
          </p:cNvPr>
          <p:cNvSpPr txBox="1"/>
          <p:nvPr/>
        </p:nvSpPr>
        <p:spPr>
          <a:xfrm>
            <a:off x="4867989" y="228421"/>
            <a:ext cx="324958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8729" name="投影片編號版面配置區 11">
            <a:extLst>
              <a:ext uri="{FF2B5EF4-FFF2-40B4-BE49-F238E27FC236}">
                <a16:creationId xmlns:a16="http://schemas.microsoft.com/office/drawing/2014/main" xmlns="" id="{39E368BE-5F46-4842-BA31-FEC7A10EA83C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FF909AE-AF55-48FD-9959-A09867826197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115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B46F79B8-36F1-454E-B2A7-EA16F1FE39D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群組 4">
            <a:extLst>
              <a:ext uri="{FF2B5EF4-FFF2-40B4-BE49-F238E27FC236}">
                <a16:creationId xmlns:a16="http://schemas.microsoft.com/office/drawing/2014/main" xmlns="" id="{9CACAF1F-A396-451D-90E3-F7281385E5E3}"/>
              </a:ext>
            </a:extLst>
          </p:cNvPr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>
                <a:ext uri="{FF2B5EF4-FFF2-40B4-BE49-F238E27FC236}">
                  <a16:creationId xmlns:a16="http://schemas.microsoft.com/office/drawing/2014/main" xmlns="" id="{7E5674C2-B406-473D-A498-0F54A9C180D0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>
                <a:ext uri="{FF2B5EF4-FFF2-40B4-BE49-F238E27FC236}">
                  <a16:creationId xmlns:a16="http://schemas.microsoft.com/office/drawing/2014/main" xmlns="" id="{27F3B7CD-596C-46BC-A7B7-6A6A17EB6DE1}"/>
                </a:ext>
              </a:extLst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9747" name="群組 7">
            <a:extLst>
              <a:ext uri="{FF2B5EF4-FFF2-40B4-BE49-F238E27FC236}">
                <a16:creationId xmlns:a16="http://schemas.microsoft.com/office/drawing/2014/main" xmlns="" id="{7D369F64-024F-4CFF-B71D-C00F1C0D311C}"/>
              </a:ext>
            </a:extLst>
          </p:cNvPr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>
                <a:ext uri="{FF2B5EF4-FFF2-40B4-BE49-F238E27FC236}">
                  <a16:creationId xmlns:a16="http://schemas.microsoft.com/office/drawing/2014/main" xmlns="" id="{B03BFD61-739D-418E-8E59-8E97AF2C546A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>
                <a:ext uri="{FF2B5EF4-FFF2-40B4-BE49-F238E27FC236}">
                  <a16:creationId xmlns:a16="http://schemas.microsoft.com/office/drawing/2014/main" xmlns="" id="{741B6BFB-74E0-45B6-8F2B-2F75568564B3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E199563B-F8B5-4CE0-AF8B-67B35A167213}"/>
              </a:ext>
            </a:extLst>
          </p:cNvPr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737B2F8-7F81-41D2-A2B7-2AD34C541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6363" y="1590675"/>
            <a:ext cx="9174163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355600" indent="-355600" eaLnBrk="1" hangingPunct="1">
              <a:buFontTx/>
              <a:buChar char="•"/>
              <a:defRPr/>
            </a:pP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zh-TW" b="1" dirty="0"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kumimoji="0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志願（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15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）第 </a:t>
            </a: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(12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b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</a:br>
            <a:r>
              <a:rPr kumimoji="0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7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8</a:t>
            </a:r>
            <a:r>
              <a:rPr kumimoji="0" lang="zh-TW" altLang="zh-TW" b="1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 </a:t>
            </a:r>
            <a:r>
              <a:rPr kumimoji="0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10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11</a:t>
            </a:r>
            <a:r>
              <a:rPr kumimoji="0" lang="zh-TW" altLang="zh-TW" b="1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(6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b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</a:br>
            <a:r>
              <a:rPr kumimoji="0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13</a:t>
            </a:r>
            <a:r>
              <a:rPr kumimoji="0" lang="zh-TW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(3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16~30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b="1" dirty="0"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b="1" dirty="0" smtClean="0"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</a:t>
            </a: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/>
            </a:r>
            <a:b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</a:b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可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選填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30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個志願數。</a:t>
            </a:r>
            <a:endParaRPr kumimoji="0" lang="en-US" altLang="zh-TW" b="1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marL="355600" indent="-355600" eaLnBrk="1" hangingPunct="1">
              <a:buFontTx/>
              <a:buChar char="•"/>
              <a:defRPr/>
            </a:pPr>
            <a:r>
              <a:rPr lang="zh-TW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職業類科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同一職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群各科別連續選填為志願時，視為同一志願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序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計分</a:t>
            </a:r>
            <a:endParaRPr kumimoji="0" lang="en-US" altLang="zh-TW" b="1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marL="355600" indent="-355600" eaLnBrk="1" hangingPunct="1">
              <a:buFontTx/>
              <a:buChar char="•"/>
              <a:defRPr/>
            </a:pP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當總積分完全相同需進行超額比序</a:t>
            </a:r>
            <a:r>
              <a:rPr kumimoji="0" lang="zh-TW" altLang="en-US" b="1" dirty="0">
                <a:ea typeface="標楷體" panose="03000509000000000000" pitchFamily="65" charset="-120"/>
                <a:cs typeface="新細明體" panose="02020500000000000000" pitchFamily="18" charset="-120"/>
              </a:rPr>
              <a:t>，比序至「志願序積分」項目時，</a:t>
            </a:r>
            <a:r>
              <a:rPr kumimoji="0" lang="zh-TW" altLang="en-US" b="1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志願序積分高者將優先錄取</a:t>
            </a: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</p:txBody>
      </p:sp>
      <p:sp>
        <p:nvSpPr>
          <p:cNvPr id="159752" name="投影片編號版面配置區 12">
            <a:extLst>
              <a:ext uri="{FF2B5EF4-FFF2-40B4-BE49-F238E27FC236}">
                <a16:creationId xmlns:a16="http://schemas.microsoft.com/office/drawing/2014/main" xmlns="" id="{E21413AB-91B1-46D8-82B6-4AF487C61A84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9797EFA-0917-4EBC-8D7F-92C45CA9C4E6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116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387AA2C7-3B90-4AFE-A515-A8F039B7592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標題 1">
            <a:extLst>
              <a:ext uri="{FF2B5EF4-FFF2-40B4-BE49-F238E27FC236}">
                <a16:creationId xmlns:a16="http://schemas.microsoft.com/office/drawing/2014/main" xmlns="" id="{124467D7-C636-4893-882C-3FB66FE835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anose="03000509000000000000" pitchFamily="65" charset="-120"/>
              </a:rPr>
              <a:t>志願序計分方式</a:t>
            </a:r>
          </a:p>
        </p:txBody>
      </p:sp>
      <p:sp>
        <p:nvSpPr>
          <p:cNvPr id="160771" name="內容版面配置區 2">
            <a:extLst>
              <a:ext uri="{FF2B5EF4-FFF2-40B4-BE49-F238E27FC236}">
                <a16:creationId xmlns:a16="http://schemas.microsoft.com/office/drawing/2014/main" xmlns="" id="{E53EB52F-426A-44EF-B7D6-77A364ABBFE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8313" y="1268413"/>
            <a:ext cx="8012112" cy="2535237"/>
          </a:xfrm>
        </p:spPr>
        <p:txBody>
          <a:bodyPr/>
          <a:lstStyle/>
          <a:p>
            <a:pPr marL="228600" indent="-228600"/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志願序別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分，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分，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…16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分。</a:t>
            </a:r>
          </a:p>
          <a:p>
            <a:pPr marL="228600" indent="-228600"/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總積分完全相同，需進行超額比序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低收入→適性輔導→多元學習→會考總積分→志願序積分→教育會考成績標示總點數→教育會考成績標示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，比序至</a:t>
            </a:r>
            <a:r>
              <a:rPr lang="zh-TW" altLang="en-US" sz="2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「志願序積分」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項目時，</a:t>
            </a:r>
            <a:r>
              <a:rPr lang="zh-TW" altLang="en-US" sz="2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志願序積分高者將優先錄取。</a:t>
            </a:r>
          </a:p>
          <a:p>
            <a:pPr marL="228600" indent="-228600"/>
            <a:endParaRPr lang="zh-TW" altLang="en-US" sz="2600" b="1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82703" name="Group 47">
            <a:extLst>
              <a:ext uri="{FF2B5EF4-FFF2-40B4-BE49-F238E27FC236}">
                <a16:creationId xmlns:a16="http://schemas.microsoft.com/office/drawing/2014/main" xmlns="" id="{1F5BE2FD-BB1A-4D00-8C55-4E17E3FA2ADE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3933825"/>
          <a:ext cx="8612190" cy="2079625"/>
        </p:xfrm>
        <a:graphic>
          <a:graphicData uri="http://schemas.openxmlformats.org/drawingml/2006/table">
            <a:tbl>
              <a:tblPr/>
              <a:tblGrid>
                <a:gridCol w="12239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54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54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54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5546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5546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5546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5546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399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志願順序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980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校、科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A</a:t>
                      </a: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B</a:t>
                      </a: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C</a:t>
                      </a: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D</a:t>
                      </a: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D</a:t>
                      </a: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應外科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E</a:t>
                      </a: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F</a:t>
                      </a: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應外科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99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志願積分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標題 1">
            <a:extLst>
              <a:ext uri="{FF2B5EF4-FFF2-40B4-BE49-F238E27FC236}">
                <a16:creationId xmlns:a16="http://schemas.microsoft.com/office/drawing/2014/main" xmlns="" id="{6DBC85CF-B991-4B2D-8607-299037FB8E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0062" y="332656"/>
            <a:ext cx="8685534" cy="1143000"/>
          </a:xfrm>
        </p:spPr>
        <p:txBody>
          <a:bodyPr/>
          <a:lstStyle/>
          <a:p>
            <a:r>
              <a:rPr lang="zh-TW" altLang="en-US" dirty="0">
                <a:solidFill>
                  <a:srgbClr val="0000FF"/>
                </a:solidFill>
                <a:ea typeface="標楷體" panose="03000509000000000000" pitchFamily="65" charset="-120"/>
              </a:rPr>
              <a:t>高職同群科志願跨校連續選填同分</a:t>
            </a:r>
          </a:p>
        </p:txBody>
      </p:sp>
      <p:sp>
        <p:nvSpPr>
          <p:cNvPr id="163843" name="內容版面配置區 2">
            <a:extLst>
              <a:ext uri="{FF2B5EF4-FFF2-40B4-BE49-F238E27FC236}">
                <a16:creationId xmlns:a16="http://schemas.microsoft.com/office/drawing/2014/main" xmlns="" id="{222247F5-41B0-4210-9D07-C4A9BA05AB5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4938" y="1239838"/>
            <a:ext cx="7886700" cy="4552950"/>
          </a:xfrm>
        </p:spPr>
        <p:txBody>
          <a:bodyPr/>
          <a:lstStyle/>
          <a:p>
            <a:pPr marL="228600" indent="-228600"/>
            <a:r>
              <a:rPr lang="zh-TW" altLang="en-US" b="1" dirty="0">
                <a:ea typeface="標楷體" panose="03000509000000000000" pitchFamily="65" charset="-120"/>
              </a:rPr>
              <a:t>舉例：</a:t>
            </a:r>
          </a:p>
          <a:p>
            <a:pPr marL="228600" indent="-228600"/>
            <a:r>
              <a:rPr lang="zh-TW" altLang="en-US" b="1" dirty="0">
                <a:ea typeface="標楷體" panose="03000509000000000000" pitchFamily="65" charset="-120"/>
              </a:rPr>
              <a:t>甲生</a:t>
            </a:r>
            <a:endParaRPr lang="en-US" altLang="zh-TW" b="1" dirty="0">
              <a:ea typeface="標楷體" panose="03000509000000000000" pitchFamily="65" charset="-120"/>
            </a:endParaRPr>
          </a:p>
          <a:p>
            <a:pPr marL="228600" indent="-228600"/>
            <a:endParaRPr lang="en-US" altLang="zh-TW" b="1" dirty="0">
              <a:ea typeface="標楷體" panose="03000509000000000000" pitchFamily="65" charset="-120"/>
            </a:endParaRPr>
          </a:p>
          <a:p>
            <a:pPr marL="228600" indent="-228600"/>
            <a:endParaRPr lang="en-US" altLang="zh-TW" b="1" dirty="0">
              <a:ea typeface="標楷體" panose="03000509000000000000" pitchFamily="65" charset="-120"/>
            </a:endParaRPr>
          </a:p>
          <a:p>
            <a:pPr marL="228600" indent="-228600"/>
            <a:endParaRPr lang="en-US" altLang="zh-TW" b="1" dirty="0">
              <a:ea typeface="標楷體" panose="03000509000000000000" pitchFamily="65" charset="-120"/>
            </a:endParaRPr>
          </a:p>
          <a:p>
            <a:pPr marL="228600" indent="-228600"/>
            <a:endParaRPr lang="en-US" altLang="zh-TW" b="1" dirty="0">
              <a:ea typeface="標楷體" panose="03000509000000000000" pitchFamily="65" charset="-120"/>
            </a:endParaRPr>
          </a:p>
          <a:p>
            <a:pPr marL="228600" indent="-228600"/>
            <a:r>
              <a:rPr lang="zh-TW" altLang="en-US" b="1" dirty="0">
                <a:ea typeface="標楷體" panose="03000509000000000000" pitchFamily="65" charset="-120"/>
              </a:rPr>
              <a:t>乙生</a:t>
            </a:r>
            <a:endParaRPr lang="en-US" altLang="zh-TW" b="1" dirty="0">
              <a:ea typeface="標楷體" panose="03000509000000000000" pitchFamily="65" charset="-120"/>
            </a:endParaRPr>
          </a:p>
          <a:p>
            <a:pPr marL="228600" indent="-228600"/>
            <a:endParaRPr lang="zh-TW" altLang="en-US" b="1" dirty="0">
              <a:ea typeface="標楷體" panose="03000509000000000000" pitchFamily="65" charset="-120"/>
            </a:endParaRPr>
          </a:p>
        </p:txBody>
      </p:sp>
      <p:sp>
        <p:nvSpPr>
          <p:cNvPr id="163844" name="投影片編號版面配置區 3">
            <a:extLst>
              <a:ext uri="{FF2B5EF4-FFF2-40B4-BE49-F238E27FC236}">
                <a16:creationId xmlns:a16="http://schemas.microsoft.com/office/drawing/2014/main" xmlns="" id="{C6673D5E-2F8E-4EFC-A8D0-7A996FEE78A9}"/>
              </a:ext>
            </a:extLst>
          </p:cNvPr>
          <p:cNvSpPr txBox="1">
            <a:spLocks noGrp="1"/>
          </p:cNvSpPr>
          <p:nvPr/>
        </p:nvSpPr>
        <p:spPr bwMode="auto">
          <a:xfrm>
            <a:off x="7596188" y="6450013"/>
            <a:ext cx="5413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62084E4-4D69-4169-B14E-204B0D762E86}" type="slidenum">
              <a:rPr kumimoji="0" lang="en-US" altLang="zh-TW" sz="1200" b="1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118</a:t>
            </a:fld>
            <a:endParaRPr kumimoji="0" lang="en-US" altLang="zh-TW" sz="1200" b="1">
              <a:solidFill>
                <a:srgbClr val="898989"/>
              </a:solidFill>
            </a:endParaRPr>
          </a:p>
        </p:txBody>
      </p:sp>
      <p:graphicFrame>
        <p:nvGraphicFramePr>
          <p:cNvPr id="103515" name="Group 91">
            <a:extLst>
              <a:ext uri="{FF2B5EF4-FFF2-40B4-BE49-F238E27FC236}">
                <a16:creationId xmlns:a16="http://schemas.microsoft.com/office/drawing/2014/main" xmlns="" id="{A0C10B44-5CF9-42D6-9D6F-9B5D8AD9E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086965"/>
              </p:ext>
            </p:extLst>
          </p:nvPr>
        </p:nvGraphicFramePr>
        <p:xfrm>
          <a:off x="1340452" y="1822990"/>
          <a:ext cx="7632698" cy="1981201"/>
        </p:xfrm>
        <a:graphic>
          <a:graphicData uri="http://schemas.openxmlformats.org/drawingml/2006/table">
            <a:tbl>
              <a:tblPr/>
              <a:tblGrid>
                <a:gridCol w="10504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03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03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03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03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031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4031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4031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79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志願順序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23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校、科</a:t>
                      </a: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C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D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E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園藝科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F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園藝科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F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造園科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志願積分</a:t>
                      </a: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15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>
            <a:extLst>
              <a:ext uri="{FF2B5EF4-FFF2-40B4-BE49-F238E27FC236}">
                <a16:creationId xmlns:a16="http://schemas.microsoft.com/office/drawing/2014/main" xmlns="" id="{9A96E495-5011-4A99-B4CA-2A4A2FC17B32}"/>
              </a:ext>
            </a:extLst>
          </p:cNvPr>
          <p:cNvGraphicFramePr>
            <a:graphicFrameLocks noGrp="1"/>
          </p:cNvGraphicFramePr>
          <p:nvPr/>
        </p:nvGraphicFramePr>
        <p:xfrm>
          <a:off x="1331913" y="4159250"/>
          <a:ext cx="7632700" cy="2224088"/>
        </p:xfrm>
        <a:graphic>
          <a:graphicData uri="http://schemas.openxmlformats.org/drawingml/2006/table">
            <a:tbl>
              <a:tblPr/>
              <a:tblGrid>
                <a:gridCol w="10405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17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17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17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17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173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4173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4173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768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志願順序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kumimoji="0" lang="zh-TW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endParaRPr kumimoji="0" lang="zh-TW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kumimoji="0" lang="zh-TW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endParaRPr kumimoji="0" lang="zh-TW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endParaRPr kumimoji="0" lang="zh-TW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endParaRPr kumimoji="0" lang="zh-TW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endParaRPr kumimoji="0" lang="zh-TW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69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校、科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A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國貿科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B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國貿科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B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商經科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B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資處科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C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資處科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B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普通科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E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</a:t>
                      </a:r>
                      <a:endParaRPr kumimoji="0" lang="en-US" altLang="zh-TW" sz="1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普通科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3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志願積分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框架 2">
            <a:extLst>
              <a:ext uri="{FF2B5EF4-FFF2-40B4-BE49-F238E27FC236}">
                <a16:creationId xmlns:a16="http://schemas.microsoft.com/office/drawing/2014/main" xmlns="" id="{50F5E728-F2A4-4F5C-A179-C38A1A219F89}"/>
              </a:ext>
            </a:extLst>
          </p:cNvPr>
          <p:cNvSpPr/>
          <p:nvPr/>
        </p:nvSpPr>
        <p:spPr>
          <a:xfrm>
            <a:off x="2584451" y="3273859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  <p:sp>
        <p:nvSpPr>
          <p:cNvPr id="8" name="框架 7">
            <a:extLst>
              <a:ext uri="{FF2B5EF4-FFF2-40B4-BE49-F238E27FC236}">
                <a16:creationId xmlns:a16="http://schemas.microsoft.com/office/drawing/2014/main" xmlns="" id="{444A7F80-4B5B-406D-B756-ABD757EAFFD5}"/>
              </a:ext>
            </a:extLst>
          </p:cNvPr>
          <p:cNvSpPr/>
          <p:nvPr/>
        </p:nvSpPr>
        <p:spPr>
          <a:xfrm>
            <a:off x="3454401" y="3262746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  <p:sp>
        <p:nvSpPr>
          <p:cNvPr id="9" name="框架 8">
            <a:extLst>
              <a:ext uri="{FF2B5EF4-FFF2-40B4-BE49-F238E27FC236}">
                <a16:creationId xmlns:a16="http://schemas.microsoft.com/office/drawing/2014/main" xmlns="" id="{7F47B426-BE6D-4952-B2E0-2026981B5B39}"/>
              </a:ext>
            </a:extLst>
          </p:cNvPr>
          <p:cNvSpPr/>
          <p:nvPr/>
        </p:nvSpPr>
        <p:spPr>
          <a:xfrm>
            <a:off x="4397376" y="3261159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  <p:sp>
        <p:nvSpPr>
          <p:cNvPr id="10" name="框架 9">
            <a:extLst>
              <a:ext uri="{FF2B5EF4-FFF2-40B4-BE49-F238E27FC236}">
                <a16:creationId xmlns:a16="http://schemas.microsoft.com/office/drawing/2014/main" xmlns="" id="{516988BF-8BBF-464D-87B7-FB0B3AF587B6}"/>
              </a:ext>
            </a:extLst>
          </p:cNvPr>
          <p:cNvSpPr/>
          <p:nvPr/>
        </p:nvSpPr>
        <p:spPr>
          <a:xfrm>
            <a:off x="5338342" y="3273859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  <p:sp>
        <p:nvSpPr>
          <p:cNvPr id="11" name="框架 10">
            <a:extLst>
              <a:ext uri="{FF2B5EF4-FFF2-40B4-BE49-F238E27FC236}">
                <a16:creationId xmlns:a16="http://schemas.microsoft.com/office/drawing/2014/main" xmlns="" id="{B6A373B5-6A08-4689-8F65-FDB2D9A5B370}"/>
              </a:ext>
            </a:extLst>
          </p:cNvPr>
          <p:cNvSpPr/>
          <p:nvPr/>
        </p:nvSpPr>
        <p:spPr>
          <a:xfrm>
            <a:off x="6319838" y="3267509"/>
            <a:ext cx="2552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  <p:sp>
        <p:nvSpPr>
          <p:cNvPr id="12" name="框架 11">
            <a:extLst>
              <a:ext uri="{FF2B5EF4-FFF2-40B4-BE49-F238E27FC236}">
                <a16:creationId xmlns:a16="http://schemas.microsoft.com/office/drawing/2014/main" xmlns="" id="{44387BC8-4752-41B7-AC67-1E027B4A20F4}"/>
              </a:ext>
            </a:extLst>
          </p:cNvPr>
          <p:cNvSpPr/>
          <p:nvPr/>
        </p:nvSpPr>
        <p:spPr>
          <a:xfrm>
            <a:off x="2414588" y="5788025"/>
            <a:ext cx="4614862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  <p:sp>
        <p:nvSpPr>
          <p:cNvPr id="13" name="框架 12">
            <a:extLst>
              <a:ext uri="{FF2B5EF4-FFF2-40B4-BE49-F238E27FC236}">
                <a16:creationId xmlns:a16="http://schemas.microsoft.com/office/drawing/2014/main" xmlns="" id="{0EBF0876-D1E8-4246-8831-936AB787ED79}"/>
              </a:ext>
            </a:extLst>
          </p:cNvPr>
          <p:cNvSpPr/>
          <p:nvPr/>
        </p:nvSpPr>
        <p:spPr>
          <a:xfrm>
            <a:off x="7215188" y="5859463"/>
            <a:ext cx="649287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  <p:sp>
        <p:nvSpPr>
          <p:cNvPr id="14" name="框架 13">
            <a:extLst>
              <a:ext uri="{FF2B5EF4-FFF2-40B4-BE49-F238E27FC236}">
                <a16:creationId xmlns:a16="http://schemas.microsoft.com/office/drawing/2014/main" xmlns="" id="{B0603241-366A-4077-AA0A-ACE793F0C731}"/>
              </a:ext>
            </a:extLst>
          </p:cNvPr>
          <p:cNvSpPr/>
          <p:nvPr/>
        </p:nvSpPr>
        <p:spPr>
          <a:xfrm>
            <a:off x="8142288" y="58594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ChangeArrowheads="1"/>
          </p:cNvSpPr>
          <p:nvPr/>
        </p:nvSpPr>
        <p:spPr bwMode="auto">
          <a:xfrm>
            <a:off x="293688" y="19431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技巧一：</a:t>
            </a:r>
            <a:r>
              <a:rPr kumimoji="0"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sp>
        <p:nvSpPr>
          <p:cNvPr id="152579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2B90CDE-1B1E-409E-A005-7C75994946AB}" type="slidenum">
              <a:rPr lang="en-US" altLang="zh-TW" sz="1400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119</a:t>
            </a:fld>
            <a:endParaRPr lang="en-US" altLang="zh-TW" sz="1400">
              <a:solidFill>
                <a:srgbClr val="898989"/>
              </a:solidFill>
              <a:latin typeface="Arial" pitchFamily="34" charset="0"/>
            </a:endParaRP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/>
        </p:nvGraphicFramePr>
        <p:xfrm>
          <a:off x="395288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52606" name="Oval 86"/>
          <p:cNvSpPr>
            <a:spLocks noChangeArrowheads="1"/>
          </p:cNvSpPr>
          <p:nvPr/>
        </p:nvSpPr>
        <p:spPr bwMode="auto">
          <a:xfrm>
            <a:off x="1835150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131160" name="Text Box 88"/>
          <p:cNvSpPr txBox="1">
            <a:spLocks noChangeArrowheads="1"/>
          </p:cNvSpPr>
          <p:nvPr/>
        </p:nvSpPr>
        <p:spPr bwMode="auto">
          <a:xfrm>
            <a:off x="2360613" y="6100763"/>
            <a:ext cx="4824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同群連續填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同志願分</a:t>
            </a:r>
          </a:p>
        </p:txBody>
      </p:sp>
      <p:sp>
        <p:nvSpPr>
          <p:cNvPr id="131161" name="Text Box 89"/>
          <p:cNvSpPr txBox="1">
            <a:spLocks noChangeArrowheads="1"/>
          </p:cNvSpPr>
          <p:nvPr/>
        </p:nvSpPr>
        <p:spPr bwMode="auto">
          <a:xfrm>
            <a:off x="4841285" y="5588000"/>
            <a:ext cx="1081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分</a:t>
            </a:r>
          </a:p>
        </p:txBody>
      </p:sp>
      <p:sp>
        <p:nvSpPr>
          <p:cNvPr id="152609" name="Rectangle 11"/>
          <p:cNvSpPr>
            <a:spLocks noChangeArrowheads="1"/>
          </p:cNvSpPr>
          <p:nvPr/>
        </p:nvSpPr>
        <p:spPr bwMode="auto">
          <a:xfrm>
            <a:off x="293688" y="25654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技巧二：志願</a:t>
            </a:r>
            <a:r>
              <a:rPr kumimoji="0"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前填</a:t>
            </a:r>
          </a:p>
        </p:txBody>
      </p:sp>
      <p:sp>
        <p:nvSpPr>
          <p:cNvPr id="152610" name="Rectangle 11"/>
          <p:cNvSpPr>
            <a:spLocks noChangeArrowheads="1"/>
          </p:cNvSpPr>
          <p:nvPr/>
        </p:nvSpPr>
        <p:spPr bwMode="auto">
          <a:xfrm>
            <a:off x="323850" y="3141663"/>
            <a:ext cx="61198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技巧三：志願</a:t>
            </a:r>
            <a:r>
              <a:rPr kumimoji="0"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1146175"/>
            <a:ext cx="921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免試入學</a:t>
            </a:r>
            <a: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技巧填志願 </a:t>
            </a:r>
            <a:r>
              <a:rPr kumimoji="0" lang="zh-TW" altLang="en-US" sz="40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幫助學生得高分</a:t>
            </a:r>
            <a:r>
              <a:rPr kumimoji="0" lang="en-US" altLang="zh-TW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kumimoji="0" lang="en-US" altLang="zh-TW" sz="40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2555875" y="333375"/>
            <a:ext cx="51847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2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桃連區填志願小叮嚀</a:t>
            </a:r>
          </a:p>
        </p:txBody>
      </p:sp>
      <p:sp>
        <p:nvSpPr>
          <p:cNvPr id="152613" name="矩形 3"/>
          <p:cNvSpPr>
            <a:spLocks noChangeArrowheads="1"/>
          </p:cNvSpPr>
          <p:nvPr/>
        </p:nvSpPr>
        <p:spPr bwMode="auto">
          <a:xfrm>
            <a:off x="2376488" y="454025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4" name="矩形 14"/>
          <p:cNvSpPr>
            <a:spLocks noChangeArrowheads="1"/>
          </p:cNvSpPr>
          <p:nvPr/>
        </p:nvSpPr>
        <p:spPr bwMode="auto">
          <a:xfrm>
            <a:off x="3522663" y="45545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5" name="矩形 15"/>
          <p:cNvSpPr>
            <a:spLocks noChangeArrowheads="1"/>
          </p:cNvSpPr>
          <p:nvPr/>
        </p:nvSpPr>
        <p:spPr bwMode="auto">
          <a:xfrm>
            <a:off x="46402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6" name="矩形 16"/>
          <p:cNvSpPr>
            <a:spLocks noChangeArrowheads="1"/>
          </p:cNvSpPr>
          <p:nvPr/>
        </p:nvSpPr>
        <p:spPr bwMode="auto">
          <a:xfrm>
            <a:off x="5795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7" name="矩形 17"/>
          <p:cNvSpPr>
            <a:spLocks noChangeArrowheads="1"/>
          </p:cNvSpPr>
          <p:nvPr/>
        </p:nvSpPr>
        <p:spPr bwMode="auto">
          <a:xfrm>
            <a:off x="6961188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152618" name="矩形 18"/>
          <p:cNvSpPr>
            <a:spLocks noChangeArrowheads="1"/>
          </p:cNvSpPr>
          <p:nvPr/>
        </p:nvSpPr>
        <p:spPr bwMode="auto">
          <a:xfrm>
            <a:off x="8081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字方塊 1">
            <a:extLst>
              <a:ext uri="{FF2B5EF4-FFF2-40B4-BE49-F238E27FC236}">
                <a16:creationId xmlns:a16="http://schemas.microsoft.com/office/drawing/2014/main" xmlns="" id="{94D2C4D9-BD00-4A82-8483-634369F25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1450"/>
            <a:ext cx="8418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資料來源：聯合新聞網。</a:t>
            </a:r>
            <a:r>
              <a:rPr lang="en-US" altLang="en-US" sz="1600">
                <a:ea typeface="微軟正黑體" panose="020B0604030504040204" pitchFamily="34" charset="-120"/>
                <a:cs typeface="Times New Roman" panose="02020603050405020304" pitchFamily="18" charset="0"/>
              </a:rPr>
              <a:t>http://udn.com/news/story/7314/1175233</a:t>
            </a:r>
            <a:endParaRPr lang="zh-TW" altLang="en-US" sz="1600"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3555" name="Picture 10" descr="Capture_2015_09_13_20_41_38_218">
            <a:extLst>
              <a:ext uri="{FF2B5EF4-FFF2-40B4-BE49-F238E27FC236}">
                <a16:creationId xmlns:a16="http://schemas.microsoft.com/office/drawing/2014/main" xmlns="" id="{E39DD2CE-F694-49E2-8A62-5B0FCF9C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036496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11">
            <a:extLst>
              <a:ext uri="{FF2B5EF4-FFF2-40B4-BE49-F238E27FC236}">
                <a16:creationId xmlns:a16="http://schemas.microsoft.com/office/drawing/2014/main" xmlns="" id="{18DC6877-181C-4061-8B8F-E5AD67E7B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773238"/>
            <a:ext cx="2879998" cy="158375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27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95288" y="1571625"/>
            <a:ext cx="8280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與「家長意見」相符者得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與「導師意見」相符者得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與「輔導教師意見」相符者得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sp>
        <p:nvSpPr>
          <p:cNvPr id="154632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420CB97D-92E1-4908-8F1C-B753DE0227F5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120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  <p:grpSp>
        <p:nvGrpSpPr>
          <p:cNvPr id="154633" name="群組 4"/>
          <p:cNvGrpSpPr>
            <a:grpSpLocks/>
          </p:cNvGrpSpPr>
          <p:nvPr/>
        </p:nvGrpSpPr>
        <p:grpSpPr bwMode="auto">
          <a:xfrm>
            <a:off x="214313" y="4000500"/>
            <a:ext cx="2786062" cy="857250"/>
            <a:chOff x="2389" y="1239"/>
            <a:chExt cx="2315099" cy="1266281"/>
          </a:xfrm>
        </p:grpSpPr>
        <p:sp>
          <p:nvSpPr>
            <p:cNvPr id="14" name="圓角矩形 13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34" name="群組 7"/>
          <p:cNvGrpSpPr>
            <a:grpSpLocks/>
          </p:cNvGrpSpPr>
          <p:nvPr/>
        </p:nvGrpSpPr>
        <p:grpSpPr bwMode="auto">
          <a:xfrm>
            <a:off x="3000375" y="3857625"/>
            <a:ext cx="1857375" cy="1071563"/>
            <a:chOff x="2103175" y="-428010"/>
            <a:chExt cx="2040083" cy="1267522"/>
          </a:xfrm>
        </p:grpSpPr>
        <p:sp>
          <p:nvSpPr>
            <p:cNvPr id="17" name="向右箭號 16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/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4857721" y="4071928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4638" name="Text Box 12"/>
          <p:cNvSpPr txBox="1">
            <a:spLocks noChangeArrowheads="1"/>
          </p:cNvSpPr>
          <p:nvPr/>
        </p:nvSpPr>
        <p:spPr bwMode="auto">
          <a:xfrm>
            <a:off x="1071563" y="5213349"/>
            <a:ext cx="6624637" cy="1325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桃園區學生符合就近入學得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共同就學區學生得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矩形 9">
            <a:extLst>
              <a:ext uri="{FF2B5EF4-FFF2-40B4-BE49-F238E27FC236}">
                <a16:creationId xmlns:a16="http://schemas.microsoft.com/office/drawing/2014/main" xmlns="" id="{66285A73-AAFF-4C9B-8741-8F8CEDACC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8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kumimoji="0"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五、生涯發展規劃書</a:t>
            </a:r>
            <a:endParaRPr kumimoji="0" lang="zh-TW" altLang="zh-TW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D5CF9C19-10C4-4C12-8E59-378AEAC03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1481908"/>
            <a:ext cx="3816424" cy="535911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C0C20FE2-E3C1-4FDA-B783-D38342A6D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6353" y="1489274"/>
            <a:ext cx="3796665" cy="534874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8965" name="圖片 1">
            <a:extLst>
              <a:ext uri="{FF2B5EF4-FFF2-40B4-BE49-F238E27FC236}">
                <a16:creationId xmlns:a16="http://schemas.microsoft.com/office/drawing/2014/main" xmlns="" id="{6596C654-CD1E-4A6A-8758-7C7798A1A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167313"/>
            <a:ext cx="12954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6" name="矩形 1">
            <a:extLst>
              <a:ext uri="{FF2B5EF4-FFF2-40B4-BE49-F238E27FC236}">
                <a16:creationId xmlns:a16="http://schemas.microsoft.com/office/drawing/2014/main" xmlns="" id="{03FE4C49-1CD9-448F-834F-146D61697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3716338"/>
            <a:ext cx="576263" cy="2089150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橢圓形圖說文字 8">
            <a:extLst>
              <a:ext uri="{FF2B5EF4-FFF2-40B4-BE49-F238E27FC236}">
                <a16:creationId xmlns:a16="http://schemas.microsoft.com/office/drawing/2014/main" xmlns="" id="{9C3AD70B-9360-4CEC-BED6-1C11251C3F6D}"/>
              </a:ext>
            </a:extLst>
          </p:cNvPr>
          <p:cNvSpPr/>
          <p:nvPr/>
        </p:nvSpPr>
        <p:spPr bwMode="auto">
          <a:xfrm>
            <a:off x="1684338" y="3970338"/>
            <a:ext cx="2382837" cy="3513137"/>
          </a:xfrm>
          <a:prstGeom prst="wedgeEllipseCallout">
            <a:avLst>
              <a:gd name="adj1" fmla="val -65106"/>
              <a:gd name="adj2" fmla="val 16500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lnSpc>
                <a:spcPts val="2400"/>
              </a:lnSpc>
              <a:defRPr/>
            </a:pPr>
            <a:r>
              <a:rPr kumimoji="0" lang="zh-TW" altLang="en-US" sz="1600" b="1" dirty="0">
                <a:latin typeface="微軟正黑體" pitchFamily="34" charset="-120"/>
                <a:ea typeface="微軟正黑體" pitchFamily="34" charset="-120"/>
              </a:rPr>
              <a:t>參考生涯輔導紀錄手冊資料，親師生一起討論，依據</a:t>
            </a:r>
            <a:r>
              <a:rPr kumimoji="0" lang="zh-TW" altLang="en-US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孩子學習表現、專長、興趣</a:t>
            </a:r>
            <a:r>
              <a:rPr kumimoji="0" lang="zh-TW" altLang="en-US" sz="1600" b="1" dirty="0">
                <a:latin typeface="微軟正黑體" pitchFamily="34" charset="-120"/>
                <a:ea typeface="微軟正黑體" pitchFamily="34" charset="-120"/>
              </a:rPr>
              <a:t>等，並且考量想</a:t>
            </a:r>
            <a:r>
              <a:rPr kumimoji="0" lang="zh-TW" altLang="en-US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升讀學校的入學條件</a:t>
            </a:r>
            <a:r>
              <a:rPr kumimoji="0" lang="zh-TW" altLang="en-US" sz="1600" b="1" dirty="0">
                <a:latin typeface="微軟正黑體" pitchFamily="34" charset="-120"/>
                <a:ea typeface="微軟正黑體" pitchFamily="34" charset="-120"/>
              </a:rPr>
              <a:t>，初步完成個人升學規劃。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xmlns="" id="{BBA4B896-E68F-4190-BC58-2A5C6EDF3946}"/>
              </a:ext>
            </a:extLst>
          </p:cNvPr>
          <p:cNvGrpSpPr>
            <a:grpSpLocks/>
          </p:cNvGrpSpPr>
          <p:nvPr/>
        </p:nvGrpSpPr>
        <p:grpSpPr bwMode="auto">
          <a:xfrm>
            <a:off x="1665288" y="1381125"/>
            <a:ext cx="5761037" cy="5510213"/>
            <a:chOff x="1665536" y="1381059"/>
            <a:chExt cx="5760194" cy="5509751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xmlns="" id="{CD1912E6-268D-4B23-AC9B-CC6F12F565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65536" y="1381059"/>
              <a:ext cx="5760194" cy="5509751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7FA6459D-A8AC-4D63-8EF2-E500A878C26A}"/>
                </a:ext>
              </a:extLst>
            </p:cNvPr>
            <p:cNvSpPr/>
            <p:nvPr/>
          </p:nvSpPr>
          <p:spPr bwMode="auto">
            <a:xfrm>
              <a:off x="1763947" y="2077914"/>
              <a:ext cx="838077" cy="431764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eaLnBrk="1" hangingPunct="1">
                <a:defRPr/>
              </a:pPr>
              <a:endParaRPr kumimoji="0" lang="zh-TW" altLang="en-US" sz="1800" b="1">
                <a:solidFill>
                  <a:schemeClr val="tx1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C1631254-0634-44CF-807F-BDCF94334479}"/>
                </a:ext>
              </a:extLst>
            </p:cNvPr>
            <p:cNvSpPr/>
            <p:nvPr/>
          </p:nvSpPr>
          <p:spPr bwMode="auto">
            <a:xfrm>
              <a:off x="1765533" y="3284312"/>
              <a:ext cx="838077" cy="431764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eaLnBrk="1" hangingPunct="1">
                <a:defRPr/>
              </a:pPr>
              <a:endParaRPr kumimoji="0" lang="zh-TW" altLang="en-US" sz="1800" b="1">
                <a:solidFill>
                  <a:schemeClr val="tx1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7BABBC2D-9495-426A-A60B-08EB9661E07D}"/>
                </a:ext>
              </a:extLst>
            </p:cNvPr>
            <p:cNvSpPr/>
            <p:nvPr/>
          </p:nvSpPr>
          <p:spPr bwMode="auto">
            <a:xfrm>
              <a:off x="1763947" y="4328800"/>
              <a:ext cx="838077" cy="669869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eaLnBrk="1" hangingPunct="1">
                <a:defRPr/>
              </a:pPr>
              <a:endParaRPr kumimoji="0" lang="zh-TW" altLang="en-US" sz="1800" b="1">
                <a:solidFill>
                  <a:schemeClr val="tx1"/>
                </a:solidFill>
              </a:endParaRPr>
            </a:p>
          </p:txBody>
        </p:sp>
      </p:grp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FDD14692-B558-490F-B312-6E3B197685B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8B3E0696-6D9F-4CAD-A47C-693BDD0727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圖片 1">
            <a:extLst>
              <a:ext uri="{FF2B5EF4-FFF2-40B4-BE49-F238E27FC236}">
                <a16:creationId xmlns:a16="http://schemas.microsoft.com/office/drawing/2014/main" xmlns="" id="{71CB1812-8C19-4236-8750-C8037B2FA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678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9" name="Text Box 11">
            <a:extLst>
              <a:ext uri="{FF2B5EF4-FFF2-40B4-BE49-F238E27FC236}">
                <a16:creationId xmlns:a16="http://schemas.microsoft.com/office/drawing/2014/main" xmlns="" id="{76F5B403-0E9B-4442-A240-20B3F2351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6021388"/>
            <a:ext cx="1655762" cy="6461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chemeClr val="tx2"/>
                </a:solidFill>
                <a:ea typeface="標楷體" panose="03000509000000000000" pitchFamily="65" charset="-120"/>
              </a:rPr>
              <a:t>竹圍</a:t>
            </a:r>
            <a:r>
              <a:rPr lang="en-US" altLang="zh-TW" sz="3600" b="1" dirty="0">
                <a:solidFill>
                  <a:schemeClr val="tx2"/>
                </a:solidFill>
                <a:ea typeface="標楷體" panose="03000509000000000000" pitchFamily="65" charset="-120"/>
              </a:rPr>
              <a:t>4</a:t>
            </a:r>
            <a:endParaRPr lang="zh-TW" altLang="en-US" sz="3600" b="1" dirty="0">
              <a:solidFill>
                <a:schemeClr val="tx2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289DA01-764C-4361-85B3-BD04C97D4F38}"/>
              </a:ext>
            </a:extLst>
          </p:cNvPr>
          <p:cNvSpPr/>
          <p:nvPr/>
        </p:nvSpPr>
        <p:spPr>
          <a:xfrm>
            <a:off x="5219700" y="2636838"/>
            <a:ext cx="3698875" cy="18002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kumimoji="0" lang="en-US" altLang="zh-TW" b="1" dirty="0">
                <a:solidFill>
                  <a:schemeClr val="tx1"/>
                </a:solidFill>
              </a:rPr>
              <a:t>1.</a:t>
            </a:r>
            <a:r>
              <a:rPr kumimoji="0" lang="zh-TW" altLang="en-US" b="1" dirty="0">
                <a:solidFill>
                  <a:schemeClr val="tx1"/>
                </a:solidFill>
              </a:rPr>
              <a:t>適性輔導</a:t>
            </a:r>
            <a:r>
              <a:rPr kumimoji="0" lang="en-US" altLang="zh-TW" b="1" dirty="0">
                <a:solidFill>
                  <a:schemeClr val="tx1"/>
                </a:solidFill>
              </a:rPr>
              <a:t>-</a:t>
            </a:r>
            <a:br>
              <a:rPr kumimoji="0" lang="en-US" altLang="zh-TW" b="1" dirty="0">
                <a:solidFill>
                  <a:schemeClr val="tx1"/>
                </a:solidFill>
              </a:rPr>
            </a:br>
            <a:r>
              <a:rPr kumimoji="0" lang="zh-TW" altLang="en-US" b="1" dirty="0">
                <a:solidFill>
                  <a:schemeClr val="tx1"/>
                </a:solidFill>
              </a:rPr>
              <a:t>生涯發展規劃建議</a:t>
            </a:r>
            <a:r>
              <a:rPr kumimoji="0" lang="en-US" altLang="zh-TW" b="1" dirty="0">
                <a:solidFill>
                  <a:schemeClr val="tx1"/>
                </a:solidFill>
              </a:rPr>
              <a:t/>
            </a:r>
            <a:br>
              <a:rPr kumimoji="0" lang="en-US" altLang="zh-TW" b="1" dirty="0">
                <a:solidFill>
                  <a:schemeClr val="tx1"/>
                </a:solidFill>
              </a:rPr>
            </a:br>
            <a:r>
              <a:rPr kumimoji="0" lang="en-US" altLang="zh-TW" b="1" dirty="0">
                <a:solidFill>
                  <a:schemeClr val="tx1"/>
                </a:solidFill>
              </a:rPr>
              <a:t>2.</a:t>
            </a:r>
            <a:r>
              <a:rPr kumimoji="0" lang="zh-TW" altLang="en-US" b="1" dirty="0">
                <a:solidFill>
                  <a:schemeClr val="tx1"/>
                </a:solidFill>
              </a:rPr>
              <a:t>志願少</a:t>
            </a:r>
            <a:endParaRPr kumimoji="0" lang="en-US" altLang="zh-TW" b="1" dirty="0">
              <a:solidFill>
                <a:schemeClr val="tx1"/>
              </a:solidFill>
            </a:endParaRP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xmlns="" id="{A0D2D391-2794-4025-9D32-63D14410D95C}"/>
              </a:ext>
            </a:extLst>
          </p:cNvPr>
          <p:cNvSpPr/>
          <p:nvPr/>
        </p:nvSpPr>
        <p:spPr>
          <a:xfrm>
            <a:off x="4162425" y="1679575"/>
            <a:ext cx="415925" cy="238125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TW" altLang="en-US" sz="1800" b="1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5DACF692-E72E-492C-BEC5-3E512E5CB48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1D6D41D6-3351-4D43-8B44-8E3C46E5C2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034" name="群組 4">
            <a:extLst>
              <a:ext uri="{FF2B5EF4-FFF2-40B4-BE49-F238E27FC236}">
                <a16:creationId xmlns:a16="http://schemas.microsoft.com/office/drawing/2014/main" xmlns="" id="{5E128986-D102-452C-A5D5-2DCFE5C9D941}"/>
              </a:ext>
            </a:extLst>
          </p:cNvPr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>
                <a:ext uri="{FF2B5EF4-FFF2-40B4-BE49-F238E27FC236}">
                  <a16:creationId xmlns:a16="http://schemas.microsoft.com/office/drawing/2014/main" xmlns="" id="{51AE276F-CBCE-421E-9C4C-C79DFB7F292A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>
                <a:ext uri="{FF2B5EF4-FFF2-40B4-BE49-F238E27FC236}">
                  <a16:creationId xmlns:a16="http://schemas.microsoft.com/office/drawing/2014/main" xmlns="" id="{8EF16730-E2F5-4E41-AB29-0FFCB1C2018A}"/>
                </a:ext>
              </a:extLst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72035" name="群組 7">
            <a:extLst>
              <a:ext uri="{FF2B5EF4-FFF2-40B4-BE49-F238E27FC236}">
                <a16:creationId xmlns:a16="http://schemas.microsoft.com/office/drawing/2014/main" xmlns="" id="{CED3C0C3-0536-48A2-860C-3DF823C12DB8}"/>
              </a:ext>
            </a:extLst>
          </p:cNvPr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>
                <a:ext uri="{FF2B5EF4-FFF2-40B4-BE49-F238E27FC236}">
                  <a16:creationId xmlns:a16="http://schemas.microsoft.com/office/drawing/2014/main" xmlns="" id="{D33E6E07-83BB-4D55-846C-993E069FCB5F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>
                <a:ext uri="{FF2B5EF4-FFF2-40B4-BE49-F238E27FC236}">
                  <a16:creationId xmlns:a16="http://schemas.microsoft.com/office/drawing/2014/main" xmlns="" id="{13D32EC4-9806-4908-96E7-F8C8071AE25F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1A6B3032-A202-4F55-9445-6E914BD33917}"/>
              </a:ext>
            </a:extLst>
          </p:cNvPr>
          <p:cNvSpPr txBox="1"/>
          <p:nvPr/>
        </p:nvSpPr>
        <p:spPr>
          <a:xfrm>
            <a:off x="5500694" y="571480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2039" name="Text Box 25">
            <a:extLst>
              <a:ext uri="{FF2B5EF4-FFF2-40B4-BE49-F238E27FC236}">
                <a16:creationId xmlns:a16="http://schemas.microsoft.com/office/drawing/2014/main" xmlns="" id="{15C221C8-8A4E-4C01-B1AA-3CAF24CCA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643063"/>
            <a:ext cx="75707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1938" indent="-2619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基本條件為國中</a:t>
            </a:r>
            <a:r>
              <a:rPr lang="zh-TW" altLang="en-US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健體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藝文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綜合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領域</a:t>
            </a:r>
            <a:r>
              <a:rPr lang="zh-TW" altLang="en-US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五學期平均成績達</a:t>
            </a:r>
            <a:r>
              <a:rPr lang="en-US" altLang="zh-TW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60</a:t>
            </a:r>
            <a:r>
              <a:rPr lang="zh-TW" altLang="en-US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分以上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者各得</a:t>
            </a:r>
            <a: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分。</a:t>
            </a:r>
          </a:p>
        </p:txBody>
      </p:sp>
      <p:sp>
        <p:nvSpPr>
          <p:cNvPr id="172040" name="投影片編號版面配置區 12">
            <a:extLst>
              <a:ext uri="{FF2B5EF4-FFF2-40B4-BE49-F238E27FC236}">
                <a16:creationId xmlns:a16="http://schemas.microsoft.com/office/drawing/2014/main" xmlns="" id="{81A7C24E-FBCA-429D-8560-AC75CBD0E72F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BC164CB-EA1D-42D9-8BB9-5D13FC38D2F1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123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grpSp>
        <p:nvGrpSpPr>
          <p:cNvPr id="172041" name="群組 4">
            <a:extLst>
              <a:ext uri="{FF2B5EF4-FFF2-40B4-BE49-F238E27FC236}">
                <a16:creationId xmlns:a16="http://schemas.microsoft.com/office/drawing/2014/main" xmlns="" id="{CF6A2985-AC03-4C00-8B75-B0E11455C9BD}"/>
              </a:ext>
            </a:extLst>
          </p:cNvPr>
          <p:cNvGrpSpPr>
            <a:grpSpLocks/>
          </p:cNvGrpSpPr>
          <p:nvPr/>
        </p:nvGrpSpPr>
        <p:grpSpPr bwMode="auto">
          <a:xfrm>
            <a:off x="0" y="3214688"/>
            <a:ext cx="3786188" cy="857250"/>
            <a:chOff x="2389" y="1239"/>
            <a:chExt cx="2315099" cy="1266281"/>
          </a:xfrm>
        </p:grpSpPr>
        <p:sp>
          <p:nvSpPr>
            <p:cNvPr id="13" name="圓角矩形 12">
              <a:extLst>
                <a:ext uri="{FF2B5EF4-FFF2-40B4-BE49-F238E27FC236}">
                  <a16:creationId xmlns:a16="http://schemas.microsoft.com/office/drawing/2014/main" xmlns="" id="{F988D823-17D9-48AD-912F-3826DEA13427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>
              <a:extLst>
                <a:ext uri="{FF2B5EF4-FFF2-40B4-BE49-F238E27FC236}">
                  <a16:creationId xmlns:a16="http://schemas.microsoft.com/office/drawing/2014/main" xmlns="" id="{668654F6-B959-4F8B-9DE9-84C1EA794C83}"/>
                </a:ext>
              </a:extLst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72042" name="群組 7">
            <a:extLst>
              <a:ext uri="{FF2B5EF4-FFF2-40B4-BE49-F238E27FC236}">
                <a16:creationId xmlns:a16="http://schemas.microsoft.com/office/drawing/2014/main" xmlns="" id="{2A2BC1D3-B118-422D-82E4-949ECB682A20}"/>
              </a:ext>
            </a:extLst>
          </p:cNvPr>
          <p:cNvGrpSpPr>
            <a:grpSpLocks/>
          </p:cNvGrpSpPr>
          <p:nvPr/>
        </p:nvGrpSpPr>
        <p:grpSpPr bwMode="auto">
          <a:xfrm>
            <a:off x="3714750" y="3071813"/>
            <a:ext cx="1857375" cy="1071562"/>
            <a:chOff x="2103175" y="-428010"/>
            <a:chExt cx="2040083" cy="1267522"/>
          </a:xfrm>
        </p:grpSpPr>
        <p:sp>
          <p:nvSpPr>
            <p:cNvPr id="16" name="向右箭號 15">
              <a:extLst>
                <a:ext uri="{FF2B5EF4-FFF2-40B4-BE49-F238E27FC236}">
                  <a16:creationId xmlns:a16="http://schemas.microsoft.com/office/drawing/2014/main" xmlns="" id="{23A79A38-B7F9-45CE-B29D-3CADFB4A9240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>
              <a:extLst>
                <a:ext uri="{FF2B5EF4-FFF2-40B4-BE49-F238E27FC236}">
                  <a16:creationId xmlns:a16="http://schemas.microsoft.com/office/drawing/2014/main" xmlns="" id="{4C185C91-FF4E-47B2-B492-36970693C41C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B3FB1499-B5C1-4073-88A8-02684A02BBB7}"/>
              </a:ext>
            </a:extLst>
          </p:cNvPr>
          <p:cNvSpPr txBox="1"/>
          <p:nvPr/>
        </p:nvSpPr>
        <p:spPr>
          <a:xfrm>
            <a:off x="5500694" y="3286102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xmlns="" id="{A371CCA5-9679-40C8-82F8-B67C3F7E1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4097338"/>
            <a:ext cx="7570787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449263" indent="-449263"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大功每次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 記功每次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 嘉獎每次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0.5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最高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  <a:p>
            <a:pPr marL="357188" indent="-357188"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銷過後，無記過或二次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警告以下者得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09FCDF0E-4073-470A-9EB7-6F620109EE8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058" name="群組 4">
            <a:extLst>
              <a:ext uri="{FF2B5EF4-FFF2-40B4-BE49-F238E27FC236}">
                <a16:creationId xmlns:a16="http://schemas.microsoft.com/office/drawing/2014/main" xmlns="" id="{C88FD7EF-A6B4-4535-8249-C420D33AD3B8}"/>
              </a:ext>
            </a:extLst>
          </p:cNvPr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>
                <a:ext uri="{FF2B5EF4-FFF2-40B4-BE49-F238E27FC236}">
                  <a16:creationId xmlns:a16="http://schemas.microsoft.com/office/drawing/2014/main" xmlns="" id="{31240520-5D15-47BD-8171-24D2147572DC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>
                <a:ext uri="{FF2B5EF4-FFF2-40B4-BE49-F238E27FC236}">
                  <a16:creationId xmlns:a16="http://schemas.microsoft.com/office/drawing/2014/main" xmlns="" id="{CEE1C92C-F215-4C76-9CC6-B6D50FF5C50B}"/>
                </a:ext>
              </a:extLst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73059" name="群組 7">
            <a:extLst>
              <a:ext uri="{FF2B5EF4-FFF2-40B4-BE49-F238E27FC236}">
                <a16:creationId xmlns:a16="http://schemas.microsoft.com/office/drawing/2014/main" xmlns="" id="{A0298345-10FB-4BB1-98AE-BF5F48AC1498}"/>
              </a:ext>
            </a:extLst>
          </p:cNvPr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>
                <a:ext uri="{FF2B5EF4-FFF2-40B4-BE49-F238E27FC236}">
                  <a16:creationId xmlns:a16="http://schemas.microsoft.com/office/drawing/2014/main" xmlns="" id="{E2E9AD6A-24DC-4D4F-9A95-C2B16FAEF4EA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>
                <a:ext uri="{FF2B5EF4-FFF2-40B4-BE49-F238E27FC236}">
                  <a16:creationId xmlns:a16="http://schemas.microsoft.com/office/drawing/2014/main" xmlns="" id="{A97EFB3D-BE39-4B4F-9B63-D188C737605F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C0EE84B9-6F3B-4D7E-A1E6-AA3016F0DAD4}"/>
              </a:ext>
            </a:extLst>
          </p:cNvPr>
          <p:cNvSpPr txBox="1"/>
          <p:nvPr/>
        </p:nvSpPr>
        <p:spPr>
          <a:xfrm>
            <a:off x="5500694" y="571480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0884DD4D-74B0-4EB6-B114-A41301D26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916113"/>
            <a:ext cx="7921625" cy="600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/>
          <a:p>
            <a:pPr marL="357188" indent="-357188"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</a:t>
            </a:r>
            <a:r>
              <a:rPr lang="zh-TW" altLang="en-US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班級內幹部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、</a:t>
            </a:r>
            <a:r>
              <a:rPr lang="zh-TW" altLang="en-US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自治市幹部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及</a:t>
            </a:r>
            <a:r>
              <a:rPr lang="zh-TW" altLang="en-US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社團幹部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任滿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學期，經</a:t>
            </a:r>
            <a:r>
              <a:rPr lang="zh-TW" altLang="en-US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考核表現優良者得</a:t>
            </a:r>
            <a:r>
              <a:rPr lang="en-US" altLang="zh-TW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2</a:t>
            </a:r>
            <a:r>
              <a:rPr lang="zh-TW" altLang="en-US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/>
            </a:r>
            <a:br>
              <a:rPr lang="en-US" altLang="zh-TW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上限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志願服務學習時數，每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0.3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marL="357188" indent="-357188"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擔任班級或學生幹部及志願服務學習時數得合併計分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       </a:t>
            </a:r>
            <a:r>
              <a:rPr kumimoji="0"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20</a:t>
            </a:r>
            <a:r>
              <a:rPr kumimoji="0" lang="zh-TW" altLang="en-US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小時≦志願服務≦</a:t>
            </a:r>
            <a:r>
              <a:rPr kumimoji="0"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34</a:t>
            </a:r>
            <a:r>
              <a:rPr kumimoji="0" lang="zh-TW" altLang="en-US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kumimoji="0"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/>
            </a:r>
            <a:br>
              <a:rPr kumimoji="0"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</a:br>
            <a:r>
              <a:rPr kumimoji="0" lang="zh-TW" altLang="en-US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 </a:t>
            </a:r>
            <a:r>
              <a:rPr kumimoji="0"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 </a:t>
            </a:r>
            <a: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(6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分除以</a:t>
            </a:r>
            <a: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0.3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  </a:t>
            </a:r>
            <a:r>
              <a:rPr kumimoji="0"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         </a:t>
            </a:r>
            <a: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(10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分除以</a:t>
            </a:r>
            <a: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0.3</a:t>
            </a:r>
            <a:b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</a:br>
            <a: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     =</a:t>
            </a: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20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小時</a:t>
            </a:r>
            <a: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             =</a:t>
            </a: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34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小時</a:t>
            </a:r>
            <a: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b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</a:br>
            <a:endParaRPr kumimoji="0" lang="zh-TW" altLang="en-US" b="1" dirty="0">
              <a:solidFill>
                <a:srgbClr val="3319F5"/>
              </a:solidFill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marL="357188" indent="-357188" eaLnBrk="1" hangingPunct="1">
              <a:buFontTx/>
              <a:buChar char="•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buFontTx/>
              <a:buChar char="•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</p:txBody>
      </p:sp>
      <p:sp>
        <p:nvSpPr>
          <p:cNvPr id="173064" name="投影片編號版面配置區 12">
            <a:extLst>
              <a:ext uri="{FF2B5EF4-FFF2-40B4-BE49-F238E27FC236}">
                <a16:creationId xmlns:a16="http://schemas.microsoft.com/office/drawing/2014/main" xmlns="" id="{AD4DFA3B-DB7A-45AD-93BE-B509E27AC4C9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FE132C4-4026-4617-86F4-04969F5316BE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124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168C855E-BCFD-4668-A186-361298CEC9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7" descr="Capture_2016_03_01_21_08_23_62">
            <a:extLst>
              <a:ext uri="{FF2B5EF4-FFF2-40B4-BE49-F238E27FC236}">
                <a16:creationId xmlns:a16="http://schemas.microsoft.com/office/drawing/2014/main" xmlns="" id="{4D1BAE5C-488A-4195-A057-9A585718B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0" name="Text Box 4">
            <a:extLst>
              <a:ext uri="{FF2B5EF4-FFF2-40B4-BE49-F238E27FC236}">
                <a16:creationId xmlns:a16="http://schemas.microsoft.com/office/drawing/2014/main" xmlns="" id="{94E9C283-51C0-4D4C-8A48-3E28C8922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4295775"/>
            <a:ext cx="2017713" cy="646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chemeClr val="tx2"/>
                </a:solidFill>
                <a:ea typeface="標楷體" panose="03000509000000000000" pitchFamily="65" charset="-120"/>
              </a:rPr>
              <a:t>學生</a:t>
            </a:r>
            <a:r>
              <a:rPr lang="en-US" altLang="zh-TW" sz="3600" b="1" dirty="0">
                <a:solidFill>
                  <a:schemeClr val="tx2"/>
                </a:solidFill>
                <a:ea typeface="標楷體" panose="03000509000000000000" pitchFamily="65" charset="-120"/>
              </a:rPr>
              <a:t>07</a:t>
            </a:r>
            <a:endParaRPr lang="zh-TW" altLang="en-US" sz="3600" b="1" dirty="0">
              <a:solidFill>
                <a:schemeClr val="tx2"/>
              </a:solidFill>
              <a:ea typeface="標楷體" panose="03000509000000000000" pitchFamily="65" charset="-120"/>
            </a:endParaRPr>
          </a:p>
        </p:txBody>
      </p:sp>
      <p:sp>
        <p:nvSpPr>
          <p:cNvPr id="166918" name="Text Box 6">
            <a:extLst>
              <a:ext uri="{FF2B5EF4-FFF2-40B4-BE49-F238E27FC236}">
                <a16:creationId xmlns:a16="http://schemas.microsoft.com/office/drawing/2014/main" xmlns="" id="{89778C45-D28A-4528-9D0C-D53DE087A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4941888"/>
            <a:ext cx="2663825" cy="15525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個別序位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80.12</a:t>
            </a:r>
            <a:r>
              <a:rPr kumimoji="0" lang="zh-TW" altLang="en-US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</a:t>
            </a:r>
            <a:r>
              <a:rPr kumimoji="0" lang="en-US" altLang="zh-TW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~100</a:t>
            </a:r>
            <a:r>
              <a:rPr kumimoji="0" lang="zh-TW" altLang="en-US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</a:t>
            </a:r>
            <a:endParaRPr kumimoji="0" lang="en-US" altLang="zh-TW" sz="24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22317~27852</a:t>
            </a:r>
          </a:p>
        </p:txBody>
      </p:sp>
      <p:sp>
        <p:nvSpPr>
          <p:cNvPr id="174085" name="Rectangle 6">
            <a:extLst>
              <a:ext uri="{FF2B5EF4-FFF2-40B4-BE49-F238E27FC236}">
                <a16:creationId xmlns:a16="http://schemas.microsoft.com/office/drawing/2014/main" xmlns="" id="{837C714E-3CC6-439D-9445-14C0C2385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1713" y="549275"/>
            <a:ext cx="1390650" cy="215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 b="1">
              <a:latin typeface="Arial" panose="020B0604020202020204" pitchFamily="34" charset="0"/>
            </a:endParaRPr>
          </a:p>
        </p:txBody>
      </p:sp>
      <p:sp>
        <p:nvSpPr>
          <p:cNvPr id="6" name="圓角矩形 5">
            <a:extLst>
              <a:ext uri="{FF2B5EF4-FFF2-40B4-BE49-F238E27FC236}">
                <a16:creationId xmlns:a16="http://schemas.microsoft.com/office/drawing/2014/main" xmlns="" id="{36E34BA1-242F-4C50-9ACF-66BD071CA47E}"/>
              </a:ext>
            </a:extLst>
          </p:cNvPr>
          <p:cNvSpPr/>
          <p:nvPr/>
        </p:nvSpPr>
        <p:spPr>
          <a:xfrm>
            <a:off x="4117975" y="3144838"/>
            <a:ext cx="415925" cy="1797050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TW" altLang="en-US" sz="1800" b="1"/>
          </a:p>
        </p:txBody>
      </p:sp>
      <p:sp>
        <p:nvSpPr>
          <p:cNvPr id="7" name="圓角矩形 6">
            <a:extLst>
              <a:ext uri="{FF2B5EF4-FFF2-40B4-BE49-F238E27FC236}">
                <a16:creationId xmlns:a16="http://schemas.microsoft.com/office/drawing/2014/main" xmlns="" id="{D0508C20-DDF1-466A-99E5-E23BBF2F5C5E}"/>
              </a:ext>
            </a:extLst>
          </p:cNvPr>
          <p:cNvSpPr/>
          <p:nvPr/>
        </p:nvSpPr>
        <p:spPr>
          <a:xfrm>
            <a:off x="4105275" y="4941888"/>
            <a:ext cx="415925" cy="287337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TW" altLang="en-US" sz="1800" b="1"/>
          </a:p>
        </p:txBody>
      </p:sp>
      <p:sp>
        <p:nvSpPr>
          <p:cNvPr id="8" name="圓角矩形 7">
            <a:extLst>
              <a:ext uri="{FF2B5EF4-FFF2-40B4-BE49-F238E27FC236}">
                <a16:creationId xmlns:a16="http://schemas.microsoft.com/office/drawing/2014/main" xmlns="" id="{E3CB6C3D-0375-4828-9E18-D63A72AA26C4}"/>
              </a:ext>
            </a:extLst>
          </p:cNvPr>
          <p:cNvSpPr/>
          <p:nvPr/>
        </p:nvSpPr>
        <p:spPr>
          <a:xfrm>
            <a:off x="4105275" y="5254625"/>
            <a:ext cx="415925" cy="1624013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TW" altLang="en-US" sz="1800" b="1"/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xmlns="" id="{966742E8-2841-419E-87C3-F28F4685A2BC}"/>
              </a:ext>
            </a:extLst>
          </p:cNvPr>
          <p:cNvSpPr/>
          <p:nvPr/>
        </p:nvSpPr>
        <p:spPr>
          <a:xfrm>
            <a:off x="8631238" y="1628775"/>
            <a:ext cx="414337" cy="1223963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TW" altLang="en-US" sz="1800" b="1"/>
          </a:p>
        </p:txBody>
      </p:sp>
      <p:sp>
        <p:nvSpPr>
          <p:cNvPr id="174090" name="Rectangle 6">
            <a:extLst>
              <a:ext uri="{FF2B5EF4-FFF2-40B4-BE49-F238E27FC236}">
                <a16:creationId xmlns:a16="http://schemas.microsoft.com/office/drawing/2014/main" xmlns="" id="{BE4EA82B-A0AC-4FA0-9C8B-DB359078C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0463" y="549275"/>
            <a:ext cx="1390650" cy="215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 b="1">
              <a:latin typeface="Arial" panose="020B0604020202020204" pitchFamily="34" charset="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B467078C-9181-4D8F-884A-223543FA18D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130" name="群組 4">
            <a:extLst>
              <a:ext uri="{FF2B5EF4-FFF2-40B4-BE49-F238E27FC236}">
                <a16:creationId xmlns:a16="http://schemas.microsoft.com/office/drawing/2014/main" xmlns="" id="{5128B67A-F644-4E47-AF03-91B87D56EEBB}"/>
              </a:ext>
            </a:extLst>
          </p:cNvPr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>
                <a:ext uri="{FF2B5EF4-FFF2-40B4-BE49-F238E27FC236}">
                  <a16:creationId xmlns:a16="http://schemas.microsoft.com/office/drawing/2014/main" xmlns="" id="{FD1B1D65-4F4B-4815-8F8F-0C073151ADA5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>
                <a:ext uri="{FF2B5EF4-FFF2-40B4-BE49-F238E27FC236}">
                  <a16:creationId xmlns:a16="http://schemas.microsoft.com/office/drawing/2014/main" xmlns="" id="{FBDD8487-FC76-4144-B60E-85DCB6AF1F1B}"/>
                </a:ext>
              </a:extLst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76131" name="群組 7">
            <a:extLst>
              <a:ext uri="{FF2B5EF4-FFF2-40B4-BE49-F238E27FC236}">
                <a16:creationId xmlns:a16="http://schemas.microsoft.com/office/drawing/2014/main" xmlns="" id="{0657C097-94E9-477D-82C5-DDD60A97BE1E}"/>
              </a:ext>
            </a:extLst>
          </p:cNvPr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>
                <a:ext uri="{FF2B5EF4-FFF2-40B4-BE49-F238E27FC236}">
                  <a16:creationId xmlns:a16="http://schemas.microsoft.com/office/drawing/2014/main" xmlns="" id="{548C4B37-4C1B-4474-91F5-74FF39CFE35F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>
                <a:ext uri="{FF2B5EF4-FFF2-40B4-BE49-F238E27FC236}">
                  <a16:creationId xmlns:a16="http://schemas.microsoft.com/office/drawing/2014/main" xmlns="" id="{141D9863-169D-499E-A451-30D03252B324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69FB85FB-F8EE-40BB-88E0-C972B86915B3}"/>
              </a:ext>
            </a:extLst>
          </p:cNvPr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6135" name="Text Box 12">
            <a:extLst>
              <a:ext uri="{FF2B5EF4-FFF2-40B4-BE49-F238E27FC236}">
                <a16:creationId xmlns:a16="http://schemas.microsoft.com/office/drawing/2014/main" xmlns="" id="{5E2ADA05-BCD3-4068-8954-37543E845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1857375"/>
            <a:ext cx="8786813" cy="34432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5C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buFontTx/>
              <a:buNone/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限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中央部會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教育主管機關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主辦或委託辦理者。</a:t>
            </a:r>
            <a:endParaRPr lang="en-US" altLang="zh-TW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None/>
            </a:pPr>
            <a:endParaRPr lang="en-US" altLang="zh-TW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None/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同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學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年度同項比賽擇優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次採計；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同一事蹟、同一獎項不得重複採記積分。</a:t>
            </a:r>
            <a:endParaRPr lang="en-US" altLang="zh-TW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None/>
            </a:pPr>
            <a:endParaRPr lang="zh-TW" altLang="en-US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None/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團體賽：依個人賽積分折半計算。</a:t>
            </a:r>
          </a:p>
        </p:txBody>
      </p:sp>
      <p:sp>
        <p:nvSpPr>
          <p:cNvPr id="176136" name="投影片編號版面配置區 12">
            <a:extLst>
              <a:ext uri="{FF2B5EF4-FFF2-40B4-BE49-F238E27FC236}">
                <a16:creationId xmlns:a16="http://schemas.microsoft.com/office/drawing/2014/main" xmlns="" id="{E12C2FC5-F4B9-4239-9DCF-62A81F2E240F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B5F4FD3-59DB-4C3B-A223-DBEAE4E93336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126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23BC41D5-E49D-47F7-9D02-003B7D999BC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178" name="群組 4">
            <a:extLst>
              <a:ext uri="{FF2B5EF4-FFF2-40B4-BE49-F238E27FC236}">
                <a16:creationId xmlns:a16="http://schemas.microsoft.com/office/drawing/2014/main" xmlns="" id="{A2F150C0-7C7A-4819-B93D-F1AAF5473F2D}"/>
              </a:ext>
            </a:extLst>
          </p:cNvPr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>
                <a:ext uri="{FF2B5EF4-FFF2-40B4-BE49-F238E27FC236}">
                  <a16:creationId xmlns:a16="http://schemas.microsoft.com/office/drawing/2014/main" xmlns="" id="{7FA06A21-16C6-4478-A7FF-F29B22318460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>
                <a:ext uri="{FF2B5EF4-FFF2-40B4-BE49-F238E27FC236}">
                  <a16:creationId xmlns:a16="http://schemas.microsoft.com/office/drawing/2014/main" xmlns="" id="{4A1446E5-ED18-4FD5-AAB5-9DD28B05A9E2}"/>
                </a:ext>
              </a:extLst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78179" name="群組 7">
            <a:extLst>
              <a:ext uri="{FF2B5EF4-FFF2-40B4-BE49-F238E27FC236}">
                <a16:creationId xmlns:a16="http://schemas.microsoft.com/office/drawing/2014/main" xmlns="" id="{1E2678DA-199B-4F2B-8F4E-0206457FB93A}"/>
              </a:ext>
            </a:extLst>
          </p:cNvPr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>
                <a:ext uri="{FF2B5EF4-FFF2-40B4-BE49-F238E27FC236}">
                  <a16:creationId xmlns:a16="http://schemas.microsoft.com/office/drawing/2014/main" xmlns="" id="{BA80CE27-B769-4C82-81BF-9CD5AE212434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>
                <a:ext uri="{FF2B5EF4-FFF2-40B4-BE49-F238E27FC236}">
                  <a16:creationId xmlns:a16="http://schemas.microsoft.com/office/drawing/2014/main" xmlns="" id="{729EF687-29C2-4210-A003-118C6DDF6707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238F03F6-60D0-4903-8CEB-B5AACCEF22F3}"/>
              </a:ext>
            </a:extLst>
          </p:cNvPr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78183" name="Picture 3" descr="一分鐘仰臥起坐">
            <a:extLst>
              <a:ext uri="{FF2B5EF4-FFF2-40B4-BE49-F238E27FC236}">
                <a16:creationId xmlns:a16="http://schemas.microsoft.com/office/drawing/2014/main" xmlns="" id="{439257CF-645F-4466-9EF9-E8F72F21E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43438"/>
            <a:ext cx="23383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4" name="Picture 2" descr="坐姿體前彎">
            <a:extLst>
              <a:ext uri="{FF2B5EF4-FFF2-40B4-BE49-F238E27FC236}">
                <a16:creationId xmlns:a16="http://schemas.microsoft.com/office/drawing/2014/main" xmlns="" id="{75A456A0-584C-4C42-B257-FDE4E98F7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643438"/>
            <a:ext cx="20002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5" name="Picture 4" descr="800公尺跑走照片">
            <a:extLst>
              <a:ext uri="{FF2B5EF4-FFF2-40B4-BE49-F238E27FC236}">
                <a16:creationId xmlns:a16="http://schemas.microsoft.com/office/drawing/2014/main" xmlns="" id="{A5B80BF1-1D54-47BF-98D7-A8892F9AC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4608513"/>
            <a:ext cx="2038350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6" name="投影片編號版面配置區 15">
            <a:extLst>
              <a:ext uri="{FF2B5EF4-FFF2-40B4-BE49-F238E27FC236}">
                <a16:creationId xmlns:a16="http://schemas.microsoft.com/office/drawing/2014/main" xmlns="" id="{39EEC8CD-13C2-45E7-8570-A5E32356CBFF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184B096-A588-4D09-866F-E9E466796ABF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127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178187" name="Picture 2" descr="立定跳遠">
            <a:extLst>
              <a:ext uri="{FF2B5EF4-FFF2-40B4-BE49-F238E27FC236}">
                <a16:creationId xmlns:a16="http://schemas.microsoft.com/office/drawing/2014/main" xmlns="" id="{4CABA990-F9A5-4477-94DA-714A1924B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4635500"/>
            <a:ext cx="20796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1">
            <a:extLst>
              <a:ext uri="{FF2B5EF4-FFF2-40B4-BE49-F238E27FC236}">
                <a16:creationId xmlns:a16="http://schemas.microsoft.com/office/drawing/2014/main" xmlns="" id="{2AA189C7-2517-4602-B7D6-793131FED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500188"/>
            <a:ext cx="8713788" cy="2678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各單項包括</a:t>
            </a: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肌耐力、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柔軟度、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瞬發力、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心肺耐力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等，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單項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門檻達標準者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得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分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身心障礙、重大疾病、體弱或因故無法測試者特殊學生等依教育部相關辦法辦理。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202" name="群組 4">
            <a:extLst>
              <a:ext uri="{FF2B5EF4-FFF2-40B4-BE49-F238E27FC236}">
                <a16:creationId xmlns:a16="http://schemas.microsoft.com/office/drawing/2014/main" xmlns="" id="{FDD9D34E-07C8-4C99-8955-2DC0B82F197F}"/>
              </a:ext>
            </a:extLst>
          </p:cNvPr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>
                <a:ext uri="{FF2B5EF4-FFF2-40B4-BE49-F238E27FC236}">
                  <a16:creationId xmlns:a16="http://schemas.microsoft.com/office/drawing/2014/main" xmlns="" id="{E8E64219-A035-4027-8CDD-2C808F031601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>
                <a:ext uri="{FF2B5EF4-FFF2-40B4-BE49-F238E27FC236}">
                  <a16:creationId xmlns:a16="http://schemas.microsoft.com/office/drawing/2014/main" xmlns="" id="{2DCCE7C1-CE5A-485F-9FA3-608177B3076D}"/>
                </a:ext>
              </a:extLst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79203" name="群組 7">
            <a:extLst>
              <a:ext uri="{FF2B5EF4-FFF2-40B4-BE49-F238E27FC236}">
                <a16:creationId xmlns:a16="http://schemas.microsoft.com/office/drawing/2014/main" xmlns="" id="{D434C0ED-916F-4122-B112-BE3F0A1A5FE4}"/>
              </a:ext>
            </a:extLst>
          </p:cNvPr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>
                <a:ext uri="{FF2B5EF4-FFF2-40B4-BE49-F238E27FC236}">
                  <a16:creationId xmlns:a16="http://schemas.microsoft.com/office/drawing/2014/main" xmlns="" id="{E58F751A-D559-4B80-976B-69E4B53497AC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>
                <a:ext uri="{FF2B5EF4-FFF2-40B4-BE49-F238E27FC236}">
                  <a16:creationId xmlns:a16="http://schemas.microsoft.com/office/drawing/2014/main" xmlns="" id="{590CA0E7-342D-4CD1-81C4-2E51A28F892B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6C96237F-DADB-4BE9-B3BA-6924AFA2B2BA}"/>
              </a:ext>
            </a:extLst>
          </p:cNvPr>
          <p:cNvSpPr txBox="1"/>
          <p:nvPr/>
        </p:nvSpPr>
        <p:spPr>
          <a:xfrm>
            <a:off x="5500694" y="571480"/>
            <a:ext cx="321471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9207" name="投影片編號版面配置區 15">
            <a:extLst>
              <a:ext uri="{FF2B5EF4-FFF2-40B4-BE49-F238E27FC236}">
                <a16:creationId xmlns:a16="http://schemas.microsoft.com/office/drawing/2014/main" xmlns="" id="{D1A13948-4593-47DD-B46B-FE00697069FE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388BB60-6E15-4D1A-852A-0EA862C2963B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128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179208" name="矩形 11">
            <a:extLst>
              <a:ext uri="{FF2B5EF4-FFF2-40B4-BE49-F238E27FC236}">
                <a16:creationId xmlns:a16="http://schemas.microsoft.com/office/drawing/2014/main" xmlns="" id="{DBE0CAE1-C645-405E-A187-77393C330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2430463"/>
            <a:ext cx="89820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原住民族語言能力認證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：原住民族委員會主辦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客語能力認證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：客家委員會主辦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閩南語語言能力認證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：教育部主辦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單項通過者得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分。</a:t>
            </a:r>
            <a:endParaRPr lang="en-US" altLang="zh-TW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>
            <a:extLst>
              <a:ext uri="{FF2B5EF4-FFF2-40B4-BE49-F238E27FC236}">
                <a16:creationId xmlns:a16="http://schemas.microsoft.com/office/drawing/2014/main" xmlns="" id="{D2E6FD7B-8125-4305-A07F-ED4CD12D950D}"/>
              </a:ext>
            </a:extLst>
          </p:cNvPr>
          <p:cNvGrpSpPr>
            <a:grpSpLocks/>
          </p:cNvGrpSpPr>
          <p:nvPr/>
        </p:nvGrpSpPr>
        <p:grpSpPr bwMode="auto">
          <a:xfrm>
            <a:off x="5364088" y="224643"/>
            <a:ext cx="1656902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>
              <a:extLst>
                <a:ext uri="{FF2B5EF4-FFF2-40B4-BE49-F238E27FC236}">
                  <a16:creationId xmlns:a16="http://schemas.microsoft.com/office/drawing/2014/main" xmlns="" id="{F9D4710A-FFEF-4E32-9149-53CBE4640861}"/>
                </a:ext>
              </a:extLst>
            </p:cNvPr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>
              <a:extLst>
                <a:ext uri="{FF2B5EF4-FFF2-40B4-BE49-F238E27FC236}">
                  <a16:creationId xmlns:a16="http://schemas.microsoft.com/office/drawing/2014/main" xmlns="" id="{55D3BF5D-1F50-4D1B-B07E-17CC6CF40E8D}"/>
                </a:ext>
              </a:extLst>
            </p:cNvPr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33</a:t>
              </a:r>
              <a:r>
                <a:rPr kumimoji="0"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grpSp>
        <p:nvGrpSpPr>
          <p:cNvPr id="3" name="群組 16">
            <a:extLst>
              <a:ext uri="{FF2B5EF4-FFF2-40B4-BE49-F238E27FC236}">
                <a16:creationId xmlns:a16="http://schemas.microsoft.com/office/drawing/2014/main" xmlns="" id="{A55593B1-82FA-4939-A473-8083646AD504}"/>
              </a:ext>
            </a:extLst>
          </p:cNvPr>
          <p:cNvGrpSpPr>
            <a:grpSpLocks/>
          </p:cNvGrpSpPr>
          <p:nvPr/>
        </p:nvGrpSpPr>
        <p:grpSpPr bwMode="auto">
          <a:xfrm>
            <a:off x="2978299" y="271760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>
              <a:extLst>
                <a:ext uri="{FF2B5EF4-FFF2-40B4-BE49-F238E27FC236}">
                  <a16:creationId xmlns:a16="http://schemas.microsoft.com/office/drawing/2014/main" xmlns="" id="{A9E3878A-8211-49B8-A8FB-AF904F652F14}"/>
                </a:ext>
              </a:extLst>
            </p:cNvPr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>
              <a:extLst>
                <a:ext uri="{FF2B5EF4-FFF2-40B4-BE49-F238E27FC236}">
                  <a16:creationId xmlns:a16="http://schemas.microsoft.com/office/drawing/2014/main" xmlns="" id="{38C464CB-1669-41F1-8EA8-686E2C2C13C0}"/>
                </a:ext>
              </a:extLst>
            </p:cNvPr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標楷體" pitchFamily="65" charset="-120"/>
                  <a:ea typeface="標楷體" pitchFamily="65" charset="-120"/>
                </a:rPr>
                <a:t>教育會考</a:t>
              </a:r>
            </a:p>
          </p:txBody>
        </p:sp>
      </p:grpSp>
      <p:graphicFrame>
        <p:nvGraphicFramePr>
          <p:cNvPr id="225284" name="Group 4">
            <a:extLst>
              <a:ext uri="{FF2B5EF4-FFF2-40B4-BE49-F238E27FC236}">
                <a16:creationId xmlns:a16="http://schemas.microsoft.com/office/drawing/2014/main" xmlns="" id="{0C637F45-D850-4E33-A47A-7A8F4FD97F49}"/>
              </a:ext>
            </a:extLst>
          </p:cNvPr>
          <p:cNvGraphicFramePr>
            <a:graphicFrameLocks noGrp="1"/>
          </p:cNvGraphicFramePr>
          <p:nvPr/>
        </p:nvGraphicFramePr>
        <p:xfrm>
          <a:off x="250825" y="1828800"/>
          <a:ext cx="8785224" cy="4803828"/>
        </p:xfrm>
        <a:graphic>
          <a:graphicData uri="http://schemas.openxmlformats.org/drawingml/2006/table">
            <a:tbl>
              <a:tblPr/>
              <a:tblGrid>
                <a:gridCol w="19856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782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212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98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項目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給分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說明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96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會考成績 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精熟每科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基礎每科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待加強每科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單科上限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分，五科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(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國文、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/>
                      </a:r>
                      <a:b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</a:b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數學、英語、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/>
                      </a:r>
                      <a:b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</a:b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社會、自然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)</a:t>
                      </a:r>
                      <a:b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</a:b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上限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30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 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54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寫作測驗成績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5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   給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      給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滿分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80249" name="投影片編號版面配置區 9">
            <a:extLst>
              <a:ext uri="{FF2B5EF4-FFF2-40B4-BE49-F238E27FC236}">
                <a16:creationId xmlns:a16="http://schemas.microsoft.com/office/drawing/2014/main" xmlns="" id="{8DE17130-4F55-4800-9CC3-9DC22C8B0109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A5E2765-5B73-439F-91A6-5CF78A502B8A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129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字方塊 1">
            <a:extLst>
              <a:ext uri="{FF2B5EF4-FFF2-40B4-BE49-F238E27FC236}">
                <a16:creationId xmlns:a16="http://schemas.microsoft.com/office/drawing/2014/main" xmlns="" id="{F77EDFF1-EF99-4452-9B0F-3C81C5847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1450"/>
            <a:ext cx="8418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資料來源：聯合新聞網。</a:t>
            </a:r>
            <a:r>
              <a:rPr lang="en-US" altLang="en-US" sz="1600">
                <a:ea typeface="微軟正黑體" panose="020B0604030504040204" pitchFamily="34" charset="-120"/>
                <a:cs typeface="Times New Roman" panose="02020603050405020304" pitchFamily="18" charset="0"/>
              </a:rPr>
              <a:t>http://udn.com/news/story/7314/1175233</a:t>
            </a:r>
            <a:endParaRPr lang="zh-TW" altLang="en-US" sz="1600"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5603" name="Picture 4" descr="Capture_2015_09_13_20_42_26_640">
            <a:extLst>
              <a:ext uri="{FF2B5EF4-FFF2-40B4-BE49-F238E27FC236}">
                <a16:creationId xmlns:a16="http://schemas.microsoft.com/office/drawing/2014/main" xmlns="" id="{E223D31D-ED71-4FA1-9693-B633ED1E6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8964613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5">
            <a:extLst>
              <a:ext uri="{FF2B5EF4-FFF2-40B4-BE49-F238E27FC236}">
                <a16:creationId xmlns:a16="http://schemas.microsoft.com/office/drawing/2014/main" xmlns="" id="{805A2E55-A332-4B07-B766-A4ACC33B7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76250"/>
            <a:ext cx="3025775" cy="1368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sp>
        <p:nvSpPr>
          <p:cNvPr id="25605" name="Rectangle 6">
            <a:extLst>
              <a:ext uri="{FF2B5EF4-FFF2-40B4-BE49-F238E27FC236}">
                <a16:creationId xmlns:a16="http://schemas.microsoft.com/office/drawing/2014/main" xmlns="" id="{57A61D48-9720-4A18-B6CF-015E328D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652963"/>
            <a:ext cx="3313112" cy="5032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sp>
        <p:nvSpPr>
          <p:cNvPr id="25606" name="Line 7">
            <a:extLst>
              <a:ext uri="{FF2B5EF4-FFF2-40B4-BE49-F238E27FC236}">
                <a16:creationId xmlns:a16="http://schemas.microsoft.com/office/drawing/2014/main" xmlns="" id="{FC5029DF-8A0E-4C59-9775-D29AFE13A26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479925"/>
            <a:ext cx="19446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/>
          <p:cNvGraphicFramePr>
            <a:graphicFrameLocks noGrp="1"/>
          </p:cNvGraphicFramePr>
          <p:nvPr>
            <p:ph idx="4294967295"/>
          </p:nvPr>
        </p:nvGraphicFramePr>
        <p:xfrm>
          <a:off x="160338" y="836613"/>
          <a:ext cx="89836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標題 1"/>
          <p:cNvSpPr>
            <a:spLocks noGrp="1"/>
          </p:cNvSpPr>
          <p:nvPr>
            <p:ph type="title" idx="4294967295"/>
          </p:nvPr>
        </p:nvSpPr>
        <p:spPr>
          <a:xfrm>
            <a:off x="23813" y="449263"/>
            <a:ext cx="9120187" cy="576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110</a:t>
            </a:r>
            <a:r>
              <a:rPr lang="zh-TW" altLang="en-US" sz="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桃連區免試入學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63844" name="文字方塊 6"/>
          <p:cNvSpPr txBox="1">
            <a:spLocks noChangeArrowheads="1"/>
          </p:cNvSpPr>
          <p:nvPr/>
        </p:nvSpPr>
        <p:spPr bwMode="auto">
          <a:xfrm>
            <a:off x="285750" y="2500313"/>
            <a:ext cx="5238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63845" name="文字方塊 7"/>
          <p:cNvSpPr txBox="1">
            <a:spLocks noChangeArrowheads="1"/>
          </p:cNvSpPr>
          <p:nvPr/>
        </p:nvSpPr>
        <p:spPr bwMode="auto">
          <a:xfrm>
            <a:off x="881063" y="2500313"/>
            <a:ext cx="522287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63846" name="文字方塊 8"/>
          <p:cNvSpPr txBox="1">
            <a:spLocks noChangeArrowheads="1"/>
          </p:cNvSpPr>
          <p:nvPr/>
        </p:nvSpPr>
        <p:spPr bwMode="auto">
          <a:xfrm>
            <a:off x="1476375" y="2492375"/>
            <a:ext cx="522288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63847" name="文字方塊 9"/>
          <p:cNvSpPr txBox="1">
            <a:spLocks noChangeArrowheads="1"/>
          </p:cNvSpPr>
          <p:nvPr/>
        </p:nvSpPr>
        <p:spPr bwMode="auto">
          <a:xfrm>
            <a:off x="2032000" y="2500313"/>
            <a:ext cx="523875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63848" name="文字方塊 10"/>
          <p:cNvSpPr txBox="1">
            <a:spLocks noChangeArrowheads="1"/>
          </p:cNvSpPr>
          <p:nvPr/>
        </p:nvSpPr>
        <p:spPr bwMode="auto">
          <a:xfrm>
            <a:off x="2608263" y="2500313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63849" name="文字方塊 11"/>
          <p:cNvSpPr txBox="1">
            <a:spLocks noChangeArrowheads="1"/>
          </p:cNvSpPr>
          <p:nvPr/>
        </p:nvSpPr>
        <p:spPr bwMode="auto">
          <a:xfrm>
            <a:off x="3184525" y="2500313"/>
            <a:ext cx="5238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６志願序積分</a:t>
            </a:r>
          </a:p>
        </p:txBody>
      </p:sp>
      <p:sp>
        <p:nvSpPr>
          <p:cNvPr id="163850" name="文字方塊 14"/>
          <p:cNvSpPr txBox="1">
            <a:spLocks noChangeArrowheads="1"/>
          </p:cNvSpPr>
          <p:nvPr/>
        </p:nvSpPr>
        <p:spPr bwMode="auto">
          <a:xfrm>
            <a:off x="6300788" y="29241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1" name="文字方塊 16"/>
          <p:cNvSpPr txBox="1">
            <a:spLocks noChangeArrowheads="1"/>
          </p:cNvSpPr>
          <p:nvPr/>
        </p:nvSpPr>
        <p:spPr bwMode="auto">
          <a:xfrm>
            <a:off x="3848100" y="33813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2" name="文字方塊 17"/>
          <p:cNvSpPr txBox="1">
            <a:spLocks noChangeArrowheads="1"/>
          </p:cNvSpPr>
          <p:nvPr/>
        </p:nvSpPr>
        <p:spPr bwMode="auto">
          <a:xfrm>
            <a:off x="4000500" y="35337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3" name="文字方塊 19"/>
          <p:cNvSpPr txBox="1">
            <a:spLocks noChangeArrowheads="1"/>
          </p:cNvSpPr>
          <p:nvPr/>
        </p:nvSpPr>
        <p:spPr bwMode="auto">
          <a:xfrm>
            <a:off x="4454525" y="2511425"/>
            <a:ext cx="5238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63854" name="文字方塊 20"/>
          <p:cNvSpPr txBox="1">
            <a:spLocks noChangeArrowheads="1"/>
          </p:cNvSpPr>
          <p:nvPr/>
        </p:nvSpPr>
        <p:spPr bwMode="auto">
          <a:xfrm>
            <a:off x="5148263" y="2524125"/>
            <a:ext cx="523875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63855" name="文字方塊 1"/>
          <p:cNvSpPr txBox="1">
            <a:spLocks noChangeArrowheads="1"/>
          </p:cNvSpPr>
          <p:nvPr/>
        </p:nvSpPr>
        <p:spPr bwMode="auto">
          <a:xfrm>
            <a:off x="-68263" y="-373063"/>
            <a:ext cx="185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6" name="文字方塊 22"/>
          <p:cNvSpPr txBox="1">
            <a:spLocks noChangeArrowheads="1"/>
          </p:cNvSpPr>
          <p:nvPr/>
        </p:nvSpPr>
        <p:spPr bwMode="auto">
          <a:xfrm>
            <a:off x="3759200" y="2001838"/>
            <a:ext cx="523875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099283"/>
              </p:ext>
            </p:extLst>
          </p:nvPr>
        </p:nvGraphicFramePr>
        <p:xfrm>
          <a:off x="37969" y="5946775"/>
          <a:ext cx="6108699" cy="952500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/>
          <p:cNvGraphicFramePr>
            <a:graphicFrameLocks noGrp="1"/>
          </p:cNvGraphicFramePr>
          <p:nvPr/>
        </p:nvGraphicFramePr>
        <p:xfrm>
          <a:off x="23813" y="1049338"/>
          <a:ext cx="6267449" cy="952500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163903" name="群組 4"/>
          <p:cNvGrpSpPr>
            <a:grpSpLocks/>
          </p:cNvGrpSpPr>
          <p:nvPr/>
        </p:nvGrpSpPr>
        <p:grpSpPr bwMode="auto">
          <a:xfrm>
            <a:off x="6397625" y="2441575"/>
            <a:ext cx="614363" cy="3598863"/>
            <a:chOff x="6164801" y="2441134"/>
            <a:chExt cx="614949" cy="3598966"/>
          </a:xfrm>
        </p:grpSpPr>
        <p:sp>
          <p:nvSpPr>
            <p:cNvPr id="163912" name="文字方塊 22"/>
            <p:cNvSpPr txBox="1">
              <a:spLocks noChangeArrowheads="1"/>
            </p:cNvSpPr>
            <p:nvPr/>
          </p:nvSpPr>
          <p:spPr bwMode="auto">
            <a:xfrm>
              <a:off x="6174853" y="2800013"/>
              <a:ext cx="523220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6391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660066"/>
                  </a:solidFill>
                </a:rPr>
                <a:t>11</a:t>
              </a:r>
              <a:endParaRPr lang="zh-TW" altLang="en-US" sz="2200">
                <a:solidFill>
                  <a:srgbClr val="660066"/>
                </a:solidFill>
              </a:endParaRPr>
            </a:p>
          </p:txBody>
        </p:sp>
      </p:grpSp>
      <p:grpSp>
        <p:nvGrpSpPr>
          <p:cNvPr id="163904" name="群組 3"/>
          <p:cNvGrpSpPr>
            <a:grpSpLocks/>
          </p:cNvGrpSpPr>
          <p:nvPr/>
        </p:nvGrpSpPr>
        <p:grpSpPr bwMode="auto">
          <a:xfrm>
            <a:off x="6640513" y="2441575"/>
            <a:ext cx="1089025" cy="3629025"/>
            <a:chOff x="6437616" y="2441134"/>
            <a:chExt cx="1088800" cy="3629129"/>
          </a:xfrm>
        </p:grpSpPr>
        <p:sp>
          <p:nvSpPr>
            <p:cNvPr id="163910" name="文字方塊 23"/>
            <p:cNvSpPr txBox="1">
              <a:spLocks noChangeArrowheads="1"/>
            </p:cNvSpPr>
            <p:nvPr/>
          </p:nvSpPr>
          <p:spPr bwMode="auto">
            <a:xfrm>
              <a:off x="6437616" y="2800013"/>
              <a:ext cx="861774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/>
              <a:endPara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6391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12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grpSp>
        <p:nvGrpSpPr>
          <p:cNvPr id="163905" name="群組 7"/>
          <p:cNvGrpSpPr>
            <a:grpSpLocks/>
          </p:cNvGrpSpPr>
          <p:nvPr/>
        </p:nvGrpSpPr>
        <p:grpSpPr bwMode="auto">
          <a:xfrm>
            <a:off x="5746750" y="2449513"/>
            <a:ext cx="771525" cy="3503612"/>
            <a:chOff x="5528746" y="2449616"/>
            <a:chExt cx="771599" cy="3502928"/>
          </a:xfrm>
        </p:grpSpPr>
        <p:sp>
          <p:nvSpPr>
            <p:cNvPr id="163908" name="文字方塊 21"/>
            <p:cNvSpPr txBox="1">
              <a:spLocks noChangeArrowheads="1"/>
            </p:cNvSpPr>
            <p:nvPr/>
          </p:nvSpPr>
          <p:spPr bwMode="auto">
            <a:xfrm>
              <a:off x="5550072" y="2793419"/>
              <a:ext cx="523220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63909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10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sp>
        <p:nvSpPr>
          <p:cNvPr id="163906" name="文字方塊 24"/>
          <p:cNvSpPr txBox="1">
            <a:spLocks noChangeArrowheads="1"/>
          </p:cNvSpPr>
          <p:nvPr/>
        </p:nvSpPr>
        <p:spPr bwMode="auto">
          <a:xfrm rot="-5400000">
            <a:off x="7547769" y="4988719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63907" name="文字方塊 24"/>
          <p:cNvSpPr txBox="1">
            <a:spLocks noChangeArrowheads="1"/>
          </p:cNvSpPr>
          <p:nvPr/>
        </p:nvSpPr>
        <p:spPr bwMode="auto">
          <a:xfrm rot="-5400000">
            <a:off x="7412831" y="5431632"/>
            <a:ext cx="523875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文字方塊 3">
            <a:extLst>
              <a:ext uri="{FF2B5EF4-FFF2-40B4-BE49-F238E27FC236}">
                <a16:creationId xmlns:a16="http://schemas.microsoft.com/office/drawing/2014/main" xmlns="" id="{B0508FFF-815B-42B4-A595-87F421E94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92150"/>
            <a:ext cx="8135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000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八、桃連區的特色招生</a:t>
            </a:r>
            <a:r>
              <a:rPr lang="en-US" altLang="zh-TW" sz="4000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考試入學</a:t>
            </a:r>
            <a:endParaRPr lang="en-US" altLang="zh-TW" sz="4000" b="1" dirty="0">
              <a:solidFill>
                <a:srgbClr val="3C33F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4323" name="文字方塊 1">
            <a:extLst>
              <a:ext uri="{FF2B5EF4-FFF2-40B4-BE49-F238E27FC236}">
                <a16:creationId xmlns:a16="http://schemas.microsoft.com/office/drawing/2014/main" xmlns="" id="{082D3927-5323-493E-86BA-677E6FD1B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97" y="1683007"/>
            <a:ext cx="821474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大園高中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國際文憑課程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(IBDP)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專班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每班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25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人，另有收費標準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xmlns="" id="{A3A2F3F8-75D8-49DA-80AB-5B36B6F04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217456"/>
              </p:ext>
            </p:extLst>
          </p:nvPr>
        </p:nvGraphicFramePr>
        <p:xfrm>
          <a:off x="756465" y="3713603"/>
          <a:ext cx="7632701" cy="2349500"/>
        </p:xfrm>
        <a:graphic>
          <a:graphicData uri="http://schemas.openxmlformats.org/drawingml/2006/table">
            <a:tbl>
              <a:tblPr/>
              <a:tblGrid>
                <a:gridCol w="25922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9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655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特色招生考試入學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考試報名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/06/21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考試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/06/23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成績公告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/06/25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志願選填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/06/26~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/06/27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放榜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/07/9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9F8F5A39-3115-4608-8737-1291187403FD}"/>
              </a:ext>
            </a:extLst>
          </p:cNvPr>
          <p:cNvSpPr txBox="1"/>
          <p:nvPr/>
        </p:nvSpPr>
        <p:spPr>
          <a:xfrm>
            <a:off x="179512" y="3068960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FF0000"/>
                </a:solidFill>
                <a:latin typeface="新細明體" panose="02020500000000000000" pitchFamily="18" charset="-120"/>
              </a:rPr>
              <a:t>?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xmlns="" id="{8659AA12-EC34-4422-BFE9-993E46DAA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920" y="6277302"/>
            <a:ext cx="5231725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實際報名日程請以簡章公告為主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文字方塊 2"/>
          <p:cNvSpPr txBox="1">
            <a:spLocks noChangeArrowheads="1"/>
          </p:cNvSpPr>
          <p:nvPr/>
        </p:nvSpPr>
        <p:spPr bwMode="auto">
          <a:xfrm>
            <a:off x="2123728" y="2852936"/>
            <a:ext cx="475138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測驗科目：</a:t>
            </a:r>
            <a:endParaRPr lang="en-US" altLang="zh-TW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英文閱讀理解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英文</a:t>
            </a:r>
            <a:r>
              <a:rPr lang="zh-TW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寫作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659AA12-EC34-4422-BFE9-993E46DAA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918" y="6073411"/>
            <a:ext cx="5231725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實際測驗科目請</a:t>
            </a:r>
            <a:r>
              <a:rPr lang="zh-TW" altLang="en-US" sz="2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以簡章公告為主</a:t>
            </a: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B0508FFF-815B-42B4-A595-87F421E94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908720"/>
            <a:ext cx="705671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000" b="1" dirty="0" smtClean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</a:t>
            </a:r>
            <a:r>
              <a:rPr lang="zh-TW" altLang="en-US" sz="4000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連區的特色招生</a:t>
            </a:r>
            <a:r>
              <a:rPr lang="en-US" altLang="zh-TW" sz="4000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考試入學</a:t>
            </a:r>
            <a:endParaRPr lang="en-US" altLang="zh-TW" sz="4000" b="1" dirty="0">
              <a:solidFill>
                <a:srgbClr val="3C33F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438469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590" name="Rectangle 966">
            <a:extLst>
              <a:ext uri="{FF2B5EF4-FFF2-40B4-BE49-F238E27FC236}">
                <a16:creationId xmlns:a16="http://schemas.microsoft.com/office/drawing/2014/main" xmlns="" id="{D096BE4E-E2FB-401B-93F9-0C2FA9AA1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692696"/>
            <a:ext cx="8207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20000"/>
              </a:spcBef>
              <a:buSzPct val="100000"/>
              <a:defRPr/>
            </a:pPr>
            <a:r>
              <a:rPr lang="zh-TW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sym typeface="Arial" charset="0"/>
              </a:rPr>
              <a:t>九、五專免試入學簡介</a:t>
            </a:r>
            <a:endParaRPr lang="en-US" altLang="en-US" dirty="0">
              <a:latin typeface="Arial" charset="0"/>
              <a:ea typeface="新細明體" charset="-120"/>
              <a:sym typeface="Arial" charset="0"/>
            </a:endParaRPr>
          </a:p>
        </p:txBody>
      </p:sp>
      <p:sp>
        <p:nvSpPr>
          <p:cNvPr id="189444" name="Rectangle 966">
            <a:extLst>
              <a:ext uri="{FF2B5EF4-FFF2-40B4-BE49-F238E27FC236}">
                <a16:creationId xmlns:a16="http://schemas.microsoft.com/office/drawing/2014/main" xmlns="" id="{594D4872-9B58-4B6A-8E33-C224F8108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2911475"/>
            <a:ext cx="8207375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1.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五專名額不再納入各縣市高中職免試考區。</a:t>
            </a:r>
            <a:endParaRPr lang="en-US" altLang="zh-TW" b="1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2.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五專升學管道：</a:t>
            </a:r>
            <a:endParaRPr lang="en-US" altLang="zh-TW" b="1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zh-TW" altLang="en-US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  </a:t>
            </a:r>
            <a:r>
              <a:rPr lang="en-US" altLang="zh-TW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-6</a:t>
            </a:r>
            <a:r>
              <a:rPr lang="zh-TW" altLang="en-US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月五專優先免試入學（電腦志願） </a:t>
            </a:r>
            <a:endParaRPr lang="en-US" altLang="zh-TW" b="1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  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-7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月五專聯合免試入學（現場登記分發） 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。</a:t>
            </a:r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標題 1">
            <a:extLst>
              <a:ext uri="{FF2B5EF4-FFF2-40B4-BE49-F238E27FC236}">
                <a16:creationId xmlns:a16="http://schemas.microsoft.com/office/drawing/2014/main" xmlns="" id="{6F056CA1-4CAC-47CE-8DFA-6E9F3816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五專免試入學</a:t>
            </a:r>
          </a:p>
        </p:txBody>
      </p:sp>
      <p:sp>
        <p:nvSpPr>
          <p:cNvPr id="5" name="流程圖: 程序 4">
            <a:extLst>
              <a:ext uri="{FF2B5EF4-FFF2-40B4-BE49-F238E27FC236}">
                <a16:creationId xmlns:a16="http://schemas.microsoft.com/office/drawing/2014/main" xmlns="" id="{BA2EE3E0-C4E1-4622-8FBE-AEA8A7FA94A5}"/>
              </a:ext>
            </a:extLst>
          </p:cNvPr>
          <p:cNvSpPr/>
          <p:nvPr/>
        </p:nvSpPr>
        <p:spPr>
          <a:xfrm>
            <a:off x="576263" y="1484313"/>
            <a:ext cx="3600450" cy="5184774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1" indent="-342900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五專優先免試入學之免試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就學區為全國一區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1" indent="-342900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招收對象為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國中應屆畢業生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可依志向網路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選填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個校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科（組）為志願，經由招生委員會以電腦統一分發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流程圖: 程序 5">
            <a:extLst>
              <a:ext uri="{FF2B5EF4-FFF2-40B4-BE49-F238E27FC236}">
                <a16:creationId xmlns:a16="http://schemas.microsoft.com/office/drawing/2014/main" xmlns="" id="{C1BBC7E6-04C2-4005-A3BA-45AED2037350}"/>
              </a:ext>
            </a:extLst>
          </p:cNvPr>
          <p:cNvSpPr/>
          <p:nvPr/>
        </p:nvSpPr>
        <p:spPr>
          <a:xfrm>
            <a:off x="4859338" y="1484313"/>
            <a:ext cx="3600450" cy="5184774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342900" lvl="1" indent="-342900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1" indent="-342900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1" indent="-342900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全國一區，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分北、中、南三個招生委員會辦理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1" indent="-342900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學生可分別向北、中、南區聯合免試入學招生委員會報名，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但各區限選擇一所五專招生學校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申請。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流程圖: 程序 6">
            <a:extLst>
              <a:ext uri="{FF2B5EF4-FFF2-40B4-BE49-F238E27FC236}">
                <a16:creationId xmlns:a16="http://schemas.microsoft.com/office/drawing/2014/main" xmlns="" id="{A4D9004E-BEFF-4143-BD3C-E4870F35D56C}"/>
              </a:ext>
            </a:extLst>
          </p:cNvPr>
          <p:cNvSpPr/>
          <p:nvPr/>
        </p:nvSpPr>
        <p:spPr>
          <a:xfrm>
            <a:off x="900113" y="1628775"/>
            <a:ext cx="2951162" cy="8636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優先免試</a:t>
            </a:r>
          </a:p>
        </p:txBody>
      </p:sp>
      <p:sp>
        <p:nvSpPr>
          <p:cNvPr id="8" name="流程圖: 程序 7">
            <a:extLst>
              <a:ext uri="{FF2B5EF4-FFF2-40B4-BE49-F238E27FC236}">
                <a16:creationId xmlns:a16="http://schemas.microsoft.com/office/drawing/2014/main" xmlns="" id="{C4EFBB2C-6290-4D92-92FF-50491C6F62B9}"/>
              </a:ext>
            </a:extLst>
          </p:cNvPr>
          <p:cNvSpPr/>
          <p:nvPr/>
        </p:nvSpPr>
        <p:spPr>
          <a:xfrm>
            <a:off x="5192713" y="1628775"/>
            <a:ext cx="2952750" cy="8636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聯合免試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五專入學時程</a:t>
            </a:r>
            <a:endParaRPr lang="zh-TW" altLang="en-US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Rectangle 966">
            <a:extLst/>
          </p:cNvPr>
          <p:cNvSpPr>
            <a:spLocks noChangeArrowheads="1"/>
          </p:cNvSpPr>
          <p:nvPr/>
        </p:nvSpPr>
        <p:spPr bwMode="auto">
          <a:xfrm>
            <a:off x="395288" y="1557338"/>
            <a:ext cx="8207375" cy="409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5/17-21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五專優先免試報名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6/4-6/9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五專優先免試選填志願（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個）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6/10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五專優先免試放榜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6/15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五專優先免試報到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6/17-6/28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五專聯合免試報名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月初寄發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順位通知。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7/12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五專聯合免試現場登記報到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4932" name="文字方塊 4"/>
          <p:cNvSpPr txBox="1">
            <a:spLocks noChangeArrowheads="1"/>
          </p:cNvSpPr>
          <p:nvPr/>
        </p:nvSpPr>
        <p:spPr bwMode="auto">
          <a:xfrm>
            <a:off x="58738" y="608013"/>
            <a:ext cx="719137" cy="58420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b="1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>
              <a:solidFill>
                <a:srgbClr val="FF0000"/>
              </a:solidFill>
            </a:endParaRP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xmlns="" id="{C5C54E3D-8977-439B-9B2D-3391B3175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008" y="6288276"/>
            <a:ext cx="4499992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實際日程請以簡章公告為準</a:t>
            </a:r>
          </a:p>
        </p:txBody>
      </p:sp>
    </p:spTree>
    <p:extLst>
      <p:ext uri="{BB962C8B-B14F-4D97-AF65-F5344CB8AC3E}">
        <p14:creationId xmlns:p14="http://schemas.microsoft.com/office/powerpoint/2010/main" val="80766608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標題 1">
            <a:extLst>
              <a:ext uri="{FF2B5EF4-FFF2-40B4-BE49-F238E27FC236}">
                <a16:creationId xmlns:a16="http://schemas.microsoft.com/office/drawing/2014/main" xmlns="" id="{FAF5406D-EDCC-44FE-B0B7-4149D4A8E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765175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</a:t>
            </a:r>
            <a:r>
              <a:rPr lang="zh-TW" altLang="en-US" b="1" u="sng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優先免試</a:t>
            </a:r>
            <a:r>
              <a:rPr lang="zh-TW" altLang="en-US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zh-TW" altLang="en-US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聯合免試</a:t>
            </a:r>
            <a:r>
              <a:rPr lang="zh-TW" altLang="en-US" b="1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比序</a:t>
            </a:r>
            <a:r>
              <a:rPr lang="zh-TW" altLang="en-US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zh-TW" altLang="en-US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zh-TW" altLang="en-US">
              <a:solidFill>
                <a:srgbClr val="0000FF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92515" name="內容版面配置區 2">
            <a:extLst>
              <a:ext uri="{FF2B5EF4-FFF2-40B4-BE49-F238E27FC236}">
                <a16:creationId xmlns:a16="http://schemas.microsoft.com/office/drawing/2014/main" xmlns="" id="{37833A8C-E53C-45CE-A21A-E65BD2212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u="sng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五專優免</a:t>
            </a:r>
            <a:r>
              <a:rPr lang="zh-TW" altLang="en-US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公私立五專護理科系、公立五專所有科系皆採計教育會考成績。</a:t>
            </a:r>
            <a:r>
              <a:rPr lang="zh-TW" altLang="en-US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其餘由各校自行決定是否採計教育會考成績</a:t>
            </a:r>
            <a:r>
              <a:rPr lang="zh-TW" altLang="en-US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b="1" dirty="0">
              <a:solidFill>
                <a:srgbClr val="3C33F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u="sng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五專優免比序績分項目</a:t>
            </a:r>
            <a:r>
              <a:rPr lang="zh-TW" altLang="en-US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：均衡學習、技藝優良、志願序、服務學習、競賽、教育會考（含寫作）及標示等</a:t>
            </a:r>
            <a:r>
              <a:rPr lang="en-US" altLang="zh-TW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總分</a:t>
            </a:r>
            <a:r>
              <a:rPr lang="en-US" altLang="zh-TW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101</a:t>
            </a:r>
            <a:r>
              <a:rPr lang="zh-TW" altLang="en-US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r>
              <a:rPr lang="en-US" altLang="zh-TW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五專優免</a:t>
            </a:r>
            <a:r>
              <a:rPr lang="zh-TW" altLang="en-US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聯免比序</a:t>
            </a:r>
            <a:r>
              <a:rPr lang="zh-TW" altLang="en-US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相較，最大不同是多了</a:t>
            </a:r>
            <a:r>
              <a:rPr lang="zh-TW" altLang="en-US" b="1" u="sng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志願序積分</a:t>
            </a:r>
            <a:r>
              <a:rPr lang="zh-TW" altLang="en-US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b="1" dirty="0">
              <a:solidFill>
                <a:srgbClr val="3C33F7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110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月份公告簡章。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標題 1">
            <a:extLst>
              <a:ext uri="{FF2B5EF4-FFF2-40B4-BE49-F238E27FC236}">
                <a16:creationId xmlns:a16="http://schemas.microsoft.com/office/drawing/2014/main" xmlns="" id="{B4B57D4E-FEF6-409C-825A-EDBE2512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04813"/>
            <a:ext cx="8424862" cy="1143000"/>
          </a:xfrm>
        </p:spPr>
        <p:txBody>
          <a:bodyPr/>
          <a:lstStyle/>
          <a:p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</a:t>
            </a:r>
            <a:r>
              <a:rPr lang="zh-TW" altLang="en-US" sz="40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優先免試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聯合免試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入學方式</a:t>
            </a:r>
            <a:endParaRPr lang="zh-TW" altLang="en-US" sz="4000" dirty="0">
              <a:solidFill>
                <a:srgbClr val="0000FF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93539" name="內容版面配置區 2">
            <a:extLst>
              <a:ext uri="{FF2B5EF4-FFF2-40B4-BE49-F238E27FC236}">
                <a16:creationId xmlns:a16="http://schemas.microsoft.com/office/drawing/2014/main" xmlns="" id="{3A865CE3-3826-406D-BE69-7E6C6A919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78850" cy="3484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五專優先免試：使用五專優免比序積分</a:t>
            </a:r>
            <a:r>
              <a:rPr lang="en-US" altLang="zh-TW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b="1" u="sng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b="1" u="sng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滿分</a:t>
            </a:r>
            <a:r>
              <a:rPr lang="en-US" altLang="zh-TW" b="1" u="sng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101</a:t>
            </a:r>
            <a:r>
              <a:rPr lang="zh-TW" altLang="en-US" b="1" u="sng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分</a:t>
            </a:r>
            <a:r>
              <a:rPr lang="en-US" altLang="zh-TW" b="1" u="sng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，採</a:t>
            </a:r>
            <a:r>
              <a:rPr lang="zh-TW" altLang="en-US" b="1" u="sng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全國一區</a:t>
            </a:r>
            <a:r>
              <a:rPr lang="zh-TW" altLang="en-US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電腦選填志願分發，不限地區、學校、科系，至多</a:t>
            </a:r>
            <a:r>
              <a:rPr lang="en-US" altLang="zh-TW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30</a:t>
            </a:r>
            <a:r>
              <a:rPr lang="zh-TW" altLang="en-US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個志願。</a:t>
            </a:r>
            <a:endParaRPr lang="en-US" altLang="zh-TW" b="1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五專聯合免試：使用五專聯免比序積分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滿分</a:t>
            </a:r>
            <a:r>
              <a:rPr lang="en-US" altLang="zh-TW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lang="zh-TW" altLang="en-US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分</a:t>
            </a:r>
            <a:r>
              <a:rPr lang="en-US" altLang="zh-TW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，親自或委託到所報名的學校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全國分北中南三區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，以分發順位現場登記科系（貼榜）。</a:t>
            </a:r>
            <a:endParaRPr lang="en-US" altLang="zh-TW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" name="object 51">
            <a:extLst>
              <a:ext uri="{FF2B5EF4-FFF2-40B4-BE49-F238E27FC236}">
                <a16:creationId xmlns:a16="http://schemas.microsoft.com/office/drawing/2014/main" xmlns="" id="{990E78C9-01C1-4341-8940-76CBC0FCE56C}"/>
              </a:ext>
            </a:extLst>
          </p:cNvPr>
          <p:cNvGraphicFramePr>
            <a:graphicFrameLocks noGrp="1"/>
          </p:cNvGraphicFramePr>
          <p:nvPr/>
        </p:nvGraphicFramePr>
        <p:xfrm>
          <a:off x="0" y="1341438"/>
          <a:ext cx="9144000" cy="5240342"/>
        </p:xfrm>
        <a:graphic>
          <a:graphicData uri="http://schemas.openxmlformats.org/drawingml/2006/table">
            <a:tbl>
              <a:tblPr/>
              <a:tblGrid>
                <a:gridCol w="9969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2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730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33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2277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4560">
                <a:tc gridSpan="2">
                  <a:txBody>
                    <a:bodyPr/>
                    <a:lstStyle>
                      <a:lvl1pPr marL="5397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5397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積分採計項目</a:t>
                      </a:r>
                    </a:p>
                  </a:txBody>
                  <a:tcPr marL="0" marR="0" marT="6523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積分上限</a:t>
                      </a:r>
                    </a:p>
                  </a:txBody>
                  <a:tcPr marL="0" marR="0" marT="6523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74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74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積分採計項目說明</a:t>
                      </a:r>
                    </a:p>
                  </a:txBody>
                  <a:tcPr marL="0" marR="0" marT="6523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7232">
                <a:tc gridSpan="2"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志願序 </a:t>
                      </a: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(1~30)</a:t>
                      </a:r>
                    </a:p>
                  </a:txBody>
                  <a:tcPr marL="0" marR="0" marT="89039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158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5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26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86658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每五志願為一群： 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1-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志願：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26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6-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志願：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/>
                      </a:r>
                      <a:b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</a:b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               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11-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志願：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24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16-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志願：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23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/>
                      </a:r>
                      <a:b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</a:b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               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21-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志願：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22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25-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30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志願：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21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2571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8253">
                <a:tc rowSpan="2">
                  <a:txBody>
                    <a:bodyPr/>
                    <a:lstStyle>
                      <a:lvl1pPr defTabSz="9001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defTabSz="9001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9001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9001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9001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9001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9001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9001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9001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00113" rtl="0" eaLnBrk="1" fontAlgn="base" latinLnBrk="0" hangingPunct="1">
                        <a:lnSpc>
                          <a:spcPct val="100000"/>
                        </a:lnSpc>
                        <a:spcBef>
                          <a:spcPts val="1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多元學 習表現</a:t>
                      </a:r>
                    </a:p>
                  </a:txBody>
                  <a:tcPr marL="0" marR="0" marT="1671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競 賽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1252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127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27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7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86658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4D5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47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ts val="1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簡章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“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國際、全國、區域及縣市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"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競賽項目：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7-1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採計日期：國中就學期間至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107.5.14(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含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)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前為限</a:t>
                      </a:r>
                    </a:p>
                  </a:txBody>
                  <a:tcPr marL="0" marR="0" marT="1619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011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服務學習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102847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127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27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6237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4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1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每累計滿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小時：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0.25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10570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7232">
                <a:tc gridSpan="2"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技藝優良</a:t>
                      </a:r>
                    </a:p>
                  </a:txBody>
                  <a:tcPr marL="0" marR="0" marT="89039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158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5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3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8713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採計技藝教育課程平均總成績：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/>
                      </a:r>
                      <a:b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</a:b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90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分以上：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3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80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分以上未滿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90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2.5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/>
                      </a:r>
                      <a:b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</a:b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70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分以上未滿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80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1.5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60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分以上未滿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70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1.0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2571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6093">
                <a:tc gridSpan="2"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弱勢身分</a:t>
                      </a:r>
                    </a:p>
                  </a:txBody>
                  <a:tcPr marL="0" marR="0" marT="8951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158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5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3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8713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低收入戶：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3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；中低收入戶、支領失業給付、特殊境遇家庭：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1.5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(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符合一項即可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)</a:t>
                      </a:r>
                    </a:p>
                  </a:txBody>
                  <a:tcPr marL="0" marR="0" marT="2571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4719">
                <a:tc gridSpan="2"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均衡學習</a:t>
                      </a:r>
                    </a:p>
                  </a:txBody>
                  <a:tcPr marL="0" marR="0" marT="5237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158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5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21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4999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三領域學習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: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健體、藝文、綜合：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7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/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領域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(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五學期平均成績及格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)</a:t>
                      </a:r>
                    </a:p>
                  </a:txBody>
                  <a:tcPr marL="0" marR="0" marT="93801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8631">
                <a:tc gridSpan="2"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國中教育會考</a:t>
                      </a:r>
                    </a:p>
                  </a:txBody>
                  <a:tcPr marL="0" marR="0" marT="8951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158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5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32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8761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國文、數學、英語、自然、社會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：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A</a:t>
                      </a:r>
                      <a:r>
                        <a:rPr kumimoji="0" lang="zh-TW" altLang="zh-TW" sz="1600" b="1" i="0" u="none" strike="noStrike" cap="none" normalizeH="0" baseline="26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++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A</a:t>
                      </a:r>
                      <a:r>
                        <a:rPr kumimoji="0" lang="zh-TW" altLang="zh-TW" sz="1600" b="1" i="0" u="none" strike="noStrike" cap="none" normalizeH="0" baseline="26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+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A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B</a:t>
                      </a:r>
                      <a:r>
                        <a:rPr kumimoji="0" lang="zh-TW" altLang="zh-TW" sz="1600" b="1" i="0" u="none" strike="noStrike" cap="none" normalizeH="0" baseline="26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++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B</a:t>
                      </a:r>
                      <a:r>
                        <a:rPr kumimoji="0" lang="zh-TW" altLang="zh-TW" sz="1600" b="1" i="0" u="none" strike="noStrike" cap="none" normalizeH="0" baseline="26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+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B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C</a:t>
                      </a:r>
                    </a:p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6.4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6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4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3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20951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3869">
                <a:tc gridSpan="2"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寫作測驗</a:t>
                      </a:r>
                    </a:p>
                  </a:txBody>
                  <a:tcPr marL="0" marR="0" marT="8951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158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5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1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8761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寫作測驗分六級分：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6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級分、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級分、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4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級分、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3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級分、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級分、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級分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                                 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/>
                      </a:r>
                      <a:b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</a:b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                  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0.8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0.6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0.4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0.2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0.1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26189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9636">
                <a:tc gridSpan="2">
                  <a:txBody>
                    <a:bodyPr/>
                    <a:lstStyle>
                      <a:lvl1pPr marL="2667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667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總積分【上限】</a:t>
                      </a:r>
                    </a:p>
                  </a:txBody>
                  <a:tcPr marL="0" marR="0" marT="69041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2651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651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101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68089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431088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431088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431088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4310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4310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4310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4310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4310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4310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431088" algn="l"/>
                        </a:tabLst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會考科目違規每扣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點，則扣該科積分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0.15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分，至該科積分零分為止</a:t>
                      </a:r>
                      <a:endParaRPr kumimoji="0" lang="zh-TW" altLang="zh-TW" sz="1600" b="1" i="0" u="none" strike="noStrike" cap="none" normalizeH="0" baseline="-1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ook Antiqua" panose="02040602050305030304" pitchFamily="18" charset="0"/>
                      </a:endParaRPr>
                    </a:p>
                  </a:txBody>
                  <a:tcPr marL="0" marR="0" marT="2857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94613" name="標題 1">
            <a:extLst>
              <a:ext uri="{FF2B5EF4-FFF2-40B4-BE49-F238E27FC236}">
                <a16:creationId xmlns:a16="http://schemas.microsoft.com/office/drawing/2014/main" xmlns="" id="{F65C5C13-FC05-414D-938B-54D5F40F5F4C}"/>
              </a:ext>
            </a:extLst>
          </p:cNvPr>
          <p:cNvSpPr txBox="1">
            <a:spLocks/>
          </p:cNvSpPr>
          <p:nvPr/>
        </p:nvSpPr>
        <p:spPr bwMode="gray">
          <a:xfrm>
            <a:off x="611188" y="620713"/>
            <a:ext cx="8135937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6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</a:t>
            </a:r>
            <a:r>
              <a:rPr lang="zh-TW" altLang="en-US" sz="3600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優先免試</a:t>
            </a:r>
            <a:r>
              <a:rPr lang="zh-TW" altLang="en-US" sz="36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入學成績採計說明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968">
            <a:extLst>
              <a:ext uri="{FF2B5EF4-FFF2-40B4-BE49-F238E27FC236}">
                <a16:creationId xmlns:a16="http://schemas.microsoft.com/office/drawing/2014/main" xmlns="" id="{BC6158DC-0E31-4E77-B68A-71E339B59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D45CD14-C54D-4B5A-8237-CEE08189166A}" type="slidenum">
              <a:rPr lang="en-US" altLang="zh-TW" sz="1200">
                <a:solidFill>
                  <a:srgbClr val="0C3226"/>
                </a:solidFill>
                <a:latin typeface="Verdana" panose="020B060403050404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139</a:t>
            </a:fld>
            <a:endParaRPr lang="en-US" altLang="zh-TW" sz="1200">
              <a:solidFill>
                <a:srgbClr val="0C3226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xmlns="" id="{9F045D04-CC4E-4D2A-BEE7-1F68AB5AF6E5}"/>
              </a:ext>
            </a:extLst>
          </p:cNvPr>
          <p:cNvGraphicFramePr/>
          <p:nvPr/>
        </p:nvGraphicFramePr>
        <p:xfrm>
          <a:off x="1214414" y="1428736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xmlns="" id="{F51F112A-8153-4B6E-AE34-67AFE2A94975}"/>
              </a:ext>
            </a:extLst>
          </p:cNvPr>
          <p:cNvSpPr txBox="1">
            <a:spLocks/>
          </p:cNvSpPr>
          <p:nvPr/>
        </p:nvSpPr>
        <p:spPr bwMode="auto">
          <a:xfrm>
            <a:off x="323850" y="1125538"/>
            <a:ext cx="8458200" cy="777875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Blip>
                <a:blip r:embed="rId7"/>
              </a:buBlip>
              <a:defRPr/>
            </a:pP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五專免試入學超額比序總積分滿分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分，共採計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個主項目，各項目說明如下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5589" name="標題 1">
            <a:extLst>
              <a:ext uri="{FF2B5EF4-FFF2-40B4-BE49-F238E27FC236}">
                <a16:creationId xmlns:a16="http://schemas.microsoft.com/office/drawing/2014/main" xmlns="" id="{25F1770B-9AD6-40F8-B200-51F1B474895D}"/>
              </a:ext>
            </a:extLst>
          </p:cNvPr>
          <p:cNvSpPr txBox="1">
            <a:spLocks/>
          </p:cNvSpPr>
          <p:nvPr/>
        </p:nvSpPr>
        <p:spPr bwMode="gray">
          <a:xfrm>
            <a:off x="539750" y="549275"/>
            <a:ext cx="813593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6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</a:t>
            </a: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免試入學</a:t>
            </a:r>
            <a:r>
              <a:rPr lang="zh-TW" altLang="en-US" sz="36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成績採計說明</a:t>
            </a:r>
          </a:p>
        </p:txBody>
      </p:sp>
      <p:graphicFrame>
        <p:nvGraphicFramePr>
          <p:cNvPr id="7" name="Group 42">
            <a:extLst>
              <a:ext uri="{FF2B5EF4-FFF2-40B4-BE49-F238E27FC236}">
                <a16:creationId xmlns:a16="http://schemas.microsoft.com/office/drawing/2014/main" xmlns="" id="{DC25CD55-7CD0-4421-BE22-D112E6C123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903555"/>
              </p:ext>
            </p:extLst>
          </p:nvPr>
        </p:nvGraphicFramePr>
        <p:xfrm>
          <a:off x="684213" y="1916113"/>
          <a:ext cx="7776219" cy="4781550"/>
        </p:xfrm>
        <a:graphic>
          <a:graphicData uri="http://schemas.openxmlformats.org/drawingml/2006/table">
            <a:tbl>
              <a:tblPr/>
              <a:tblGrid>
                <a:gridCol w="18716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79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46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48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比序項目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比序內容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積分上限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428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多元學習表現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7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技藝優良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技藝教育課程成績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01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弱勢身分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01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均衡學習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01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適性輔導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7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國中教育會考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國文、英語、數學、自然、社會</a:t>
                      </a: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科成績等級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7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其他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由各五專學校依學校發展需求訂定之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字方塊 1">
            <a:extLst>
              <a:ext uri="{FF2B5EF4-FFF2-40B4-BE49-F238E27FC236}">
                <a16:creationId xmlns:a16="http://schemas.microsoft.com/office/drawing/2014/main" xmlns="" id="{25631251-60B1-4E8A-A045-B18D7BD61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521450"/>
            <a:ext cx="84185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資料來源：自由時報。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105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</a:t>
            </a:r>
            <a:endParaRPr lang="zh-TW" altLang="en-US" sz="1600"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7651" name="Picture 4" descr="Capture_2016_09_10_00_10_51_609">
            <a:hlinkClick r:id="rId3" action="ppaction://hlinkfile"/>
            <a:extLst>
              <a:ext uri="{FF2B5EF4-FFF2-40B4-BE49-F238E27FC236}">
                <a16:creationId xmlns:a16="http://schemas.microsoft.com/office/drawing/2014/main" xmlns="" id="{6837D437-9F0D-4CDF-AA4E-41F77DC09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D48DC767-92C1-4970-8F3E-C3327A3875D0}"/>
              </a:ext>
            </a:extLst>
          </p:cNvPr>
          <p:cNvSpPr/>
          <p:nvPr/>
        </p:nvSpPr>
        <p:spPr bwMode="auto">
          <a:xfrm>
            <a:off x="5940425" y="1312863"/>
            <a:ext cx="3024188" cy="31591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  <p:sp>
        <p:nvSpPr>
          <p:cNvPr id="27653" name="Line 7">
            <a:extLst>
              <a:ext uri="{FF2B5EF4-FFF2-40B4-BE49-F238E27FC236}">
                <a16:creationId xmlns:a16="http://schemas.microsoft.com/office/drawing/2014/main" xmlns="" id="{6799398A-644E-46DE-A5A3-073B96D12F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8450" y="2133600"/>
            <a:ext cx="31686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object 2">
            <a:extLst>
              <a:ext uri="{FF2B5EF4-FFF2-40B4-BE49-F238E27FC236}">
                <a16:creationId xmlns:a16="http://schemas.microsoft.com/office/drawing/2014/main" xmlns="" id="{7F03F9B9-E131-459C-A84B-C7A47BA1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609600"/>
            <a:ext cx="8413750" cy="615950"/>
          </a:xfrm>
        </p:spPr>
        <p:txBody>
          <a:bodyPr/>
          <a:lstStyle/>
          <a:p>
            <a:pPr marL="268288" eaLnBrk="1" hangingPunct="1"/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度五專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主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要入學管道流程圖</a:t>
            </a:r>
          </a:p>
        </p:txBody>
      </p:sp>
      <p:sp>
        <p:nvSpPr>
          <p:cNvPr id="196611" name="object 4">
            <a:extLst>
              <a:ext uri="{FF2B5EF4-FFF2-40B4-BE49-F238E27FC236}">
                <a16:creationId xmlns:a16="http://schemas.microsoft.com/office/drawing/2014/main" xmlns="" id="{C6BD3968-A414-472F-9DB1-69A6C4477F8B}"/>
              </a:ext>
            </a:extLst>
          </p:cNvPr>
          <p:cNvSpPr>
            <a:spLocks/>
          </p:cNvSpPr>
          <p:nvPr/>
        </p:nvSpPr>
        <p:spPr bwMode="auto">
          <a:xfrm>
            <a:off x="2877121" y="2720159"/>
            <a:ext cx="76200" cy="76200"/>
          </a:xfrm>
          <a:custGeom>
            <a:avLst/>
            <a:gdLst>
              <a:gd name="T0" fmla="*/ 76199 w 76200"/>
              <a:gd name="T1" fmla="*/ 0 h 76200"/>
              <a:gd name="T2" fmla="*/ 0 w 76200"/>
              <a:gd name="T3" fmla="*/ 0 h 76200"/>
              <a:gd name="T4" fmla="*/ 38099 w 76200"/>
              <a:gd name="T5" fmla="*/ 76199 h 76200"/>
              <a:gd name="T6" fmla="*/ 76199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00" h="76200">
                <a:moveTo>
                  <a:pt x="76199" y="0"/>
                </a:moveTo>
                <a:lnTo>
                  <a:pt x="0" y="0"/>
                </a:lnTo>
                <a:lnTo>
                  <a:pt x="38099" y="76199"/>
                </a:lnTo>
                <a:lnTo>
                  <a:pt x="7619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196612" name="object 5">
            <a:extLst>
              <a:ext uri="{FF2B5EF4-FFF2-40B4-BE49-F238E27FC236}">
                <a16:creationId xmlns:a16="http://schemas.microsoft.com/office/drawing/2014/main" xmlns="" id="{19616274-7F0E-49EA-AEF8-266FD45C2C3F}"/>
              </a:ext>
            </a:extLst>
          </p:cNvPr>
          <p:cNvSpPr>
            <a:spLocks/>
          </p:cNvSpPr>
          <p:nvPr/>
        </p:nvSpPr>
        <p:spPr bwMode="auto">
          <a:xfrm>
            <a:off x="6368033" y="3045596"/>
            <a:ext cx="76200" cy="76200"/>
          </a:xfrm>
          <a:custGeom>
            <a:avLst/>
            <a:gdLst>
              <a:gd name="T0" fmla="*/ 0 w 76200"/>
              <a:gd name="T1" fmla="*/ 0 h 76200"/>
              <a:gd name="T2" fmla="*/ 0 w 76200"/>
              <a:gd name="T3" fmla="*/ 76199 h 76200"/>
              <a:gd name="T4" fmla="*/ 76199 w 76200"/>
              <a:gd name="T5" fmla="*/ 38099 h 76200"/>
              <a:gd name="T6" fmla="*/ 0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199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196613" name="object 6">
            <a:extLst>
              <a:ext uri="{FF2B5EF4-FFF2-40B4-BE49-F238E27FC236}">
                <a16:creationId xmlns:a16="http://schemas.microsoft.com/office/drawing/2014/main" xmlns="" id="{6498BDD0-28AB-43F7-AAD3-C64B0060048B}"/>
              </a:ext>
            </a:extLst>
          </p:cNvPr>
          <p:cNvSpPr>
            <a:spLocks/>
          </p:cNvSpPr>
          <p:nvPr/>
        </p:nvSpPr>
        <p:spPr bwMode="auto">
          <a:xfrm>
            <a:off x="6368033" y="4269559"/>
            <a:ext cx="76200" cy="76200"/>
          </a:xfrm>
          <a:custGeom>
            <a:avLst/>
            <a:gdLst>
              <a:gd name="T0" fmla="*/ 0 w 76200"/>
              <a:gd name="T1" fmla="*/ 0 h 76200"/>
              <a:gd name="T2" fmla="*/ 0 w 76200"/>
              <a:gd name="T3" fmla="*/ 76199 h 76200"/>
              <a:gd name="T4" fmla="*/ 76199 w 76200"/>
              <a:gd name="T5" fmla="*/ 38099 h 76200"/>
              <a:gd name="T6" fmla="*/ 0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199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196614" name="object 7">
            <a:extLst>
              <a:ext uri="{FF2B5EF4-FFF2-40B4-BE49-F238E27FC236}">
                <a16:creationId xmlns:a16="http://schemas.microsoft.com/office/drawing/2014/main" xmlns="" id="{E635FD5A-DFB3-4D97-BBC4-FCA8A2616E58}"/>
              </a:ext>
            </a:extLst>
          </p:cNvPr>
          <p:cNvSpPr>
            <a:spLocks/>
          </p:cNvSpPr>
          <p:nvPr/>
        </p:nvSpPr>
        <p:spPr bwMode="auto">
          <a:xfrm>
            <a:off x="6368033" y="5491934"/>
            <a:ext cx="76200" cy="76200"/>
          </a:xfrm>
          <a:custGeom>
            <a:avLst/>
            <a:gdLst>
              <a:gd name="T0" fmla="*/ 0 w 76200"/>
              <a:gd name="T1" fmla="*/ 0 h 76200"/>
              <a:gd name="T2" fmla="*/ 0 w 76200"/>
              <a:gd name="T3" fmla="*/ 76199 h 76200"/>
              <a:gd name="T4" fmla="*/ 76199 w 76200"/>
              <a:gd name="T5" fmla="*/ 38099 h 76200"/>
              <a:gd name="T6" fmla="*/ 0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199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196615" name="object 9">
            <a:extLst>
              <a:ext uri="{FF2B5EF4-FFF2-40B4-BE49-F238E27FC236}">
                <a16:creationId xmlns:a16="http://schemas.microsoft.com/office/drawing/2014/main" xmlns="" id="{38543574-AB92-4AA5-96EC-31D1E3EF8635}"/>
              </a:ext>
            </a:extLst>
          </p:cNvPr>
          <p:cNvSpPr>
            <a:spLocks/>
          </p:cNvSpPr>
          <p:nvPr/>
        </p:nvSpPr>
        <p:spPr bwMode="auto">
          <a:xfrm>
            <a:off x="2873946" y="3950471"/>
            <a:ext cx="76200" cy="76200"/>
          </a:xfrm>
          <a:custGeom>
            <a:avLst/>
            <a:gdLst>
              <a:gd name="T0" fmla="*/ 76199 w 76200"/>
              <a:gd name="T1" fmla="*/ 0 h 76200"/>
              <a:gd name="T2" fmla="*/ 0 w 76200"/>
              <a:gd name="T3" fmla="*/ 0 h 76200"/>
              <a:gd name="T4" fmla="*/ 38099 w 76200"/>
              <a:gd name="T5" fmla="*/ 76199 h 76200"/>
              <a:gd name="T6" fmla="*/ 76199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00" h="76200">
                <a:moveTo>
                  <a:pt x="76199" y="0"/>
                </a:moveTo>
                <a:lnTo>
                  <a:pt x="0" y="0"/>
                </a:lnTo>
                <a:lnTo>
                  <a:pt x="38099" y="76199"/>
                </a:lnTo>
                <a:lnTo>
                  <a:pt x="7619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196616" name="object 12">
            <a:extLst>
              <a:ext uri="{FF2B5EF4-FFF2-40B4-BE49-F238E27FC236}">
                <a16:creationId xmlns:a16="http://schemas.microsoft.com/office/drawing/2014/main" xmlns="" id="{D771991B-779C-49FE-AE6C-A538A337E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072" y="2132856"/>
            <a:ext cx="5492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註)</a:t>
            </a:r>
          </a:p>
        </p:txBody>
      </p:sp>
      <p:sp>
        <p:nvSpPr>
          <p:cNvPr id="196617" name="object 13">
            <a:extLst>
              <a:ext uri="{FF2B5EF4-FFF2-40B4-BE49-F238E27FC236}">
                <a16:creationId xmlns:a16="http://schemas.microsoft.com/office/drawing/2014/main" xmlns="" id="{B1E17EC0-BC46-4DE1-BEA0-125EBE64A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8208" y="2513784"/>
            <a:ext cx="1801813" cy="3294062"/>
          </a:xfrm>
          <a:prstGeom prst="rect">
            <a:avLst/>
          </a:prstGeom>
          <a:solidFill>
            <a:srgbClr val="4F81BD"/>
          </a:solidFill>
          <a:ln w="9143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marL="904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zh-TW" sz="240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快樂的</a:t>
            </a:r>
            <a:endParaRPr lang="en-US" altLang="zh-TW" sz="240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zh-TW" sz="240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</a:t>
            </a:r>
            <a:r>
              <a:rPr lang="zh-TW" altLang="en-US" sz="240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</a:t>
            </a:r>
            <a:endParaRPr lang="zh-TW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6618" name="object 14">
            <a:extLst>
              <a:ext uri="{FF2B5EF4-FFF2-40B4-BE49-F238E27FC236}">
                <a16:creationId xmlns:a16="http://schemas.microsoft.com/office/drawing/2014/main" xmlns="" id="{64EC918E-DFE9-461A-AF93-87F7B146C26E}"/>
              </a:ext>
            </a:extLst>
          </p:cNvPr>
          <p:cNvSpPr>
            <a:spLocks/>
          </p:cNvSpPr>
          <p:nvPr/>
        </p:nvSpPr>
        <p:spPr bwMode="auto">
          <a:xfrm>
            <a:off x="2873946" y="5168084"/>
            <a:ext cx="76200" cy="76200"/>
          </a:xfrm>
          <a:custGeom>
            <a:avLst/>
            <a:gdLst>
              <a:gd name="T0" fmla="*/ 76199 w 76200"/>
              <a:gd name="T1" fmla="*/ 0 h 76200"/>
              <a:gd name="T2" fmla="*/ 0 w 76200"/>
              <a:gd name="T3" fmla="*/ 0 h 76200"/>
              <a:gd name="T4" fmla="*/ 38099 w 76200"/>
              <a:gd name="T5" fmla="*/ 76199 h 76200"/>
              <a:gd name="T6" fmla="*/ 76199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00" h="76200">
                <a:moveTo>
                  <a:pt x="76199" y="0"/>
                </a:moveTo>
                <a:lnTo>
                  <a:pt x="0" y="0"/>
                </a:lnTo>
                <a:lnTo>
                  <a:pt x="38099" y="76199"/>
                </a:lnTo>
                <a:lnTo>
                  <a:pt x="7619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196619" name="object 15">
            <a:extLst>
              <a:ext uri="{FF2B5EF4-FFF2-40B4-BE49-F238E27FC236}">
                <a16:creationId xmlns:a16="http://schemas.microsoft.com/office/drawing/2014/main" xmlns="" id="{3C56A034-5EBE-467C-AEE7-FEADB99D7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42063"/>
            <a:ext cx="2693988" cy="51593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TW" altLang="zh-TW"/>
          </a:p>
        </p:txBody>
      </p:sp>
      <p:sp>
        <p:nvSpPr>
          <p:cNvPr id="196620" name="object 16">
            <a:extLst>
              <a:ext uri="{FF2B5EF4-FFF2-40B4-BE49-F238E27FC236}">
                <a16:creationId xmlns:a16="http://schemas.microsoft.com/office/drawing/2014/main" xmlns="" id="{90834C9B-D43D-4043-B700-AE410C3BF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87" y="6261802"/>
            <a:ext cx="80580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zh-TW" sz="2000" dirty="0">
                <a:latin typeface="新細明體" panose="02020500000000000000" pitchFamily="18" charset="-120"/>
              </a:rPr>
              <a:t>※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註：除國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立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學校及護理科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外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各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校自訂是否採計會考成績。</a:t>
            </a:r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xmlns="" id="{958FDE77-954C-4961-94A6-6F23B644DD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01978"/>
              </p:ext>
            </p:extLst>
          </p:nvPr>
        </p:nvGraphicFramePr>
        <p:xfrm>
          <a:off x="683568" y="1637484"/>
          <a:ext cx="4316040" cy="1090612"/>
        </p:xfrm>
        <a:graphic>
          <a:graphicData uri="http://schemas.openxmlformats.org/drawingml/2006/table">
            <a:tbl>
              <a:tblPr/>
              <a:tblGrid>
                <a:gridCol w="2157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88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73790">
                <a:tc gridSpan="2">
                  <a:txBody>
                    <a:bodyPr/>
                    <a:lstStyle>
                      <a:lvl1pPr marL="13208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3208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國中教育會考</a:t>
                      </a:r>
                    </a:p>
                  </a:txBody>
                  <a:tcPr marL="0" marR="0" marT="0" marB="0" anchor="ctr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68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8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取得會考成績(※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8" name="object 8">
            <a:extLst>
              <a:ext uri="{FF2B5EF4-FFF2-40B4-BE49-F238E27FC236}">
                <a16:creationId xmlns:a16="http://schemas.microsoft.com/office/drawing/2014/main" xmlns="" id="{E53C5E8B-CEE0-4191-A042-1C018D74C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99957"/>
              </p:ext>
            </p:extLst>
          </p:nvPr>
        </p:nvGraphicFramePr>
        <p:xfrm>
          <a:off x="683568" y="2791596"/>
          <a:ext cx="5692403" cy="1242939"/>
        </p:xfrm>
        <a:graphic>
          <a:graphicData uri="http://schemas.openxmlformats.org/drawingml/2006/table">
            <a:tbl>
              <a:tblPr/>
              <a:tblGrid>
                <a:gridCol w="21383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31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108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5824">
                <a:tc rowSpan="2" gridSpan="2">
                  <a:txBody>
                    <a:bodyPr/>
                    <a:lstStyle>
                      <a:lvl1pPr marL="10668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668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五專優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免</a:t>
                      </a: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免試入學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746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746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錄取</a:t>
                      </a:r>
                    </a:p>
                  </a:txBody>
                  <a:tcPr marL="0" marR="0" marT="0" marB="0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391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37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2317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未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錄取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0" name="object 10">
            <a:extLst>
              <a:ext uri="{FF2B5EF4-FFF2-40B4-BE49-F238E27FC236}">
                <a16:creationId xmlns:a16="http://schemas.microsoft.com/office/drawing/2014/main" xmlns="" id="{9BF2C094-45B7-4CB6-85B3-4752140B2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438476"/>
              </p:ext>
            </p:extLst>
          </p:nvPr>
        </p:nvGraphicFramePr>
        <p:xfrm>
          <a:off x="683568" y="4013972"/>
          <a:ext cx="5692403" cy="1171573"/>
        </p:xfrm>
        <a:graphic>
          <a:graphicData uri="http://schemas.openxmlformats.org/drawingml/2006/table">
            <a:tbl>
              <a:tblPr/>
              <a:tblGrid>
                <a:gridCol w="21383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31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108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6577">
                <a:tc rowSpan="2" gridSpan="2">
                  <a:txBody>
                    <a:bodyPr/>
                    <a:lstStyle>
                      <a:lvl1pPr marL="3048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北</a:t>
                      </a: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、中、南區五專聯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</a:t>
                      </a: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免試入學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746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746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錄取</a:t>
                      </a:r>
                    </a:p>
                  </a:txBody>
                  <a:tcPr marL="0" marR="0" marT="0" marB="0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6577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84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2317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未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錄取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1" name="object 11">
            <a:extLst>
              <a:ext uri="{FF2B5EF4-FFF2-40B4-BE49-F238E27FC236}">
                <a16:creationId xmlns:a16="http://schemas.microsoft.com/office/drawing/2014/main" xmlns="" id="{29E62DFC-8688-456E-B361-478CFC3C7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163549"/>
              </p:ext>
            </p:extLst>
          </p:nvPr>
        </p:nvGraphicFramePr>
        <p:xfrm>
          <a:off x="683568" y="5302640"/>
          <a:ext cx="5692403" cy="579275"/>
        </p:xfrm>
        <a:graphic>
          <a:graphicData uri="http://schemas.openxmlformats.org/drawingml/2006/table">
            <a:tbl>
              <a:tblPr/>
              <a:tblGrid>
                <a:gridCol w="42815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08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7500">
                <a:tc rowSpan="2">
                  <a:txBody>
                    <a:bodyPr/>
                    <a:lstStyle>
                      <a:lvl1pPr marL="10668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668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各</a:t>
                      </a: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校五專免試續招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3746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746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錄取</a:t>
                      </a:r>
                    </a:p>
                  </a:txBody>
                  <a:tcPr marL="0" marR="0" marT="0" marB="0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4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xmlns="" id="{06846F49-9A07-48CD-852B-FAEB7BA8934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0825" y="2133600"/>
            <a:ext cx="8713788" cy="1500188"/>
          </a:xfrm>
        </p:spPr>
        <p:txBody>
          <a:bodyPr anchor="b"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十、適性入學宣導網說明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8659" name="投影片編號版面配置區 3">
            <a:extLst>
              <a:ext uri="{FF2B5EF4-FFF2-40B4-BE49-F238E27FC236}">
                <a16:creationId xmlns:a16="http://schemas.microsoft.com/office/drawing/2014/main" xmlns="" id="{B12D8765-1795-4F13-AB6F-F3488D7E2580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7D5F5BE2-13DD-4455-B17D-9A1BF3D72C91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141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7834813-1F42-4C49-AE52-DD289A0AEEF4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142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83459"/>
            <a:ext cx="4608512" cy="5729917"/>
          </a:xfrm>
          <a:prstGeom prst="rect">
            <a:avLst/>
          </a:prstGeom>
        </p:spPr>
      </p:pic>
      <p:sp>
        <p:nvSpPr>
          <p:cNvPr id="4" name="文字版面配置區 5">
            <a:extLst>
              <a:ext uri="{FF2B5EF4-FFF2-40B4-BE49-F238E27FC236}">
                <a16:creationId xmlns:a16="http://schemas.microsoft.com/office/drawing/2014/main" xmlns="" id="{63200196-F390-4FC4-B700-9C2710A4D506}"/>
              </a:ext>
            </a:extLst>
          </p:cNvPr>
          <p:cNvSpPr txBox="1">
            <a:spLocks/>
          </p:cNvSpPr>
          <p:nvPr/>
        </p:nvSpPr>
        <p:spPr bwMode="auto">
          <a:xfrm>
            <a:off x="688032" y="260648"/>
            <a:ext cx="7772400" cy="85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kumimoji="0" lang="zh-TW" altLang="en-US" sz="40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國中畢業生適性入學宣導網網址</a:t>
            </a:r>
            <a:endParaRPr kumimoji="0" lang="en-US" altLang="zh-TW" sz="4000" b="1" kern="0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940696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1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7400"/>
            <a:ext cx="91440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圓角矩形 3"/>
          <p:cNvSpPr/>
          <p:nvPr/>
        </p:nvSpPr>
        <p:spPr bwMode="auto">
          <a:xfrm>
            <a:off x="3419872" y="116632"/>
            <a:ext cx="5400600" cy="432048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988852"/>
      </p:ext>
    </p:extLst>
  </p:cSld>
  <p:clrMapOvr>
    <a:masterClrMapping/>
  </p:clrMapOvr>
  <p:transition spd="med">
    <p:fad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/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52" y="733450"/>
            <a:ext cx="9036495" cy="597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圓角矩形 2"/>
          <p:cNvSpPr/>
          <p:nvPr/>
        </p:nvSpPr>
        <p:spPr bwMode="auto">
          <a:xfrm>
            <a:off x="3347864" y="816174"/>
            <a:ext cx="936104" cy="57606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251520" y="2276872"/>
            <a:ext cx="1080120" cy="57606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4635224"/>
      </p:ext>
    </p:extLst>
  </p:cSld>
  <p:clrMapOvr>
    <a:masterClrMapping/>
  </p:clrMapOvr>
  <p:transition spd="med">
    <p:fad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/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38" y="620688"/>
            <a:ext cx="9144000" cy="6249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圓角矩形 3"/>
          <p:cNvSpPr/>
          <p:nvPr/>
        </p:nvSpPr>
        <p:spPr bwMode="auto">
          <a:xfrm>
            <a:off x="323528" y="3645024"/>
            <a:ext cx="8818134" cy="309634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4139952" y="692696"/>
            <a:ext cx="792088" cy="504056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6" name="圓角矩形 5"/>
          <p:cNvSpPr/>
          <p:nvPr/>
        </p:nvSpPr>
        <p:spPr bwMode="auto">
          <a:xfrm>
            <a:off x="179512" y="1916832"/>
            <a:ext cx="1080120" cy="57606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727024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0" t="10910" r="30920" b="53955"/>
          <a:stretch/>
        </p:blipFill>
        <p:spPr bwMode="auto">
          <a:xfrm>
            <a:off x="12178" y="764703"/>
            <a:ext cx="9131821" cy="550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 1"/>
          <p:cNvSpPr/>
          <p:nvPr/>
        </p:nvSpPr>
        <p:spPr bwMode="auto">
          <a:xfrm>
            <a:off x="4627033" y="908719"/>
            <a:ext cx="1241111" cy="504055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2555776" y="1844824"/>
            <a:ext cx="3096344" cy="201622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1883887"/>
      </p:ext>
    </p:extLst>
  </p:cSld>
  <p:clrMapOvr>
    <a:masterClrMapping/>
  </p:clrMapOvr>
  <p:transition spd="med">
    <p:fade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/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8680"/>
            <a:ext cx="9144000" cy="6310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圓角矩形 2"/>
          <p:cNvSpPr/>
          <p:nvPr/>
        </p:nvSpPr>
        <p:spPr bwMode="auto">
          <a:xfrm>
            <a:off x="35496" y="3645024"/>
            <a:ext cx="8818134" cy="309634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4" name="圓角矩形 3"/>
          <p:cNvSpPr/>
          <p:nvPr/>
        </p:nvSpPr>
        <p:spPr bwMode="auto">
          <a:xfrm>
            <a:off x="5724127" y="692696"/>
            <a:ext cx="648073" cy="409410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039877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1" t="11179" r="25433" b="65941"/>
          <a:stretch/>
        </p:blipFill>
        <p:spPr bwMode="auto">
          <a:xfrm>
            <a:off x="-180528" y="1016918"/>
            <a:ext cx="928300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圓角矩形 3"/>
          <p:cNvSpPr/>
          <p:nvPr/>
        </p:nvSpPr>
        <p:spPr bwMode="auto">
          <a:xfrm>
            <a:off x="5491129" y="1196752"/>
            <a:ext cx="1241111" cy="504055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2538801" y="2276872"/>
            <a:ext cx="4049424" cy="1800200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481974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077913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63" name="圓角矩形圖說文字 4"/>
          <p:cNvGrpSpPr>
            <a:grpSpLocks/>
          </p:cNvGrpSpPr>
          <p:nvPr/>
        </p:nvGrpSpPr>
        <p:grpSpPr bwMode="auto">
          <a:xfrm>
            <a:off x="107950" y="3716338"/>
            <a:ext cx="3017838" cy="3457575"/>
            <a:chOff x="68" y="2341"/>
            <a:chExt cx="1901" cy="2178"/>
          </a:xfrm>
        </p:grpSpPr>
        <p:pic>
          <p:nvPicPr>
            <p:cNvPr id="143365" name="圓角矩形圖說文字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341"/>
              <a:ext cx="1901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366" name="Text Box 5"/>
            <p:cNvSpPr txBox="1">
              <a:spLocks noChangeArrowheads="1"/>
            </p:cNvSpPr>
            <p:nvPr/>
          </p:nvSpPr>
          <p:spPr bwMode="auto">
            <a:xfrm>
              <a:off x="174" y="2448"/>
              <a:ext cx="1125" cy="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zh-TW" altLang="en-US" sz="2800" b="1">
                  <a:solidFill>
                    <a:srgbClr val="000000"/>
                  </a:solidFill>
                  <a:ea typeface="微軟正黑體" panose="020B0604030504040204" pitchFamily="34" charset="-120"/>
                </a:rPr>
                <a:t>可以呈現地圖上，設定方圓地理位置內各級學 校的資訊。</a:t>
              </a:r>
            </a:p>
          </p:txBody>
        </p:sp>
      </p:grpSp>
      <p:sp>
        <p:nvSpPr>
          <p:cNvPr id="33804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2036763" y="396875"/>
            <a:ext cx="5329237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高中職五專資訊定位系統</a:t>
            </a:r>
          </a:p>
        </p:txBody>
      </p:sp>
    </p:spTree>
    <p:extLst>
      <p:ext uri="{BB962C8B-B14F-4D97-AF65-F5344CB8AC3E}">
        <p14:creationId xmlns:p14="http://schemas.microsoft.com/office/powerpoint/2010/main" val="142502064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字方塊 1">
            <a:extLst>
              <a:ext uri="{FF2B5EF4-FFF2-40B4-BE49-F238E27FC236}">
                <a16:creationId xmlns:a16="http://schemas.microsoft.com/office/drawing/2014/main" xmlns="" id="{A8BFE67F-A432-451E-8E61-F50E94687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521450"/>
            <a:ext cx="84185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資料來源：自由時報。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106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</a:t>
            </a:r>
            <a:endParaRPr lang="zh-TW" altLang="en-US" sz="1600"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9699" name="Picture 3" descr="Capture_2017_08_15_14_44_58_890">
            <a:extLst>
              <a:ext uri="{FF2B5EF4-FFF2-40B4-BE49-F238E27FC236}">
                <a16:creationId xmlns:a16="http://schemas.microsoft.com/office/drawing/2014/main" xmlns="" id="{D9EFC033-6406-4EDF-9551-4113008AD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>
            <a:extLst>
              <a:ext uri="{FF2B5EF4-FFF2-40B4-BE49-F238E27FC236}">
                <a16:creationId xmlns:a16="http://schemas.microsoft.com/office/drawing/2014/main" xmlns="" id="{F114F2DC-BBF2-4E64-8165-A0D7DCA1E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4581525"/>
            <a:ext cx="5148262" cy="187166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EF766AB-1F22-468F-A32F-536E20A5731F}"/>
              </a:ext>
            </a:extLst>
          </p:cNvPr>
          <p:cNvSpPr/>
          <p:nvPr/>
        </p:nvSpPr>
        <p:spPr bwMode="auto">
          <a:xfrm>
            <a:off x="2051050" y="1268413"/>
            <a:ext cx="2016125" cy="6477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/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75" y="764704"/>
            <a:ext cx="9144000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圓角矩形 3"/>
          <p:cNvSpPr/>
          <p:nvPr/>
        </p:nvSpPr>
        <p:spPr bwMode="auto">
          <a:xfrm>
            <a:off x="35496" y="4005064"/>
            <a:ext cx="5904656" cy="273630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7164288" y="836712"/>
            <a:ext cx="936104" cy="57606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747340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71488" y="669925"/>
            <a:ext cx="8310562" cy="758825"/>
            <a:chOff x="720" y="-712"/>
            <a:chExt cx="2256" cy="4457"/>
          </a:xfrm>
        </p:grpSpPr>
        <p:sp>
          <p:nvSpPr>
            <p:cNvPr id="146438" name="AutoShape 16"/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146439" name="AutoShape 17"/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400" b="1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桃園市政府教育局十二年國教資訊網 </a:t>
              </a:r>
              <a:r>
                <a:rPr lang="en-US" altLang="zh-TW" sz="1800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http://12basic.tyc.edu.tw/</a:t>
              </a:r>
              <a:endParaRPr lang="zh-TW" altLang="en-US" sz="1800">
                <a:solidFill>
                  <a:srgbClr val="000000"/>
                </a:solidFill>
                <a:latin typeface="Cataneo BT" pitchFamily="66" charset="0"/>
                <a:ea typeface="標楷體" panose="03000509000000000000" pitchFamily="65" charset="-120"/>
              </a:endParaRPr>
            </a:p>
          </p:txBody>
        </p:sp>
        <p:sp>
          <p:nvSpPr>
            <p:cNvPr id="146440" name="AutoShape 19"/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46435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105400"/>
            <a:ext cx="13208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6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5157788"/>
            <a:ext cx="12890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7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333500"/>
            <a:ext cx="8772525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67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 idx="4294967295"/>
          </p:nvPr>
        </p:nvSpPr>
        <p:spPr>
          <a:xfrm>
            <a:off x="800100" y="69851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進路分析</a:t>
            </a:r>
            <a:r>
              <a:rPr lang="zh-TW" altLang="en-US" sz="7500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 noChangeArrowheads="1"/>
          </p:cNvSpPr>
          <p:nvPr>
            <p:ph type="body" idx="4294967295"/>
          </p:nvPr>
        </p:nvSpPr>
        <p:spPr>
          <a:xfrm>
            <a:off x="324388" y="1412776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zh-TW" altLang="en-US" sz="2800" b="1" dirty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4008" y="1412776"/>
            <a:ext cx="3960812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en-US" altLang="zh-TW" sz="2800" b="1" dirty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 dirty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/>
          <p:cNvSpPr>
            <a:spLocks noGrp="1"/>
          </p:cNvSpPr>
          <p:nvPr>
            <p:ph sz="half" idx="4294967295"/>
          </p:nvPr>
        </p:nvSpPr>
        <p:spPr>
          <a:xfrm>
            <a:off x="181297" y="2361306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4139952" y="2155825"/>
            <a:ext cx="477202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 dirty="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251520" y="4869159"/>
            <a:ext cx="8718550" cy="1792287"/>
            <a:chOff x="61" y="3130"/>
            <a:chExt cx="5492" cy="1129"/>
          </a:xfrm>
        </p:grpSpPr>
        <p:pic>
          <p:nvPicPr>
            <p:cNvPr id="190472" name="向上箭號圖說文字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126" y="3498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kumimoji="0" lang="zh-TW" altLang="en-US" sz="24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適性輔導：</a:t>
              </a:r>
              <a:endParaRPr kumimoji="0"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/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了解自己的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特質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價值觀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能力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，經過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經驗探索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資訊收集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投影片編號版面配置區 5">
            <a:extLst>
              <a:ext uri="{FF2B5EF4-FFF2-40B4-BE49-F238E27FC236}">
                <a16:creationId xmlns:a16="http://schemas.microsoft.com/office/drawing/2014/main" xmlns="" id="{45FBA713-934F-4EF3-9AD7-0B0ABEB0AB09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F1262C8-F94E-4599-AAAE-642121E9FB24}" type="slidenum">
              <a:rPr lang="zh-TW" altLang="en-US" sz="1200">
                <a:solidFill>
                  <a:srgbClr val="10403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153</a:t>
            </a:fld>
            <a:endParaRPr lang="en-US" altLang="zh-TW" sz="1200">
              <a:solidFill>
                <a:srgbClr val="104031"/>
              </a:solidFill>
              <a:latin typeface="Arial" panose="020B0604020202020204" pitchFamily="34" charset="0"/>
            </a:endParaRPr>
          </a:p>
        </p:txBody>
      </p:sp>
      <p:sp>
        <p:nvSpPr>
          <p:cNvPr id="50179" name="標題 1">
            <a:extLst>
              <a:ext uri="{FF2B5EF4-FFF2-40B4-BE49-F238E27FC236}">
                <a16:creationId xmlns:a16="http://schemas.microsoft.com/office/drawing/2014/main" xmlns="" id="{BA693AE0-C2A3-4BFC-BF4E-FA29813749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520" y="61676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2E832FB6-7B53-4361-B080-28DA47BAC1B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0213" y="1760538"/>
            <a:ext cx="8713787" cy="3097212"/>
          </a:xfrm>
        </p:spPr>
        <p:txBody>
          <a:bodyPr>
            <a:normAutofit fontScale="92500" lnSpcReduction="10000"/>
          </a:bodyPr>
          <a:lstStyle/>
          <a:p>
            <a:pPr marL="514350" indent="-457200" eaLnBrk="1" hangingPunct="1">
              <a:lnSpc>
                <a:spcPct val="15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諮詢專線：</a:t>
            </a:r>
            <a:endParaRPr lang="en-US" altLang="zh-TW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 eaLnBrk="1" hangingPunct="1">
              <a:lnSpc>
                <a:spcPct val="150000"/>
              </a:lnSpc>
              <a:buFont typeface="Arial" panose="020B0604020202020204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各校教務主任、輔導主任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 eaLnBrk="1" hangingPunct="1">
              <a:lnSpc>
                <a:spcPct val="150000"/>
              </a:lnSpc>
              <a:buFont typeface="Arial" panose="020B0604020202020204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地方宣導團責任區講師</a:t>
            </a:r>
          </a:p>
          <a:p>
            <a:pPr marL="914400" lvl="1" indent="-457200" eaLnBrk="1" hangingPunct="1">
              <a:lnSpc>
                <a:spcPct val="150000"/>
              </a:lnSpc>
              <a:buFont typeface="Arial" panose="020B0604020202020204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桃園市政府教育局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標題 1">
            <a:extLst>
              <a:ext uri="{FF2B5EF4-FFF2-40B4-BE49-F238E27FC236}">
                <a16:creationId xmlns:a16="http://schemas.microsoft.com/office/drawing/2014/main" xmlns="" id="{3C36C11B-52D7-47D3-B07E-5FAC454A5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輔助資源</a:t>
            </a:r>
          </a:p>
        </p:txBody>
      </p:sp>
      <p:pic>
        <p:nvPicPr>
          <p:cNvPr id="212996" name="圖片 4">
            <a:extLst>
              <a:ext uri="{FF2B5EF4-FFF2-40B4-BE49-F238E27FC236}">
                <a16:creationId xmlns:a16="http://schemas.microsoft.com/office/drawing/2014/main" xmlns="" id="{CB050DE1-3682-47CB-A65F-7371989DD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9" t="4366"/>
          <a:stretch>
            <a:fillRect/>
          </a:stretch>
        </p:blipFill>
        <p:spPr bwMode="auto">
          <a:xfrm>
            <a:off x="6308725" y="4292600"/>
            <a:ext cx="281940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5BF4C01A-C685-470C-A8BF-10E97A253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341438"/>
            <a:ext cx="9001125" cy="4895874"/>
          </a:xfrm>
        </p:spPr>
        <p:txBody>
          <a:bodyPr>
            <a:no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十二年國民基本教育資訊網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http://12basic.edu.tw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教育部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2.110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國中畢業生適性入學宣導網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http://adapt.k12ea.gov.tw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高中高職五專資訊網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可由適性入學宣導網連結進入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400" b="1" dirty="0">
                <a:solidFill>
                  <a:srgbClr val="FF0000"/>
                </a:solidFill>
                <a:latin typeface="Cataneo BT" pitchFamily="66" charset="0"/>
                <a:ea typeface="標楷體" panose="03000509000000000000" pitchFamily="65" charset="-120"/>
              </a:rPr>
              <a:t>桃園市政府教育局十二年國教資訊網 </a:t>
            </a:r>
            <a:r>
              <a:rPr lang="en-US" altLang="zh-TW" sz="2200" dirty="0">
                <a:solidFill>
                  <a:srgbClr val="FF0000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http://12basic.tyc.edu.tw/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學校故事講呼你知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defRPr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  <a:hlinkClick r:id="rId5"/>
              </a:rPr>
              <a:t>http://k12easchool.chsh.ntct.edu.tw/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6.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國中畢業生適性入學宣導手冊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由教育部編印，提供給所有國中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畢業生以及家長們，瞭解升學高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中、高職及五專的多種多元入學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方式及流程。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1" indent="0">
              <a:buNone/>
              <a:defRPr/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1" indent="0">
              <a:buFont typeface="Arial" panose="020B0604020202020204" pitchFamily="34" charset="0"/>
              <a:buNone/>
              <a:defRPr/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>
              <a:ext uri="{FF2B5EF4-FFF2-40B4-BE49-F238E27FC236}">
                <a16:creationId xmlns:a16="http://schemas.microsoft.com/office/drawing/2014/main" xmlns="" id="{13C15DEB-59E9-4689-9853-767DD7D96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196975"/>
            <a:ext cx="6148388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面對入學方式的變革，鼓勵孩子做好準備，把握機會，讓學生適性發展、揮灑屬於自己的天空。期待十二年國民基本教育培育出更多不同領域的菁英</a:t>
            </a:r>
            <a:r>
              <a:rPr kumimoji="0" lang="en-US" altLang="zh-TW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</a:p>
        </p:txBody>
      </p:sp>
      <p:sp>
        <p:nvSpPr>
          <p:cNvPr id="7" name="文字方塊 1">
            <a:extLst>
              <a:ext uri="{FF2B5EF4-FFF2-40B4-BE49-F238E27FC236}">
                <a16:creationId xmlns:a16="http://schemas.microsoft.com/office/drawing/2014/main" xmlns="" id="{A9D8B3DE-39DF-4E66-9E25-BBC455A39A03}"/>
              </a:ext>
            </a:extLst>
          </p:cNvPr>
          <p:cNvSpPr txBox="1"/>
          <p:nvPr/>
        </p:nvSpPr>
        <p:spPr>
          <a:xfrm>
            <a:off x="416992" y="4925013"/>
            <a:ext cx="830279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是魚就讓他在大海遙遊，</a:t>
            </a:r>
            <a:r>
              <a:rPr kumimoji="0" lang="en-US" altLang="zh-TW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kumimoji="0" lang="en-US" altLang="zh-TW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是鳥就讓他在天空展翅飛翔</a:t>
            </a:r>
            <a:endParaRPr kumimoji="0" lang="zh-TW" altLang="en-US" sz="48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14020" name="Picture 3" descr="10">
            <a:hlinkClick r:id="rId2"/>
            <a:extLst>
              <a:ext uri="{FF2B5EF4-FFF2-40B4-BE49-F238E27FC236}">
                <a16:creationId xmlns:a16="http://schemas.microsoft.com/office/drawing/2014/main" xmlns="" id="{7A05FDCE-CB23-49C1-A98B-FA854C017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648">
            <a:off x="6271244" y="2687347"/>
            <a:ext cx="2747962" cy="1998663"/>
          </a:xfrm>
          <a:prstGeom prst="rect">
            <a:avLst/>
          </a:prstGeom>
          <a:noFill/>
          <a:ln>
            <a:noFill/>
          </a:ln>
          <a:effectLst>
            <a:outerShdw dist="155023" dir="3300479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xmlns="" id="{F41BA7DC-2E44-4E58-B4F8-C57DF61ADD14}"/>
              </a:ext>
            </a:extLst>
          </p:cNvPr>
          <p:cNvSpPr txBox="1">
            <a:spLocks/>
          </p:cNvSpPr>
          <p:nvPr/>
        </p:nvSpPr>
        <p:spPr bwMode="auto">
          <a:xfrm>
            <a:off x="-32236" y="36332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十一、結語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圖片 4">
            <a:extLst>
              <a:ext uri="{FF2B5EF4-FFF2-40B4-BE49-F238E27FC236}">
                <a16:creationId xmlns:a16="http://schemas.microsoft.com/office/drawing/2014/main" xmlns="" id="{1060A904-D2C6-4EC0-BAE6-41102ED5D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161463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文字方塊 1">
            <a:extLst>
              <a:ext uri="{FF2B5EF4-FFF2-40B4-BE49-F238E27FC236}">
                <a16:creationId xmlns:a16="http://schemas.microsoft.com/office/drawing/2014/main" xmlns="" id="{376F3280-B7D0-44DB-BC74-6BE5E5CE0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資料來源：自由時報。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108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</a:t>
            </a:r>
            <a:endParaRPr lang="zh-TW" altLang="en-US" sz="1600"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xmlns="" id="{34DBA21D-C4D0-42CD-A673-87DD499F5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88913"/>
            <a:ext cx="1439862" cy="172878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資料來源：自由時報。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108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</a:t>
            </a:r>
            <a:endParaRPr lang="zh-TW" altLang="en-US" sz="1600"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0483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44000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/>
          </p:cNvPr>
          <p:cNvSpPr/>
          <p:nvPr/>
        </p:nvSpPr>
        <p:spPr bwMode="auto">
          <a:xfrm>
            <a:off x="971601" y="1916832"/>
            <a:ext cx="7992887" cy="100811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8726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資料來源：聯合報。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109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</a:t>
            </a:r>
            <a:endParaRPr lang="zh-TW" altLang="en-US" sz="1600"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extLst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" y="0"/>
            <a:ext cx="9144000" cy="645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直線接點 2"/>
          <p:cNvCxnSpPr/>
          <p:nvPr/>
        </p:nvCxnSpPr>
        <p:spPr bwMode="auto">
          <a:xfrm>
            <a:off x="179512" y="2852936"/>
            <a:ext cx="583264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7" name="直線接點 6"/>
          <p:cNvCxnSpPr/>
          <p:nvPr/>
        </p:nvCxnSpPr>
        <p:spPr bwMode="auto">
          <a:xfrm>
            <a:off x="1331640" y="3212976"/>
            <a:ext cx="3672408" cy="1361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717142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/>
          <p:cNvGraphicFramePr>
            <a:graphicFrameLocks/>
          </p:cNvGraphicFramePr>
          <p:nvPr/>
        </p:nvGraphicFramePr>
        <p:xfrm>
          <a:off x="-46856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橢圓形圖說文字 10"/>
          <p:cNvSpPr/>
          <p:nvPr/>
        </p:nvSpPr>
        <p:spPr bwMode="auto">
          <a:xfrm>
            <a:off x="4140200" y="912813"/>
            <a:ext cx="4641850" cy="3652837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家長可以幫助孩子多元試探並瞭解自己的性向、興趣和能力，再參考學校老師的建議、收集相關資訊，並與孩子深入討論，較能規劃適合孩子的生涯進路。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1588" y="4556125"/>
            <a:ext cx="15081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目次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863080" y="1268760"/>
            <a:ext cx="7093296" cy="5661248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適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性入學的成果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學費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補助</a:t>
            </a:r>
            <a:endParaRPr lang="en-US" altLang="zh-TW" sz="36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適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性輔導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四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教育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會考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五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桃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連區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110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年度重要日程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六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桃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連區特色招生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甄選入學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七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桃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連區免試入學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八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桃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連區特色招生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考試入學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九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2" action="ppaction://hlinksldjump"/>
              </a:rPr>
              <a:t>五專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2" action="ppaction://hlinksldjump"/>
              </a:rPr>
              <a:t>免試入學簡介</a:t>
            </a:r>
            <a:endParaRPr lang="en-US" altLang="zh-TW" sz="36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十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3" action="ppaction://hlinksldjump"/>
              </a:rPr>
              <a:t>適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3" action="ppaction://hlinksldjump"/>
              </a:rPr>
              <a:t>性入學宣導網的說明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十一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4" action="ppaction://hlinksldjump"/>
              </a:rPr>
              <a:t>結語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6337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編號版面配置區 1">
            <a:extLst>
              <a:ext uri="{FF2B5EF4-FFF2-40B4-BE49-F238E27FC236}">
                <a16:creationId xmlns:a16="http://schemas.microsoft.com/office/drawing/2014/main" xmlns="" id="{9BF60FF0-1651-41D9-AFAC-A003D69BFB95}"/>
              </a:ext>
            </a:extLst>
          </p:cNvPr>
          <p:cNvSpPr txBox="1">
            <a:spLocks noGrp="1"/>
          </p:cNvSpPr>
          <p:nvPr/>
        </p:nvSpPr>
        <p:spPr bwMode="auto">
          <a:xfrm>
            <a:off x="6057900" y="635635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latinLnBrk="1" hangingPunct="1">
              <a:spcBef>
                <a:spcPct val="0"/>
              </a:spcBef>
              <a:buFontTx/>
              <a:buNone/>
            </a:pPr>
            <a:fld id="{4A6AC077-A59D-4890-B4B6-667521D3DBEB}" type="slidenum">
              <a:rPr kumimoji="0" lang="ko-KR" altLang="en-US" sz="900">
                <a:solidFill>
                  <a:srgbClr val="898989"/>
                </a:solidFill>
                <a:latin typeface="Verdana" panose="020B0604030504040204" pitchFamily="34" charset="0"/>
                <a:ea typeface="Gulim" panose="020B0600000101010101" pitchFamily="34" charset="-127"/>
              </a:rPr>
              <a:pPr algn="r" eaLnBrk="1" latinLnBrk="1" hangingPunct="1">
                <a:spcBef>
                  <a:spcPct val="0"/>
                </a:spcBef>
                <a:buFontTx/>
                <a:buNone/>
              </a:pPr>
              <a:t>20</a:t>
            </a:fld>
            <a:endParaRPr kumimoji="0" lang="en-US" altLang="ko-KR" sz="900">
              <a:solidFill>
                <a:srgbClr val="898989"/>
              </a:solidFill>
              <a:latin typeface="Verdana" panose="020B0604030504040204" pitchFamily="34" charset="0"/>
              <a:ea typeface="Gulim" panose="020B0600000101010101" pitchFamily="34" charset="-127"/>
            </a:endParaRPr>
          </a:p>
        </p:txBody>
      </p:sp>
      <p:pic>
        <p:nvPicPr>
          <p:cNvPr id="35843" name="圖片 2">
            <a:extLst>
              <a:ext uri="{FF2B5EF4-FFF2-40B4-BE49-F238E27FC236}">
                <a16:creationId xmlns:a16="http://schemas.microsoft.com/office/drawing/2014/main" xmlns="" id="{EF2768C2-A7A0-4F70-AE4C-7B147A5BD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0" y="3175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投影片編號版面配置區 15">
            <a:extLst>
              <a:ext uri="{FF2B5EF4-FFF2-40B4-BE49-F238E27FC236}">
                <a16:creationId xmlns:a16="http://schemas.microsoft.com/office/drawing/2014/main" xmlns="" id="{DACF782E-67E1-48A7-9CC4-7D2C7B094F79}"/>
              </a:ext>
            </a:extLst>
          </p:cNvPr>
          <p:cNvSpPr txBox="1">
            <a:spLocks noGrp="1"/>
          </p:cNvSpPr>
          <p:nvPr/>
        </p:nvSpPr>
        <p:spPr bwMode="auto">
          <a:xfrm>
            <a:off x="1252538" y="6210300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42D945AD-E9DB-4C6A-8EB2-7CEB0AC7A76D}" type="slidenum">
              <a:rPr kumimoji="0" lang="zh-TW" altLang="en-US" sz="900">
                <a:solidFill>
                  <a:srgbClr val="0C3226"/>
                </a:solidFill>
                <a:latin typeface="Verdana" panose="020B0604030504040204" pitchFamily="34" charset="0"/>
                <a:ea typeface="微軟正黑體" panose="020B0604030504040204" pitchFamily="34" charset="-12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kumimoji="0" lang="en-US" altLang="zh-TW" sz="900">
              <a:solidFill>
                <a:srgbClr val="0C3226"/>
              </a:solidFill>
              <a:latin typeface="Verdana" panose="020B0604030504040204" pitchFamily="34" charset="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05"/>
          <p:cNvSpPr>
            <a:spLocks noChangeArrowheads="1"/>
          </p:cNvSpPr>
          <p:nvPr/>
        </p:nvSpPr>
        <p:spPr bwMode="gray">
          <a:xfrm>
            <a:off x="3995738" y="1557338"/>
            <a:ext cx="5148262" cy="5184775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altLang="zh-TW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kumimoji="0" lang="zh-TW" altLang="en-US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學年度起，新生每人一冊（</a:t>
            </a:r>
            <a:r>
              <a:rPr kumimoji="0" lang="en-US" altLang="zh-TW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101</a:t>
            </a:r>
            <a:r>
              <a:rPr kumimoji="0" lang="zh-TW" altLang="en-US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學年度微調）</a:t>
            </a:r>
            <a:endParaRPr kumimoji="0" lang="en-US" altLang="zh-TW">
              <a:solidFill>
                <a:srgbClr val="08080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手冊可幫助學生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澄清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個人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性向、興趣、價值觀，瞭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解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kumimoji="0" lang="en-US" altLang="zh-TW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15" name="矩形 5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6" t="6795" r="2184" b="3471"/>
          <a:stretch>
            <a:fillRect/>
          </a:stretch>
        </p:blipFill>
        <p:spPr bwMode="auto">
          <a:xfrm>
            <a:off x="-11113" y="1557338"/>
            <a:ext cx="4078288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/>
          <p:cNvGraphicFramePr>
            <a:graphicFrameLocks noGrp="1"/>
          </p:cNvGraphicFramePr>
          <p:nvPr/>
        </p:nvGraphicFramePr>
        <p:xfrm>
          <a:off x="107950" y="1557338"/>
          <a:ext cx="8928100" cy="5229226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241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4559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8450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4638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27161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92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70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33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51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41016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17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4652963"/>
            <a:ext cx="11636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/>
          <p:cNvSpPr/>
          <p:nvPr/>
        </p:nvSpPr>
        <p:spPr bwMode="auto">
          <a:xfrm>
            <a:off x="4206875" y="2735263"/>
            <a:ext cx="3678238" cy="2654300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讓我們一起來瞭解家長和學校如何透過生涯輔導紀錄手冊，共同協助孩子進行適性輔導。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/>
          <p:cNvGraphicFramePr>
            <a:graphicFrameLocks noGrp="1"/>
          </p:cNvGraphicFramePr>
          <p:nvPr/>
        </p:nvGraphicFramePr>
        <p:xfrm>
          <a:off x="107950" y="1557338"/>
          <a:ext cx="8928100" cy="5175252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63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845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27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813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082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08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30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52441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305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-3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/>
        </p:blipFill>
        <p:spPr bwMode="auto">
          <a:xfrm>
            <a:off x="2051720" y="1471818"/>
            <a:ext cx="3816424" cy="538618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059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/>
          <p:cNvSpPr/>
          <p:nvPr/>
        </p:nvSpPr>
        <p:spPr bwMode="auto">
          <a:xfrm>
            <a:off x="109538" y="2058988"/>
            <a:ext cx="2806700" cy="3171825"/>
          </a:xfrm>
          <a:prstGeom prst="wedgeEllipseCallout">
            <a:avLst>
              <a:gd name="adj1" fmla="val -9160"/>
              <a:gd name="adj2" fmla="val 58077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性向測驗結果，可以了解語文、數學、機械、空間關係等方面的優勢能力。</a:t>
            </a:r>
          </a:p>
        </p:txBody>
      </p:sp>
      <p:pic>
        <p:nvPicPr>
          <p:cNvPr id="45061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圖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91475" y="1489075"/>
            <a:ext cx="1152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形圖說文字 9"/>
          <p:cNvSpPr/>
          <p:nvPr/>
        </p:nvSpPr>
        <p:spPr bwMode="auto">
          <a:xfrm>
            <a:off x="4716463" y="2301875"/>
            <a:ext cx="3354387" cy="3687763"/>
          </a:xfrm>
          <a:prstGeom prst="wedgeEllipseCallout">
            <a:avLst>
              <a:gd name="adj1" fmla="val 50108"/>
              <a:gd name="adj2" fmla="val -3833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性向測驗測量個人學習潛能，透過測驗可瞭解自己的優勢能力，幫助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自己在進路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選擇時，往優勢能力方向發展。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547813" y="6021388"/>
            <a:ext cx="6307137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1120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P1120923">
            <a:extLst>
              <a:ext uri="{FF2B5EF4-FFF2-40B4-BE49-F238E27FC236}">
                <a16:creationId xmlns:a16="http://schemas.microsoft.com/office/drawing/2014/main" xmlns="" id="{C1492819-E86C-4EE0-A0C7-B4E661D99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7000" t="14517" r="13201" b="64484"/>
          <a:stretch/>
        </p:blipFill>
        <p:spPr bwMode="auto">
          <a:xfrm>
            <a:off x="0" y="0"/>
            <a:ext cx="882458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P1120923">
            <a:extLst>
              <a:ext uri="{FF2B5EF4-FFF2-40B4-BE49-F238E27FC236}">
                <a16:creationId xmlns:a16="http://schemas.microsoft.com/office/drawing/2014/main" xmlns="" id="{FBCEF411-89F9-4061-87B9-F25F50A96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0767" t="81500" r="6634" b="1701"/>
          <a:stretch/>
        </p:blipFill>
        <p:spPr bwMode="auto">
          <a:xfrm>
            <a:off x="50800" y="4350482"/>
            <a:ext cx="9144000" cy="247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 idx="4294967295"/>
          </p:nvPr>
        </p:nvSpPr>
        <p:spPr>
          <a:xfrm>
            <a:off x="0" y="692150"/>
            <a:ext cx="8229600" cy="725488"/>
          </a:xfrm>
        </p:spPr>
        <p:txBody>
          <a:bodyPr/>
          <a:lstStyle/>
          <a:p>
            <a:r>
              <a:rPr lang="zh-TW" altLang="en-US" sz="4000">
                <a:latin typeface="標楷體" pitchFamily="65" charset="-120"/>
                <a:ea typeface="標楷體" pitchFamily="65" charset="-120"/>
              </a:rPr>
              <a:t>性向測驗  攻其不備</a:t>
            </a:r>
          </a:p>
        </p:txBody>
      </p:sp>
      <p:pic>
        <p:nvPicPr>
          <p:cNvPr id="49155" name="Picture 2">
            <a:hlinkClick r:id="rId3" action="ppaction://hlinkfile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628775"/>
            <a:ext cx="3186113" cy="4741863"/>
          </a:xfrm>
        </p:spPr>
      </p:pic>
      <p:sp>
        <p:nvSpPr>
          <p:cNvPr id="49156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zh-TW" altLang="en-US" sz="1400" b="1">
              <a:latin typeface="Arial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779838" y="1628775"/>
            <a:ext cx="5364162" cy="47609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真實故事，被人戲謔的稱為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Big 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的大傢伙，外型巨大、成績低落，在性向測驗時，居然在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保護本能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的部分拿到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98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分的高分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...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特別是相對其他只有個位數的性向機能方面。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所以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就像是璞玉，他的低成就是因為沒有機會被開發。當老師能夠仔細去探索，找到方法去對待他，他的成績就能從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0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分→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C→A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找到自信心，學業逐步成長，同時發揮天賦，最終在美式足球賽中成為知名明星選手，並開始一帆風順的人生，最後還加入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NFL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巴爾地摩烏鴉隊。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1547813"/>
            <a:ext cx="87852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圖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4829175"/>
            <a:ext cx="13350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/>
          <p:cNvSpPr>
            <a:spLocks noChangeArrowheads="1"/>
          </p:cNvSpPr>
          <p:nvPr/>
        </p:nvSpPr>
        <p:spPr bwMode="auto">
          <a:xfrm>
            <a:off x="203200" y="4613275"/>
            <a:ext cx="7153275" cy="1857375"/>
          </a:xfrm>
          <a:prstGeom prst="wedgeRectCallout">
            <a:avLst>
              <a:gd name="adj1" fmla="val 55379"/>
              <a:gd name="adj2" fmla="val 78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適性化職涯性向測驗（國中版）」。另外，學校亦可選用各出版社編製之標準化性向測驗，協助孩子瞭解個人優勢能力。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8463" y="1384300"/>
            <a:ext cx="408463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5105400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5300663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/>
          <p:cNvSpPr/>
          <p:nvPr/>
        </p:nvSpPr>
        <p:spPr bwMode="auto">
          <a:xfrm>
            <a:off x="4754563" y="1425575"/>
            <a:ext cx="4281487" cy="3686175"/>
          </a:xfrm>
          <a:prstGeom prst="wedgeEllipseCallout">
            <a:avLst>
              <a:gd name="adj1" fmla="val 18431"/>
              <a:gd name="adj2" fmla="val 5461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心理測驗結果並非進路選擇的唯一指標，要併同其他因素一起來看（如學習表現）才有參考價值。對測驗有不清楚的地方，可以詢問輔導教師。</a:t>
            </a:r>
          </a:p>
        </p:txBody>
      </p:sp>
      <p:sp>
        <p:nvSpPr>
          <p:cNvPr id="53254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形圖說文字 9"/>
          <p:cNvSpPr/>
          <p:nvPr/>
        </p:nvSpPr>
        <p:spPr bwMode="auto">
          <a:xfrm>
            <a:off x="190500" y="1463675"/>
            <a:ext cx="4381500" cy="4203700"/>
          </a:xfrm>
          <a:prstGeom prst="wedgeEllipseCallout">
            <a:avLst>
              <a:gd name="adj1" fmla="val -19279"/>
              <a:gd name="adj2" fmla="val 5275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興趣指個人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人事物的喜愛程度，當課程、活動、職業等產生興趣時，會較投入並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得到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滿足。興趣測驗即在測量對某種事務或活動喜歡或不喜歡的程度。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457325" y="6054725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619250"/>
            <a:ext cx="83534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圖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724400"/>
            <a:ext cx="116363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/>
          <p:cNvSpPr>
            <a:spLocks noChangeArrowheads="1"/>
          </p:cNvSpPr>
          <p:nvPr/>
        </p:nvSpPr>
        <p:spPr bwMode="auto">
          <a:xfrm>
            <a:off x="1692275" y="4430713"/>
            <a:ext cx="7151688" cy="2222500"/>
          </a:xfrm>
          <a:prstGeom prst="wedgeRectCallout">
            <a:avLst>
              <a:gd name="adj1" fmla="val -53824"/>
              <a:gd name="adj2" fmla="val 3625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情境式職涯興趣測驗（國中版）」。另外，學校亦可選用各出版社編製之標準化興趣測驗，協助孩子瞭解個人對某種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事務或活動喜歡或不喜歡的程度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桃連區做好準備  迎向</a:t>
            </a:r>
            <a:r>
              <a:rPr lang="en-US" altLang="zh-TW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年國教</a:t>
            </a:r>
          </a:p>
        </p:txBody>
      </p:sp>
      <p:sp>
        <p:nvSpPr>
          <p:cNvPr id="6147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9E47512-DE26-48EB-8E2F-BA9E5F0CDF55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buFont typeface="Arial" panose="020B0604020202020204" pitchFamily="34" charset="0"/>
                <a:buNone/>
              </a:pPr>
              <a:t>3</a:t>
            </a:fld>
            <a:endParaRPr kumimoji="0" lang="en-US" altLang="zh-TW" sz="1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內容版面配置區 2">
            <a:extLst/>
          </p:cNvPr>
          <p:cNvSpPr>
            <a:spLocks/>
          </p:cNvSpPr>
          <p:nvPr/>
        </p:nvSpPr>
        <p:spPr bwMode="auto">
          <a:xfrm>
            <a:off x="107950" y="2276475"/>
            <a:ext cx="8856538" cy="42624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率全國之先，從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年度起，每年辦理試模擬測驗及分發作業。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16-17</a:t>
            </a:r>
            <a:r>
              <a:rPr kumimoji="0"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辦理全市模擬測驗，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110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7-13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進行志願選填、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2/18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模擬分發放榜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endParaRPr kumimoji="0"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全市高中職博覽會</a:t>
            </a:r>
            <a:r>
              <a:rPr kumimoji="0" lang="zh-TW" altLang="en-US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，</a:t>
            </a:r>
            <a:r>
              <a:rPr kumimoji="0"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110</a:t>
            </a:r>
            <a:r>
              <a:rPr kumimoji="0"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繼續辦理</a:t>
            </a:r>
            <a: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桃園體育場</a:t>
            </a:r>
            <a: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；網路博覽會持續中。</a:t>
            </a:r>
            <a:endParaRPr kumimoji="0" lang="en-US" altLang="zh-TW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全員進行適性輔導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。</a:t>
            </a:r>
          </a:p>
        </p:txBody>
      </p:sp>
      <p:sp>
        <p:nvSpPr>
          <p:cNvPr id="6149" name="文字方塊 5"/>
          <p:cNvSpPr txBox="1">
            <a:spLocks noChangeArrowheads="1"/>
          </p:cNvSpPr>
          <p:nvPr/>
        </p:nvSpPr>
        <p:spPr bwMode="auto">
          <a:xfrm>
            <a:off x="1979613" y="692150"/>
            <a:ext cx="54721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TW" altLang="en-US" sz="4000" b="1">
                <a:solidFill>
                  <a:srgbClr val="0000C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一</a:t>
            </a:r>
            <a:r>
              <a:rPr lang="zh-TW" altLang="en-US" b="1"/>
              <a:t>、</a:t>
            </a:r>
            <a:r>
              <a:rPr lang="zh-TW" altLang="en-US" sz="4000" b="1">
                <a:solidFill>
                  <a:srgbClr val="0000C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適性入學的成果</a:t>
            </a:r>
          </a:p>
        </p:txBody>
      </p:sp>
    </p:spTree>
    <p:extLst>
      <p:ext uri="{BB962C8B-B14F-4D97-AF65-F5344CB8AC3E}">
        <p14:creationId xmlns:p14="http://schemas.microsoft.com/office/powerpoint/2010/main" val="4227471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/>
          <p:cNvSpPr txBox="1">
            <a:spLocks noChangeArrowheads="1"/>
          </p:cNvSpPr>
          <p:nvPr/>
        </p:nvSpPr>
        <p:spPr bwMode="auto">
          <a:xfrm>
            <a:off x="5867400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7347" name="Picture 3" descr="擷取_2015_03_12_21_58_50_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1336675"/>
            <a:ext cx="89281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/>
          <p:cNvSpPr txBox="1">
            <a:spLocks noChangeArrowheads="1"/>
          </p:cNvSpPr>
          <p:nvPr/>
        </p:nvSpPr>
        <p:spPr bwMode="auto">
          <a:xfrm>
            <a:off x="5795963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9395" name="Picture 3" descr="擷取_2015_03_12_21_59_05_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8413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5795963" y="476250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1443" name="Picture 3" descr="擷取_2015_03_12_21_59_23_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/>
          <p:cNvSpPr txBox="1">
            <a:spLocks noChangeArrowheads="1"/>
          </p:cNvSpPr>
          <p:nvPr/>
        </p:nvSpPr>
        <p:spPr bwMode="auto">
          <a:xfrm>
            <a:off x="5724525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3491" name="Picture 3" descr="擷取_2015_03_12_21_59_57_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7338"/>
            <a:ext cx="9144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P11209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65943"/>
            <a:ext cx="9144000" cy="623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1120927"/>
          <p:cNvPicPr>
            <a:picLocks noChangeAspect="1" noChangeArrowheads="1"/>
          </p:cNvPicPr>
          <p:nvPr/>
        </p:nvPicPr>
        <p:blipFill rotWithShape="1">
          <a:blip r:embed="rId3"/>
          <a:srcRect r="9838"/>
          <a:stretch/>
        </p:blipFill>
        <p:spPr bwMode="auto">
          <a:xfrm>
            <a:off x="0" y="548680"/>
            <a:ext cx="9144000" cy="63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1120928"/>
          <p:cNvPicPr>
            <a:picLocks noChangeAspect="1" noChangeArrowheads="1"/>
          </p:cNvPicPr>
          <p:nvPr/>
        </p:nvPicPr>
        <p:blipFill rotWithShape="1">
          <a:blip r:embed="rId3"/>
          <a:srcRect l="11918" r="22026"/>
          <a:stretch/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矩形 3">
            <a:extLst>
              <a:ext uri="{FF2B5EF4-FFF2-40B4-BE49-F238E27FC236}">
                <a16:creationId xmlns:a16="http://schemas.microsoft.com/office/drawing/2014/main" xmlns="" id="{F7EE0052-7762-4CE8-B1B7-C52D60BDD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9925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三、學習成果及特殊表現</a:t>
            </a:r>
            <a:r>
              <a:rPr lang="en-US" altLang="zh-TW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▬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我的學習表現</a:t>
            </a:r>
            <a:endParaRPr lang="zh-TW" altLang="zh-TW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1683" name="Picture 2">
            <a:extLst>
              <a:ext uri="{FF2B5EF4-FFF2-40B4-BE49-F238E27FC236}">
                <a16:creationId xmlns:a16="http://schemas.microsoft.com/office/drawing/2014/main" xmlns="" id="{7E12E59E-0DBE-475A-A9FD-F4B570DA4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384300"/>
            <a:ext cx="405447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3">
            <a:extLst>
              <a:ext uri="{FF2B5EF4-FFF2-40B4-BE49-F238E27FC236}">
                <a16:creationId xmlns:a16="http://schemas.microsoft.com/office/drawing/2014/main" xmlns="" id="{D495C974-283C-47AE-826B-FDBC43C3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1554163"/>
            <a:ext cx="3932238" cy="544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4">
            <a:extLst>
              <a:ext uri="{FF2B5EF4-FFF2-40B4-BE49-F238E27FC236}">
                <a16:creationId xmlns:a16="http://schemas.microsoft.com/office/drawing/2014/main" xmlns="" id="{958AD182-78D1-4E7C-A912-9CAC6B985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2120900"/>
            <a:ext cx="3492500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橢圓形圖說文字 8">
            <a:extLst>
              <a:ext uri="{FF2B5EF4-FFF2-40B4-BE49-F238E27FC236}">
                <a16:creationId xmlns:a16="http://schemas.microsoft.com/office/drawing/2014/main" xmlns="" id="{98AD23F9-FEB5-4946-9B7E-DA82FE87FDDE}"/>
              </a:ext>
            </a:extLst>
          </p:cNvPr>
          <p:cNvSpPr/>
          <p:nvPr/>
        </p:nvSpPr>
        <p:spPr bwMode="auto">
          <a:xfrm>
            <a:off x="944563" y="2636838"/>
            <a:ext cx="3051175" cy="3168650"/>
          </a:xfrm>
          <a:prstGeom prst="wedgeEllipseCallout">
            <a:avLst>
              <a:gd name="adj1" fmla="val -40035"/>
              <a:gd name="adj2" fmla="val 4246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不要忙著跟別人比較，要在意孩子自己的優勢表現。別忘記給孩子適時的鼓勵！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7" name="圖片 5">
            <a:extLst>
              <a:ext uri="{FF2B5EF4-FFF2-40B4-BE49-F238E27FC236}">
                <a16:creationId xmlns:a16="http://schemas.microsoft.com/office/drawing/2014/main" xmlns="" id="{53E49F2F-D6CB-4BF4-ABF3-B753A361D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形圖說文字 7">
            <a:extLst>
              <a:ext uri="{FF2B5EF4-FFF2-40B4-BE49-F238E27FC236}">
                <a16:creationId xmlns:a16="http://schemas.microsoft.com/office/drawing/2014/main" xmlns="" id="{ED230505-909E-4EFB-A01D-46CF7F7A27FA}"/>
              </a:ext>
            </a:extLst>
          </p:cNvPr>
          <p:cNvSpPr/>
          <p:nvPr/>
        </p:nvSpPr>
        <p:spPr bwMode="auto">
          <a:xfrm>
            <a:off x="4356100" y="1506538"/>
            <a:ext cx="3384550" cy="2138362"/>
          </a:xfrm>
          <a:prstGeom prst="wedgeEllipseCallout">
            <a:avLst>
              <a:gd name="adj1" fmla="val 57072"/>
              <a:gd name="adj2" fmla="val -1402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這裡記錄學生在學校各領域的學習成績及體適能檢測結果。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9" name="圖片 6">
            <a:extLst>
              <a:ext uri="{FF2B5EF4-FFF2-40B4-BE49-F238E27FC236}">
                <a16:creationId xmlns:a16="http://schemas.microsoft.com/office/drawing/2014/main" xmlns="" id="{84413B44-BBB8-4910-B0C7-03F5EAB223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1501775"/>
            <a:ext cx="1093788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7C0EDDB1-53BA-4634-B932-35BD390F154B}"/>
              </a:ext>
            </a:extLst>
          </p:cNvPr>
          <p:cNvSpPr txBox="1"/>
          <p:nvPr/>
        </p:nvSpPr>
        <p:spPr>
          <a:xfrm>
            <a:off x="1457325" y="6021388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1120935">
            <a:extLst>
              <a:ext uri="{FF2B5EF4-FFF2-40B4-BE49-F238E27FC236}">
                <a16:creationId xmlns:a16="http://schemas.microsoft.com/office/drawing/2014/main" xmlns="" id="{B4EC41B9-DC01-49FD-AF5E-340D93571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6" r="12714"/>
          <a:stretch>
            <a:fillRect/>
          </a:stretch>
        </p:blipFill>
        <p:spPr bwMode="auto">
          <a:xfrm>
            <a:off x="468313" y="692150"/>
            <a:ext cx="8351837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0C3A1926-16AD-4D8D-A45A-21CB898A5E1F}"/>
              </a:ext>
            </a:extLst>
          </p:cNvPr>
          <p:cNvSpPr txBox="1"/>
          <p:nvPr/>
        </p:nvSpPr>
        <p:spPr>
          <a:xfrm>
            <a:off x="900113" y="230188"/>
            <a:ext cx="3024187" cy="4619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各領域學習成績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圖片 1">
            <a:extLst>
              <a:ext uri="{FF2B5EF4-FFF2-40B4-BE49-F238E27FC236}">
                <a16:creationId xmlns:a16="http://schemas.microsoft.com/office/drawing/2014/main" xmlns="" id="{C19CDDDE-DB39-4A11-A29B-473F55866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209088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7998BC9F-654B-4BB0-9DE1-C98BBCA03AF1}"/>
              </a:ext>
            </a:extLst>
          </p:cNvPr>
          <p:cNvSpPr txBox="1"/>
          <p:nvPr/>
        </p:nvSpPr>
        <p:spPr>
          <a:xfrm>
            <a:off x="179388" y="246063"/>
            <a:ext cx="3024187" cy="4619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國中教育會考表現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60491E98-D0F1-42BE-A622-BDBF957E0130}"/>
              </a:ext>
            </a:extLst>
          </p:cNvPr>
          <p:cNvSpPr txBox="1"/>
          <p:nvPr/>
        </p:nvSpPr>
        <p:spPr>
          <a:xfrm>
            <a:off x="4718050" y="269875"/>
            <a:ext cx="3024188" cy="461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體適能檢測表現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82"/>
          <p:cNvSpPr>
            <a:spLocks noGrp="1"/>
          </p:cNvSpPr>
          <p:nvPr>
            <p:ph type="title" idx="4294967295"/>
          </p:nvPr>
        </p:nvSpPr>
        <p:spPr>
          <a:xfrm>
            <a:off x="446856" y="348456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395288" y="1192213"/>
            <a:ext cx="82296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  <a:defRPr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學年度高級中等學校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都免試入學錄取資訊一覽表</a:t>
            </a:r>
            <a:endParaRPr kumimoji="0" lang="en-US" altLang="zh-TW" sz="2400" b="1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2" name="Shape 82"/>
          <p:cNvSpPr txBox="1">
            <a:spLocks/>
          </p:cNvSpPr>
          <p:nvPr/>
        </p:nvSpPr>
        <p:spPr bwMode="auto">
          <a:xfrm>
            <a:off x="493713" y="6021288"/>
            <a:ext cx="82296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</a:t>
            </a:r>
            <a:r>
              <a:rPr lang="zh-TW" altLang="zh-TW" sz="24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4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4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zh-TW" sz="24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</a:t>
            </a:r>
            <a:r>
              <a:rPr lang="en-US" altLang="zh-TW" sz="24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皆為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都中最高。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772465"/>
              </p:ext>
            </p:extLst>
          </p:nvPr>
        </p:nvGraphicFramePr>
        <p:xfrm>
          <a:off x="719932" y="1854200"/>
          <a:ext cx="7777162" cy="41512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3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84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84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84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84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993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22526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+mn-ea"/>
                          <a:ea typeface="+mn-ea"/>
                        </a:rPr>
                        <a:t>統計項目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桃連區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基北區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中投區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台南區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高雄區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3636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+mn-ea"/>
                          <a:ea typeface="+mn-ea"/>
                        </a:rPr>
                        <a:t>報名人數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16,371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34,312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23,765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11,167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17,412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3636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+mn-ea"/>
                          <a:ea typeface="+mn-ea"/>
                        </a:rPr>
                        <a:t>錄取人數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16,220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33,638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23,611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11,031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17,219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2526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+mn-ea"/>
                          <a:ea typeface="+mn-ea"/>
                        </a:rPr>
                        <a:t>錄取率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99.08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98.04</a:t>
                      </a:r>
                      <a:r>
                        <a:rPr lang="zh-TW" sz="2000" kern="100">
                          <a:effectLst/>
                        </a:rPr>
                        <a:t>％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99.35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98.78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98.89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944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+mn-ea"/>
                          <a:ea typeface="+mn-ea"/>
                        </a:rPr>
                        <a:t>第</a:t>
                      </a:r>
                      <a:r>
                        <a:rPr lang="en-US" sz="1800" kern="10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zh-TW" sz="1800" kern="100" dirty="0">
                          <a:effectLst/>
                          <a:latin typeface="+mn-ea"/>
                          <a:ea typeface="+mn-ea"/>
                        </a:rPr>
                        <a:t>志願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+mn-ea"/>
                          <a:ea typeface="+mn-ea"/>
                        </a:rPr>
                        <a:t>錄取率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effectLst/>
                        </a:rPr>
                        <a:t>59.64</a:t>
                      </a:r>
                      <a:r>
                        <a:rPr lang="zh-TW" sz="2000" u="sng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26.84</a:t>
                      </a:r>
                      <a:r>
                        <a:rPr lang="zh-TW" sz="2000" kern="100">
                          <a:effectLst/>
                        </a:rPr>
                        <a:t>％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39.35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48.42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39.1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2944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+mn-ea"/>
                          <a:ea typeface="+mn-ea"/>
                        </a:rPr>
                        <a:t>前</a:t>
                      </a:r>
                      <a:r>
                        <a:rPr lang="en-US" sz="1800" kern="100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zh-TW" sz="1800" kern="100" dirty="0">
                          <a:effectLst/>
                          <a:latin typeface="+mn-ea"/>
                          <a:ea typeface="+mn-ea"/>
                        </a:rPr>
                        <a:t>志願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+mn-ea"/>
                          <a:ea typeface="+mn-ea"/>
                        </a:rPr>
                        <a:t>錄取率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effectLst/>
                        </a:rPr>
                        <a:t>93.64</a:t>
                      </a:r>
                      <a:r>
                        <a:rPr lang="zh-TW" sz="2000" u="sng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70.23</a:t>
                      </a:r>
                      <a:r>
                        <a:rPr lang="zh-TW" sz="2000" kern="100">
                          <a:effectLst/>
                        </a:rPr>
                        <a:t>％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69.03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79.16</a:t>
                      </a:r>
                      <a:r>
                        <a:rPr lang="zh-TW" sz="2000" kern="100">
                          <a:effectLst/>
                        </a:rPr>
                        <a:t>％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71.03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225" name="Shape 84"/>
          <p:cNvSpPr>
            <a:spLocks noChangeArrowheads="1"/>
          </p:cNvSpPr>
          <p:nvPr/>
        </p:nvSpPr>
        <p:spPr bwMode="auto">
          <a:xfrm>
            <a:off x="2051720" y="1854200"/>
            <a:ext cx="1296144" cy="41670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74098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圖片 1">
            <a:extLst>
              <a:ext uri="{FF2B5EF4-FFF2-40B4-BE49-F238E27FC236}">
                <a16:creationId xmlns:a16="http://schemas.microsoft.com/office/drawing/2014/main" xmlns="" id="{4516FD57-FCC2-43B4-9B32-BF381A3463C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173EE087-886C-4BA7-B6B2-47602AFBCB90}"/>
              </a:ext>
            </a:extLst>
          </p:cNvPr>
          <p:cNvSpPr txBox="1"/>
          <p:nvPr/>
        </p:nvSpPr>
        <p:spPr>
          <a:xfrm>
            <a:off x="107950" y="0"/>
            <a:ext cx="3959225" cy="461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二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).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我的經歷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幹部、社團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1662B510-FB1B-4C7A-9A39-07A0795F66E5}"/>
              </a:ext>
            </a:extLst>
          </p:cNvPr>
          <p:cNvSpPr txBox="1"/>
          <p:nvPr/>
        </p:nvSpPr>
        <p:spPr>
          <a:xfrm>
            <a:off x="4645025" y="-4763"/>
            <a:ext cx="3815407" cy="461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三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).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參與各項競賽成果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圖片 1">
            <a:extLst>
              <a:ext uri="{FF2B5EF4-FFF2-40B4-BE49-F238E27FC236}">
                <a16:creationId xmlns:a16="http://schemas.microsoft.com/office/drawing/2014/main" xmlns="" id="{FAA7D1CF-561B-4762-8DD2-1A1F66C7E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63"/>
            <a:ext cx="9117013" cy="644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2CA71A94-8320-4595-9583-4FE0BCB1BC7C}"/>
              </a:ext>
            </a:extLst>
          </p:cNvPr>
          <p:cNvSpPr txBox="1"/>
          <p:nvPr/>
        </p:nvSpPr>
        <p:spPr>
          <a:xfrm>
            <a:off x="107950" y="0"/>
            <a:ext cx="3959225" cy="461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四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).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行為表現獎懲紀錄</a:t>
            </a:r>
            <a:endParaRPr lang="en-US" altLang="zh-TW" sz="24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D0E019FD-19D6-46EB-BA31-8BABBA91C381}"/>
              </a:ext>
            </a:extLst>
          </p:cNvPr>
          <p:cNvSpPr txBox="1"/>
          <p:nvPr/>
        </p:nvSpPr>
        <p:spPr>
          <a:xfrm>
            <a:off x="4645025" y="-4763"/>
            <a:ext cx="3671391" cy="461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五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).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服務學習紀錄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圖片 1">
            <a:extLst>
              <a:ext uri="{FF2B5EF4-FFF2-40B4-BE49-F238E27FC236}">
                <a16:creationId xmlns:a16="http://schemas.microsoft.com/office/drawing/2014/main" xmlns="" id="{D1CA16D0-D55C-4AB3-84D4-18EDD0DB3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8"/>
            <a:ext cx="9144000" cy="641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1C642502-7B78-4AAE-9F00-53733F1972D4}"/>
              </a:ext>
            </a:extLst>
          </p:cNvPr>
          <p:cNvSpPr txBox="1"/>
          <p:nvPr/>
        </p:nvSpPr>
        <p:spPr>
          <a:xfrm>
            <a:off x="0" y="87313"/>
            <a:ext cx="3348038" cy="4619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六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).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生涯試探活動紀錄</a:t>
            </a:r>
            <a:endParaRPr lang="en-US" altLang="zh-TW" sz="24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10"/>
          <p:cNvSpPr>
            <a:spLocks noChangeArrowheads="1"/>
          </p:cNvSpPr>
          <p:nvPr/>
        </p:nvSpPr>
        <p:spPr bwMode="auto">
          <a:xfrm>
            <a:off x="611188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gray">
          <a:xfrm>
            <a:off x="3471863" y="3883025"/>
            <a:ext cx="1592262" cy="7810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780" name="Oval 27"/>
          <p:cNvSpPr>
            <a:spLocks noChangeArrowheads="1"/>
          </p:cNvSpPr>
          <p:nvPr/>
        </p:nvSpPr>
        <p:spPr bwMode="gray">
          <a:xfrm>
            <a:off x="3549650" y="3884613"/>
            <a:ext cx="1435100" cy="781050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1042988" y="2492375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/>
          <p:cNvSpPr>
            <a:spLocks noChangeArrowheads="1"/>
          </p:cNvSpPr>
          <p:nvPr/>
        </p:nvSpPr>
        <p:spPr bwMode="gray">
          <a:xfrm>
            <a:off x="260350" y="34290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/>
          <p:cNvSpPr>
            <a:spLocks noChangeArrowheads="1"/>
          </p:cNvSpPr>
          <p:nvPr/>
        </p:nvSpPr>
        <p:spPr bwMode="gray">
          <a:xfrm>
            <a:off x="188913" y="45593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/>
          <p:cNvSpPr>
            <a:spLocks noChangeArrowheads="1"/>
          </p:cNvSpPr>
          <p:nvPr/>
        </p:nvSpPr>
        <p:spPr bwMode="gray">
          <a:xfrm>
            <a:off x="998538" y="534987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2093913" y="5711825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/>
          <p:cNvSpPr>
            <a:spLocks noChangeArrowheads="1"/>
          </p:cNvSpPr>
          <p:nvPr/>
        </p:nvSpPr>
        <p:spPr bwMode="gray">
          <a:xfrm>
            <a:off x="3367088" y="5856288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gray">
          <a:xfrm>
            <a:off x="7029450" y="45085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grpSp>
        <p:nvGrpSpPr>
          <p:cNvPr id="75789" name="群組 1"/>
          <p:cNvGrpSpPr>
            <a:grpSpLocks/>
          </p:cNvGrpSpPr>
          <p:nvPr/>
        </p:nvGrpSpPr>
        <p:grpSpPr bwMode="auto">
          <a:xfrm>
            <a:off x="1266825" y="2660650"/>
            <a:ext cx="6364288" cy="3222625"/>
            <a:chOff x="1267252" y="2659875"/>
            <a:chExt cx="6363198" cy="3222740"/>
          </a:xfrm>
        </p:grpSpPr>
        <p:sp>
          <p:nvSpPr>
            <p:cNvPr id="75798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799" name="Oval 26"/>
            <p:cNvSpPr>
              <a:spLocks noChangeArrowheads="1"/>
            </p:cNvSpPr>
            <p:nvPr/>
          </p:nvSpPr>
          <p:spPr bwMode="gray">
            <a:xfrm>
              <a:off x="3484610" y="3853718"/>
              <a:ext cx="1593577" cy="781077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5800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5816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7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8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5801" name="Text Box 33"/>
            <p:cNvSpPr txBox="1">
              <a:spLocks noChangeArrowheads="1"/>
            </p:cNvSpPr>
            <p:nvPr/>
          </p:nvSpPr>
          <p:spPr bwMode="gray">
            <a:xfrm>
              <a:off x="3767136" y="3790215"/>
              <a:ext cx="996780" cy="10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2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3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4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5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6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7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8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9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0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1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2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3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4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5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4645025" y="1628775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/>
          <p:cNvSpPr>
            <a:spLocks noChangeArrowheads="1"/>
          </p:cNvSpPr>
          <p:nvPr/>
        </p:nvSpPr>
        <p:spPr bwMode="gray">
          <a:xfrm>
            <a:off x="5795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6815138" y="2614613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/>
          <p:cNvSpPr>
            <a:spLocks noChangeArrowheads="1"/>
          </p:cNvSpPr>
          <p:nvPr/>
        </p:nvSpPr>
        <p:spPr bwMode="gray">
          <a:xfrm>
            <a:off x="7596188" y="3429000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4775200" y="56610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/>
          <p:cNvSpPr>
            <a:spLocks noChangeArrowheads="1"/>
          </p:cNvSpPr>
          <p:nvPr/>
        </p:nvSpPr>
        <p:spPr bwMode="gray">
          <a:xfrm>
            <a:off x="6013450" y="52292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/>
          <p:cNvSpPr>
            <a:spLocks noChangeArrowheads="1"/>
          </p:cNvSpPr>
          <p:nvPr/>
        </p:nvSpPr>
        <p:spPr bwMode="gray">
          <a:xfrm>
            <a:off x="3359150" y="1628775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/>
          <p:cNvSpPr>
            <a:spLocks noChangeArrowheads="1"/>
          </p:cNvSpPr>
          <p:nvPr/>
        </p:nvSpPr>
        <p:spPr bwMode="gray">
          <a:xfrm>
            <a:off x="2135188" y="2039938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40" grpId="0" animBg="1"/>
      <p:bldP spid="39" grpId="0" animBg="1"/>
      <p:bldP spid="43" grpId="0" animBg="1"/>
      <p:bldP spid="53" grpId="0" animBg="1"/>
      <p:bldP spid="50" grpId="0" animBg="1"/>
      <p:bldP spid="48" grpId="0" animBg="1"/>
      <p:bldP spid="41" grpId="0" animBg="1"/>
      <p:bldP spid="4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/>
          <p:cNvSpPr>
            <a:spLocks noGrp="1"/>
          </p:cNvSpPr>
          <p:nvPr>
            <p:ph idx="4294967295"/>
          </p:nvPr>
        </p:nvSpPr>
        <p:spPr>
          <a:xfrm>
            <a:off x="0" y="1628775"/>
            <a:ext cx="8135938" cy="576263"/>
          </a:xfrm>
        </p:spPr>
        <p:txBody>
          <a:bodyPr>
            <a:normAutofit fontScale="92500" lnSpcReduction="10000"/>
          </a:bodyPr>
          <a:lstStyle/>
          <a:p>
            <a:pPr marL="273050" indent="-273050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共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群，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40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桃連區職業類科之群科屬性</a:t>
            </a:r>
          </a:p>
        </p:txBody>
      </p:sp>
      <p:sp>
        <p:nvSpPr>
          <p:cNvPr id="4" name="六邊形 3"/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/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動力機械群</a:t>
            </a:r>
          </a:p>
        </p:txBody>
      </p:sp>
      <p:sp>
        <p:nvSpPr>
          <p:cNvPr id="6" name="六邊形 5"/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/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/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/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/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/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/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/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/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/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/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/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/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矩形 11"/>
          <p:cNvSpPr>
            <a:spLocks noChangeArrowheads="1"/>
          </p:cNvSpPr>
          <p:nvPr/>
        </p:nvSpPr>
        <p:spPr bwMode="auto">
          <a:xfrm>
            <a:off x="0" y="785813"/>
            <a:ext cx="9144000" cy="785812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⊙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認識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升學進路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6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803" name="矩形 10"/>
          <p:cNvSpPr>
            <a:spLocks noChangeArrowheads="1"/>
          </p:cNvSpPr>
          <p:nvPr/>
        </p:nvSpPr>
        <p:spPr bwMode="auto">
          <a:xfrm>
            <a:off x="2411413" y="6143625"/>
            <a:ext cx="4451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zh-TW" sz="2800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國中畢業生升學進路階梯圖</a:t>
            </a:r>
            <a:endParaRPr lang="zh-TW" altLang="en-US" sz="2800" b="1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6804" name="圖片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96238" y="2266950"/>
            <a:ext cx="968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62"/>
          <p:cNvGrpSpPr>
            <a:grpSpLocks/>
          </p:cNvGrpSpPr>
          <p:nvPr/>
        </p:nvGrpSpPr>
        <p:grpSpPr bwMode="auto">
          <a:xfrm>
            <a:off x="1031875" y="1428750"/>
            <a:ext cx="7356475" cy="4592638"/>
            <a:chOff x="468313" y="1460500"/>
            <a:chExt cx="8223250" cy="5186363"/>
          </a:xfrm>
        </p:grpSpPr>
        <p:grpSp>
          <p:nvGrpSpPr>
            <p:cNvPr id="76806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76815" name="Picture 2" descr="041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矩形 69"/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71" name="矩形 70"/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72" name="向上箭號 2"/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19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0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75" name="矩形 74"/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" name="矩形 75"/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78" name="矩形 77"/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5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76826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76848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9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0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1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2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3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6827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76842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3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4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5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6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7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76828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9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0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1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2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76833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76834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76835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76836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76837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76838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93" name="圖案 92"/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4" name="手繪多邊形 93"/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95" name="圖案 94"/>
                <p:cNvSpPr/>
                <p:nvPr/>
              </p:nvSpPr>
              <p:spPr>
                <a:xfrm rot="1561976" flipH="1">
                  <a:off x="2627634" y="2861913"/>
                  <a:ext cx="2433841" cy="2430596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65" name="向右箭號 64"/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向右箭號 65"/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" name="弧形 51"/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" name="弧形 51"/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普通科升大學</a:t>
            </a:r>
            <a:r>
              <a:rPr lang="en-US" altLang="zh-TW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考試與管道</a:t>
            </a:r>
          </a:p>
        </p:txBody>
      </p:sp>
      <p:sp>
        <p:nvSpPr>
          <p:cNvPr id="1029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030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smtClean="0"/>
          </a:p>
        </p:txBody>
      </p:sp>
      <p:graphicFrame>
        <p:nvGraphicFramePr>
          <p:cNvPr id="1026" name="Object 17"/>
          <p:cNvGraphicFramePr>
            <a:graphicFrameLocks noChangeAspect="1"/>
          </p:cNvGraphicFramePr>
          <p:nvPr/>
        </p:nvGraphicFramePr>
        <p:xfrm>
          <a:off x="179388" y="1600200"/>
          <a:ext cx="4167187" cy="485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PhotoImpact" r:id="rId4" imgW="6011114" imgH="5325218" progId="PI3.Image">
                  <p:embed/>
                </p:oleObj>
              </mc:Choice>
              <mc:Fallback>
                <p:oleObj name="PhotoImpact" r:id="rId4" imgW="6011114" imgH="5325218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600200"/>
                        <a:ext cx="4167187" cy="4852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714130"/>
              </p:ext>
            </p:extLst>
          </p:nvPr>
        </p:nvGraphicFramePr>
        <p:xfrm>
          <a:off x="4644008" y="1600348"/>
          <a:ext cx="4440237" cy="485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PhotoImpact" r:id="rId6" imgW="5611008" imgH="5249008" progId="PI3.Image">
                  <p:embed/>
                </p:oleObj>
              </mc:Choice>
              <mc:Fallback>
                <p:oleObj name="PhotoImpact" r:id="rId6" imgW="5611008" imgH="5249008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1600348"/>
                        <a:ext cx="4440237" cy="4852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4716016" y="4644424"/>
            <a:ext cx="28803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大學繁星推薦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716016" y="4080745"/>
            <a:ext cx="28803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特殊選才</a:t>
            </a:r>
            <a:endParaRPr lang="zh-TW" altLang="en-US" b="1" dirty="0">
              <a:solidFill>
                <a:srgbClr val="FF0000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721899" y="5292496"/>
            <a:ext cx="28803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大學個人申請</a:t>
            </a:r>
            <a:endParaRPr lang="zh-TW" altLang="en-US" b="1" dirty="0">
              <a:solidFill>
                <a:srgbClr val="FF0000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716016" y="5868560"/>
            <a:ext cx="28803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大學考試分發</a:t>
            </a:r>
            <a:endParaRPr lang="zh-TW" altLang="en-US" b="1" dirty="0">
              <a:solidFill>
                <a:srgbClr val="FF0000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23528" y="4124456"/>
            <a:ext cx="28803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高中英聽測驗</a:t>
            </a:r>
            <a:endParaRPr lang="zh-TW" altLang="en-US" b="1" dirty="0">
              <a:solidFill>
                <a:srgbClr val="0000FF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23528" y="4708476"/>
            <a:ext cx="28803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學科能力測驗</a:t>
            </a:r>
            <a:endParaRPr lang="zh-TW" altLang="en-US" b="1" dirty="0">
              <a:solidFill>
                <a:srgbClr val="0000FF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23528" y="5229200"/>
            <a:ext cx="28803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術科考試</a:t>
            </a:r>
            <a:endParaRPr lang="zh-TW" altLang="en-US" b="1" dirty="0">
              <a:solidFill>
                <a:srgbClr val="0000FF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23528" y="5796553"/>
            <a:ext cx="28803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指定科目考試</a:t>
            </a:r>
            <a:endParaRPr lang="zh-TW" altLang="en-US" b="1" dirty="0">
              <a:solidFill>
                <a:srgbClr val="0000FF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568116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群科升科大、二專</a:t>
            </a:r>
            <a:r>
              <a:rPr lang="en-US" altLang="zh-TW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考試與管道</a:t>
            </a:r>
          </a:p>
        </p:txBody>
      </p:sp>
      <p:sp>
        <p:nvSpPr>
          <p:cNvPr id="2052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2053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2054" name="投影片編號版面配置區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79B3C6AE-2DE9-4970-9468-73251FFFD181}" type="slidenum">
              <a:rPr lang="en-US" altLang="zh-TW" sz="1400" smtClean="0">
                <a:latin typeface="Arial" panose="020B0604020202020204" pitchFamily="34" charset="0"/>
              </a:rPr>
              <a:pPr eaLnBrk="1" hangingPunct="1"/>
              <a:t>47</a:t>
            </a:fld>
            <a:endParaRPr lang="en-US" altLang="zh-TW" sz="1400" smtClean="0">
              <a:latin typeface="Arial" panose="020B0604020202020204" pitchFamily="34" charset="0"/>
            </a:endParaRPr>
          </a:p>
        </p:txBody>
      </p:sp>
      <p:graphicFrame>
        <p:nvGraphicFramePr>
          <p:cNvPr id="2050" name="Object 9"/>
          <p:cNvGraphicFramePr>
            <a:graphicFrameLocks noChangeAspect="1"/>
          </p:cNvGraphicFramePr>
          <p:nvPr/>
        </p:nvGraphicFramePr>
        <p:xfrm>
          <a:off x="434975" y="1447800"/>
          <a:ext cx="8251825" cy="478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PhotoImpact" r:id="rId4" imgW="11555438" imgH="6706536" progId="PI3.Image">
                  <p:embed/>
                </p:oleObj>
              </mc:Choice>
              <mc:Fallback>
                <p:oleObj name="PhotoImpact" r:id="rId4" imgW="11555438" imgH="6706536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75" y="1447800"/>
                        <a:ext cx="8251825" cy="478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7399027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群科升科大、二專</a:t>
            </a:r>
            <a:r>
              <a:rPr lang="en-US" altLang="zh-TW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考試與管道</a:t>
            </a:r>
          </a:p>
        </p:txBody>
      </p:sp>
      <p:sp>
        <p:nvSpPr>
          <p:cNvPr id="2" name="圓角矩形 1"/>
          <p:cNvSpPr/>
          <p:nvPr/>
        </p:nvSpPr>
        <p:spPr bwMode="auto">
          <a:xfrm>
            <a:off x="1187623" y="1340261"/>
            <a:ext cx="2601007" cy="1224136"/>
          </a:xfrm>
          <a:prstGeom prst="roundRect">
            <a:avLst/>
          </a:prstGeom>
          <a:solidFill>
            <a:srgbClr val="A8F6A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符合招生學校訂定</a:t>
            </a: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特殊專長、經歷、背景</a:t>
            </a: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或成就</a:t>
            </a:r>
          </a:p>
        </p:txBody>
      </p:sp>
      <p:sp>
        <p:nvSpPr>
          <p:cNvPr id="3" name="向右箭號 2"/>
          <p:cNvSpPr/>
          <p:nvPr/>
        </p:nvSpPr>
        <p:spPr bwMode="auto">
          <a:xfrm>
            <a:off x="3860639" y="1736305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2" name="圓角矩形 11"/>
          <p:cNvSpPr/>
          <p:nvPr/>
        </p:nvSpPr>
        <p:spPr bwMode="auto">
          <a:xfrm>
            <a:off x="4508711" y="1449287"/>
            <a:ext cx="2952328" cy="971601"/>
          </a:xfrm>
          <a:prstGeom prst="roundRect">
            <a:avLst/>
          </a:prstGeom>
          <a:solidFill>
            <a:srgbClr val="EDFCA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四技二專</a:t>
            </a:r>
            <a:r>
              <a: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特殊選才</a:t>
            </a: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聯合招生</a:t>
            </a:r>
          </a:p>
        </p:txBody>
      </p:sp>
      <p:sp>
        <p:nvSpPr>
          <p:cNvPr id="13" name="向右箭號 12"/>
          <p:cNvSpPr/>
          <p:nvPr/>
        </p:nvSpPr>
        <p:spPr bwMode="auto">
          <a:xfrm>
            <a:off x="7549140" y="1752329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4" name="圓角矩形 13"/>
          <p:cNvSpPr/>
          <p:nvPr/>
        </p:nvSpPr>
        <p:spPr bwMode="auto">
          <a:xfrm>
            <a:off x="1187623" y="2688164"/>
            <a:ext cx="2601008" cy="1224136"/>
          </a:xfrm>
          <a:prstGeom prst="roundRect">
            <a:avLst/>
          </a:prstGeom>
          <a:solidFill>
            <a:srgbClr val="A8F6A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在校</a:t>
            </a: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學業表現優秀經過校內遴選</a:t>
            </a: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獲學校推薦</a:t>
            </a:r>
          </a:p>
        </p:txBody>
      </p:sp>
      <p:sp>
        <p:nvSpPr>
          <p:cNvPr id="15" name="向右箭號 14"/>
          <p:cNvSpPr/>
          <p:nvPr/>
        </p:nvSpPr>
        <p:spPr bwMode="auto">
          <a:xfrm>
            <a:off x="3860302" y="3120212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6" name="圓角矩形 15"/>
          <p:cNvSpPr/>
          <p:nvPr/>
        </p:nvSpPr>
        <p:spPr bwMode="auto">
          <a:xfrm>
            <a:off x="4508711" y="2832180"/>
            <a:ext cx="2952328" cy="1028666"/>
          </a:xfrm>
          <a:prstGeom prst="roundRect">
            <a:avLst/>
          </a:prstGeom>
          <a:solidFill>
            <a:srgbClr val="EDFCA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科技校院繁星計畫</a:t>
            </a: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聯合推薦甄選</a:t>
            </a:r>
          </a:p>
        </p:txBody>
      </p:sp>
      <p:sp>
        <p:nvSpPr>
          <p:cNvPr id="17" name="圓角矩形 16"/>
          <p:cNvSpPr/>
          <p:nvPr/>
        </p:nvSpPr>
        <p:spPr bwMode="auto">
          <a:xfrm>
            <a:off x="1187623" y="4003176"/>
            <a:ext cx="2601008" cy="1241512"/>
          </a:xfrm>
          <a:prstGeom prst="roundRect">
            <a:avLst/>
          </a:prstGeom>
          <a:solidFill>
            <a:srgbClr val="A8F6A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技藝技能競賽得獎</a:t>
            </a: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或取得</a:t>
            </a: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乙級以上技術士證</a:t>
            </a:r>
          </a:p>
        </p:txBody>
      </p:sp>
      <p:sp>
        <p:nvSpPr>
          <p:cNvPr id="18" name="向右箭號 17"/>
          <p:cNvSpPr/>
          <p:nvPr/>
        </p:nvSpPr>
        <p:spPr bwMode="auto">
          <a:xfrm>
            <a:off x="3860639" y="4365104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9" name="圓角矩形 18"/>
          <p:cNvSpPr/>
          <p:nvPr/>
        </p:nvSpPr>
        <p:spPr bwMode="auto">
          <a:xfrm>
            <a:off x="4580719" y="4337788"/>
            <a:ext cx="2952328" cy="531372"/>
          </a:xfrm>
          <a:prstGeom prst="roundRect">
            <a:avLst/>
          </a:prstGeom>
          <a:solidFill>
            <a:srgbClr val="EDFCA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四技二專</a:t>
            </a:r>
            <a:r>
              <a: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技優入學</a:t>
            </a:r>
          </a:p>
        </p:txBody>
      </p:sp>
      <p:sp>
        <p:nvSpPr>
          <p:cNvPr id="20" name="圓角矩形 19"/>
          <p:cNvSpPr/>
          <p:nvPr/>
        </p:nvSpPr>
        <p:spPr bwMode="auto">
          <a:xfrm>
            <a:off x="1187623" y="5517232"/>
            <a:ext cx="2601008" cy="936104"/>
          </a:xfrm>
          <a:prstGeom prst="roundRect">
            <a:avLst/>
          </a:prstGeom>
          <a:solidFill>
            <a:srgbClr val="A8F6A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參加統一入學四技二專測驗</a:t>
            </a:r>
          </a:p>
        </p:txBody>
      </p:sp>
      <p:sp>
        <p:nvSpPr>
          <p:cNvPr id="21" name="向右箭號 20"/>
          <p:cNvSpPr/>
          <p:nvPr/>
        </p:nvSpPr>
        <p:spPr bwMode="auto">
          <a:xfrm rot="19093654">
            <a:off x="3827239" y="5452404"/>
            <a:ext cx="576064" cy="320090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22" name="圓角矩形 21"/>
          <p:cNvSpPr/>
          <p:nvPr/>
        </p:nvSpPr>
        <p:spPr bwMode="auto">
          <a:xfrm>
            <a:off x="4567467" y="5168688"/>
            <a:ext cx="2952328" cy="450535"/>
          </a:xfrm>
          <a:prstGeom prst="roundRect">
            <a:avLst/>
          </a:prstGeom>
          <a:solidFill>
            <a:srgbClr val="EDFCA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四技二專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</a:t>
            </a:r>
            <a:r>
              <a: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入學</a:t>
            </a:r>
          </a:p>
        </p:txBody>
      </p:sp>
      <p:sp>
        <p:nvSpPr>
          <p:cNvPr id="23" name="圓角矩形 22"/>
          <p:cNvSpPr/>
          <p:nvPr/>
        </p:nvSpPr>
        <p:spPr bwMode="auto">
          <a:xfrm>
            <a:off x="4554215" y="5739517"/>
            <a:ext cx="2952328" cy="450535"/>
          </a:xfrm>
          <a:prstGeom prst="roundRect">
            <a:avLst/>
          </a:prstGeom>
          <a:solidFill>
            <a:srgbClr val="EDFCA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四技二專</a:t>
            </a:r>
            <a:r>
              <a: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登記分發</a:t>
            </a:r>
          </a:p>
        </p:txBody>
      </p:sp>
      <p:sp>
        <p:nvSpPr>
          <p:cNvPr id="24" name="圓角矩形 23"/>
          <p:cNvSpPr/>
          <p:nvPr/>
        </p:nvSpPr>
        <p:spPr bwMode="auto">
          <a:xfrm>
            <a:off x="4569361" y="6262466"/>
            <a:ext cx="2952328" cy="450535"/>
          </a:xfrm>
          <a:prstGeom prst="roundRect">
            <a:avLst/>
          </a:prstGeom>
          <a:solidFill>
            <a:srgbClr val="EDFCA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進修、夜間部</a:t>
            </a: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獨招</a:t>
            </a:r>
            <a:endParaRPr kumimoji="1" lang="zh-TW" alt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向右箭號 24"/>
          <p:cNvSpPr/>
          <p:nvPr/>
        </p:nvSpPr>
        <p:spPr bwMode="auto">
          <a:xfrm>
            <a:off x="3893693" y="5821836"/>
            <a:ext cx="576064" cy="320090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26" name="向右箭號 25"/>
          <p:cNvSpPr/>
          <p:nvPr/>
        </p:nvSpPr>
        <p:spPr bwMode="auto">
          <a:xfrm rot="1585850">
            <a:off x="3878263" y="6152531"/>
            <a:ext cx="576064" cy="320090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28" name="向右箭號 27"/>
          <p:cNvSpPr/>
          <p:nvPr/>
        </p:nvSpPr>
        <p:spPr bwMode="auto">
          <a:xfrm>
            <a:off x="7533047" y="3130489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29" name="向右箭號 28"/>
          <p:cNvSpPr/>
          <p:nvPr/>
        </p:nvSpPr>
        <p:spPr bwMode="auto">
          <a:xfrm>
            <a:off x="7596336" y="4387450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30" name="向右箭號 29"/>
          <p:cNvSpPr/>
          <p:nvPr/>
        </p:nvSpPr>
        <p:spPr bwMode="auto">
          <a:xfrm>
            <a:off x="7582676" y="5211300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31" name="向右箭號 30"/>
          <p:cNvSpPr/>
          <p:nvPr/>
        </p:nvSpPr>
        <p:spPr bwMode="auto">
          <a:xfrm>
            <a:off x="7582676" y="5758004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32" name="向右箭號 31"/>
          <p:cNvSpPr/>
          <p:nvPr/>
        </p:nvSpPr>
        <p:spPr bwMode="auto">
          <a:xfrm>
            <a:off x="7582676" y="6312576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4" name="圓角矩形 3"/>
          <p:cNvSpPr/>
          <p:nvPr/>
        </p:nvSpPr>
        <p:spPr bwMode="auto">
          <a:xfrm>
            <a:off x="8172400" y="1196752"/>
            <a:ext cx="720080" cy="5516249"/>
          </a:xfrm>
          <a:prstGeom prst="round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快樂的四技二專生</a:t>
            </a:r>
          </a:p>
        </p:txBody>
      </p:sp>
      <p:sp>
        <p:nvSpPr>
          <p:cNvPr id="35" name="向右箭號 34"/>
          <p:cNvSpPr/>
          <p:nvPr/>
        </p:nvSpPr>
        <p:spPr bwMode="auto">
          <a:xfrm>
            <a:off x="611560" y="1753647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36" name="向右箭號 35"/>
          <p:cNvSpPr/>
          <p:nvPr/>
        </p:nvSpPr>
        <p:spPr bwMode="auto">
          <a:xfrm>
            <a:off x="611560" y="3137554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37" name="向右箭號 36"/>
          <p:cNvSpPr/>
          <p:nvPr/>
        </p:nvSpPr>
        <p:spPr bwMode="auto">
          <a:xfrm>
            <a:off x="611560" y="4382446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38" name="向右箭號 37"/>
          <p:cNvSpPr/>
          <p:nvPr/>
        </p:nvSpPr>
        <p:spPr bwMode="auto">
          <a:xfrm>
            <a:off x="611559" y="5748760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34" name="圓角矩形 33"/>
          <p:cNvSpPr/>
          <p:nvPr/>
        </p:nvSpPr>
        <p:spPr bwMode="auto">
          <a:xfrm>
            <a:off x="66532" y="1196752"/>
            <a:ext cx="720080" cy="5551746"/>
          </a:xfrm>
          <a:prstGeom prst="roundRect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高職</a:t>
            </a:r>
            <a:r>
              <a:rPr kumimoji="1" lang="en-US" altLang="zh-TW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1" lang="en-US" altLang="zh-TW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1" lang="zh-TW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、綜高畢業生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83761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 sz="4000">
                <a:ea typeface="標楷體" pitchFamily="65" charset="-120"/>
              </a:rPr>
              <a:t>分析職業類科升學進路的觀察重點</a:t>
            </a:r>
          </a:p>
        </p:txBody>
      </p:sp>
      <p:sp>
        <p:nvSpPr>
          <p:cNvPr id="2" name="向上箭號圖說文字 1"/>
          <p:cNvSpPr/>
          <p:nvPr/>
        </p:nvSpPr>
        <p:spPr>
          <a:xfrm>
            <a:off x="1042988" y="5445125"/>
            <a:ext cx="2736850" cy="1152525"/>
          </a:xfrm>
          <a:prstGeom prst="upArrowCallout">
            <a:avLst>
              <a:gd name="adj1" fmla="val 53516"/>
              <a:gd name="adj2" fmla="val 41040"/>
              <a:gd name="adj3" fmla="val 25000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免試入學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特色招生甄選入學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1031892" y="5013176"/>
            <a:ext cx="2759736" cy="432048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高職一般科目課程</a:t>
            </a:r>
          </a:p>
        </p:txBody>
      </p:sp>
      <p:sp>
        <p:nvSpPr>
          <p:cNvPr id="6" name="流程圖: 程序 5"/>
          <p:cNvSpPr/>
          <p:nvPr/>
        </p:nvSpPr>
        <p:spPr>
          <a:xfrm>
            <a:off x="1031892" y="4005064"/>
            <a:ext cx="1379868" cy="1008112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專業科目</a:t>
            </a:r>
            <a:endParaRPr kumimoji="0" lang="en-US" altLang="zh-TW" sz="1800" dirty="0">
              <a:solidFill>
                <a:srgbClr val="FF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理論課程</a:t>
            </a:r>
          </a:p>
        </p:txBody>
      </p:sp>
      <p:sp>
        <p:nvSpPr>
          <p:cNvPr id="7" name="流程圖: 程序 6"/>
          <p:cNvSpPr/>
          <p:nvPr/>
        </p:nvSpPr>
        <p:spPr>
          <a:xfrm>
            <a:off x="2411760" y="4005064"/>
            <a:ext cx="1379868" cy="1008112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專業科目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實習課程</a:t>
            </a:r>
          </a:p>
        </p:txBody>
      </p:sp>
      <p:sp>
        <p:nvSpPr>
          <p:cNvPr id="8" name="剪去同側角落矩形 7"/>
          <p:cNvSpPr/>
          <p:nvPr/>
        </p:nvSpPr>
        <p:spPr>
          <a:xfrm>
            <a:off x="1020763" y="1989138"/>
            <a:ext cx="2759075" cy="63500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研究所</a:t>
            </a:r>
          </a:p>
        </p:txBody>
      </p:sp>
      <p:sp>
        <p:nvSpPr>
          <p:cNvPr id="9" name="流程圖: 程序 8"/>
          <p:cNvSpPr/>
          <p:nvPr/>
        </p:nvSpPr>
        <p:spPr>
          <a:xfrm>
            <a:off x="1020763" y="2624138"/>
            <a:ext cx="2759075" cy="647700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普通大學 </a:t>
            </a:r>
            <a:r>
              <a:rPr kumimoji="0" lang="en-US" altLang="zh-TW" sz="1800" dirty="0"/>
              <a:t>/</a:t>
            </a:r>
            <a:r>
              <a:rPr kumimoji="0" lang="zh-TW" altLang="en-US" sz="1800" dirty="0"/>
              <a:t> 四技二專</a:t>
            </a:r>
            <a:endParaRPr kumimoji="0" lang="en-US" altLang="zh-TW" sz="1800" dirty="0"/>
          </a:p>
        </p:txBody>
      </p:sp>
      <p:sp>
        <p:nvSpPr>
          <p:cNvPr id="12" name="十二邊形 11"/>
          <p:cNvSpPr/>
          <p:nvPr/>
        </p:nvSpPr>
        <p:spPr>
          <a:xfrm>
            <a:off x="6147929" y="1406397"/>
            <a:ext cx="2088232" cy="1937838"/>
          </a:xfrm>
          <a:prstGeom prst="dodec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就業市場</a:t>
            </a:r>
          </a:p>
        </p:txBody>
      </p:sp>
      <p:sp>
        <p:nvSpPr>
          <p:cNvPr id="13" name="流程圖: 多重文件 12"/>
          <p:cNvSpPr/>
          <p:nvPr/>
        </p:nvSpPr>
        <p:spPr>
          <a:xfrm>
            <a:off x="5148263" y="3860800"/>
            <a:ext cx="1638300" cy="172878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專業證照</a:t>
            </a:r>
          </a:p>
        </p:txBody>
      </p:sp>
      <p:cxnSp>
        <p:nvCxnSpPr>
          <p:cNvPr id="15" name="肘形接點 14"/>
          <p:cNvCxnSpPr>
            <a:stCxn id="8" idx="3"/>
            <a:endCxn id="12" idx="9"/>
          </p:cNvCxnSpPr>
          <p:nvPr/>
        </p:nvCxnSpPr>
        <p:spPr>
          <a:xfrm rot="5400000" flipH="1" flipV="1">
            <a:off x="4252119" y="-186531"/>
            <a:ext cx="323850" cy="4027488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/>
          <p:cNvCxnSpPr>
            <a:stCxn id="9" idx="3"/>
            <a:endCxn id="12" idx="7"/>
          </p:cNvCxnSpPr>
          <p:nvPr/>
        </p:nvCxnSpPr>
        <p:spPr>
          <a:xfrm flipV="1">
            <a:off x="3779838" y="2635250"/>
            <a:ext cx="2368550" cy="312738"/>
          </a:xfrm>
          <a:prstGeom prst="bentConnector3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向上箭號 22"/>
          <p:cNvSpPr/>
          <p:nvPr/>
        </p:nvSpPr>
        <p:spPr>
          <a:xfrm>
            <a:off x="2490054" y="3272227"/>
            <a:ext cx="1145842" cy="705009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統測</a:t>
            </a:r>
          </a:p>
        </p:txBody>
      </p:sp>
      <p:sp>
        <p:nvSpPr>
          <p:cNvPr id="24" name="向上箭號 23"/>
          <p:cNvSpPr/>
          <p:nvPr/>
        </p:nvSpPr>
        <p:spPr>
          <a:xfrm>
            <a:off x="1193910" y="3272228"/>
            <a:ext cx="1145842" cy="705008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學測</a:t>
            </a:r>
            <a:endParaRPr kumimoji="0" lang="en-US" altLang="zh-TW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指考</a:t>
            </a:r>
          </a:p>
        </p:txBody>
      </p:sp>
      <p:sp>
        <p:nvSpPr>
          <p:cNvPr id="25" name="向右箭號 24"/>
          <p:cNvSpPr/>
          <p:nvPr/>
        </p:nvSpPr>
        <p:spPr>
          <a:xfrm>
            <a:off x="3791628" y="4509120"/>
            <a:ext cx="1356436" cy="720080"/>
          </a:xfrm>
          <a:prstGeom prst="rightArrow">
            <a:avLst>
              <a:gd name="adj1" fmla="val 60694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技能檢定</a:t>
            </a:r>
          </a:p>
        </p:txBody>
      </p:sp>
      <p:cxnSp>
        <p:nvCxnSpPr>
          <p:cNvPr id="28" name="肘形接點 27"/>
          <p:cNvCxnSpPr>
            <a:stCxn id="13" idx="3"/>
            <a:endCxn id="12" idx="4"/>
          </p:cNvCxnSpPr>
          <p:nvPr/>
        </p:nvCxnSpPr>
        <p:spPr>
          <a:xfrm flipV="1">
            <a:off x="6786563" y="3344863"/>
            <a:ext cx="685800" cy="1379537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1020763" y="4005263"/>
            <a:ext cx="5765800" cy="14398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8" name="矩形 17"/>
          <p:cNvSpPr/>
          <p:nvPr/>
        </p:nvSpPr>
        <p:spPr>
          <a:xfrm>
            <a:off x="1020763" y="1989138"/>
            <a:ext cx="2759075" cy="1306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9" name="矩形 18"/>
          <p:cNvSpPr/>
          <p:nvPr/>
        </p:nvSpPr>
        <p:spPr>
          <a:xfrm>
            <a:off x="6148388" y="1403350"/>
            <a:ext cx="2087562" cy="19415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橢圓 9"/>
          <p:cNvSpPr/>
          <p:nvPr/>
        </p:nvSpPr>
        <p:spPr>
          <a:xfrm>
            <a:off x="484188" y="3783013"/>
            <a:ext cx="503237" cy="5032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1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527050" y="1736725"/>
            <a:ext cx="504825" cy="5048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2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8235950" y="1323975"/>
            <a:ext cx="504825" cy="5032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3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hape 82"/>
          <p:cNvSpPr>
            <a:spLocks noGrp="1"/>
          </p:cNvSpPr>
          <p:nvPr>
            <p:ph type="title" idx="4294967295"/>
          </p:nvPr>
        </p:nvSpPr>
        <p:spPr>
          <a:xfrm>
            <a:off x="755576" y="448469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109學年度適性入學成果</a:t>
            </a:r>
          </a:p>
        </p:txBody>
      </p:sp>
      <p:sp>
        <p:nvSpPr>
          <p:cNvPr id="8195" name="Shape 82"/>
          <p:cNvSpPr txBox="1">
            <a:spLocks/>
          </p:cNvSpPr>
          <p:nvPr/>
        </p:nvSpPr>
        <p:spPr bwMode="auto">
          <a:xfrm>
            <a:off x="395288" y="1292225"/>
            <a:ext cx="82296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年錄取率</a:t>
            </a:r>
            <a:endParaRPr lang="en-US" altLang="zh-TW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196" name="Shape 82"/>
          <p:cNvSpPr txBox="1">
            <a:spLocks/>
          </p:cNvSpPr>
          <p:nvPr/>
        </p:nvSpPr>
        <p:spPr bwMode="auto">
          <a:xfrm>
            <a:off x="0" y="5828264"/>
            <a:ext cx="91440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註：本區近</a:t>
            </a:r>
            <a:r>
              <a:rPr lang="en-US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年前</a:t>
            </a:r>
            <a:r>
              <a:rPr lang="en-US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志願錄取率及總錄取率皆維持穩定比率。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028904"/>
              </p:ext>
            </p:extLst>
          </p:nvPr>
        </p:nvGraphicFramePr>
        <p:xfrm>
          <a:off x="395288" y="1894567"/>
          <a:ext cx="8497192" cy="36092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96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35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35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35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35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9351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96943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學年度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109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108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107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106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105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56176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spc="-150" dirty="0">
                          <a:effectLst/>
                        </a:rPr>
                        <a:t>前</a:t>
                      </a:r>
                      <a:r>
                        <a:rPr lang="en-US" sz="2400" kern="100" spc="-150" dirty="0">
                          <a:effectLst/>
                        </a:rPr>
                        <a:t>3</a:t>
                      </a:r>
                      <a:r>
                        <a:rPr lang="zh-TW" sz="2400" kern="100" spc="-150" dirty="0">
                          <a:effectLst/>
                        </a:rPr>
                        <a:t>志願錄取率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93.64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93.62%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93.7%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92.32%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87.28%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56176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總錄取率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99.08</a:t>
                      </a:r>
                      <a:endParaRPr lang="zh-TW" sz="2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98.61%</a:t>
                      </a:r>
                      <a:endParaRPr lang="zh-TW" sz="2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98.66%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98.70%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96.39%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228" name="Shape 84"/>
          <p:cNvSpPr>
            <a:spLocks noChangeArrowheads="1"/>
          </p:cNvSpPr>
          <p:nvPr/>
        </p:nvSpPr>
        <p:spPr bwMode="auto">
          <a:xfrm>
            <a:off x="2483619" y="1968499"/>
            <a:ext cx="1152277" cy="353536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440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內容版面配置區 2"/>
          <p:cNvSpPr>
            <a:spLocks noGrp="1"/>
          </p:cNvSpPr>
          <p:nvPr>
            <p:ph idx="4294967295"/>
          </p:nvPr>
        </p:nvSpPr>
        <p:spPr>
          <a:xfrm>
            <a:off x="0" y="2060575"/>
            <a:ext cx="3240088" cy="4537075"/>
          </a:xfrm>
        </p:spPr>
        <p:txBody>
          <a:bodyPr/>
          <a:lstStyle/>
          <a:p>
            <a:pPr marL="273050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主要專業課程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電腦輔助機械設計與製造</a:t>
            </a:r>
            <a:r>
              <a:rPr lang="en-US" altLang="zh-TW" sz="2000">
                <a:latin typeface="標楷體" pitchFamily="65" charset="-120"/>
                <a:ea typeface="標楷體" pitchFamily="65" charset="-120"/>
              </a:rPr>
              <a:t>(CAD/CAM)</a:t>
            </a: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模具之設計、製造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材料檢驗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琉璃及金銀細工</a:t>
            </a: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機電整合自動化技術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板狀金屬彎折成型、銲接組合、防銹塗裝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氣油壓實習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en-US" altLang="zh-TW" sz="2000">
                <a:latin typeface="標楷體" pitchFamily="65" charset="-120"/>
                <a:ea typeface="標楷體" pitchFamily="65" charset="-120"/>
              </a:rPr>
              <a:t>PLC</a:t>
            </a:r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與機電整合</a:t>
            </a:r>
          </a:p>
        </p:txBody>
      </p:sp>
      <p:sp>
        <p:nvSpPr>
          <p:cNvPr id="80899" name="標題 1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733425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pic>
        <p:nvPicPr>
          <p:cNvPr id="80900" name="圖片 3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2" name="群組 5"/>
          <p:cNvGrpSpPr>
            <a:grpSpLocks/>
          </p:cNvGrpSpPr>
          <p:nvPr/>
        </p:nvGrpSpPr>
        <p:grpSpPr bwMode="auto">
          <a:xfrm>
            <a:off x="153988" y="1141413"/>
            <a:ext cx="3246437" cy="798512"/>
            <a:chOff x="318170" y="1389058"/>
            <a:chExt cx="3245717" cy="918513"/>
          </a:xfrm>
        </p:grpSpPr>
        <p:grpSp>
          <p:nvGrpSpPr>
            <p:cNvPr id="80912" name="群組 6"/>
            <p:cNvGrpSpPr>
              <a:grpSpLocks/>
            </p:cNvGrpSpPr>
            <p:nvPr/>
          </p:nvGrpSpPr>
          <p:grpSpPr bwMode="auto">
            <a:xfrm>
              <a:off x="318170" y="1389058"/>
              <a:ext cx="2348565" cy="797200"/>
              <a:chOff x="351227" y="1213328"/>
              <a:chExt cx="2708605" cy="1008935"/>
            </a:xfrm>
          </p:grpSpPr>
          <p:grpSp>
            <p:nvGrpSpPr>
              <p:cNvPr id="80914" name="流程圖: 程序 8"/>
              <p:cNvGrpSpPr>
                <a:grpSpLocks/>
              </p:cNvGrpSpPr>
              <p:nvPr/>
            </p:nvGrpSpPr>
            <p:grpSpPr bwMode="auto">
              <a:xfrm>
                <a:off x="820220" y="1370209"/>
                <a:ext cx="1230343" cy="986693"/>
                <a:chOff x="560832" y="1249680"/>
                <a:chExt cx="1066800" cy="676656"/>
              </a:xfrm>
            </p:grpSpPr>
            <p:pic>
              <p:nvPicPr>
                <p:cNvPr id="80919" name="流程圖: 程序 8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60832" y="1249680"/>
                  <a:ext cx="1066800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2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29654" y="1294614"/>
                  <a:ext cx="93654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0000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理論課程</a:t>
                  </a:r>
                </a:p>
              </p:txBody>
            </p:sp>
          </p:grpSp>
          <p:grpSp>
            <p:nvGrpSpPr>
              <p:cNvPr id="80915" name="流程圖: 程序 9"/>
              <p:cNvGrpSpPr>
                <a:grpSpLocks/>
              </p:cNvGrpSpPr>
              <p:nvPr/>
            </p:nvGrpSpPr>
            <p:grpSpPr bwMode="auto">
              <a:xfrm>
                <a:off x="1924013" y="1370209"/>
                <a:ext cx="1223312" cy="986693"/>
                <a:chOff x="1517904" y="1249680"/>
                <a:chExt cx="1060704" cy="676656"/>
              </a:xfrm>
            </p:grpSpPr>
            <p:pic>
              <p:nvPicPr>
                <p:cNvPr id="80917" name="流程圖: 程序 9"/>
                <p:cNvPicPr>
                  <a:picLocks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17904" y="1249680"/>
                  <a:ext cx="1060704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1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594069" y="1294614"/>
                  <a:ext cx="90867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FFFF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實習課程</a:t>
                  </a:r>
                </a:p>
              </p:txBody>
            </p:sp>
          </p:grpSp>
          <p:sp>
            <p:nvSpPr>
              <p:cNvPr id="11" name="橢圓 10"/>
              <p:cNvSpPr/>
              <p:nvPr/>
            </p:nvSpPr>
            <p:spPr>
              <a:xfrm>
                <a:off x="351227" y="1213328"/>
                <a:ext cx="503376" cy="50381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800" dirty="0">
                    <a:solidFill>
                      <a:srgbClr val="FF0000"/>
                    </a:solidFill>
                  </a:rPr>
                  <a:t>1</a:t>
                </a:r>
                <a:endParaRPr kumimoji="0" lang="zh-TW" altLang="en-US" sz="1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流程圖: 多重文件 7"/>
            <p:cNvSpPr/>
            <p:nvPr/>
          </p:nvSpPr>
          <p:spPr>
            <a:xfrm>
              <a:off x="2843322" y="1443840"/>
              <a:ext cx="720565" cy="863731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專業</a:t>
              </a:r>
              <a:endParaRPr kumimoji="0" lang="en-US" altLang="zh-TW" sz="1200" dirty="0">
                <a:solidFill>
                  <a:schemeClr val="tx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證照</a:t>
              </a:r>
            </a:p>
          </p:txBody>
        </p:sp>
      </p:grpSp>
      <p:pic>
        <p:nvPicPr>
          <p:cNvPr id="80903" name="圖片 11">
            <a:hlinkClick r:id="rId8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4" name="群組 12"/>
          <p:cNvGrpSpPr>
            <a:grpSpLocks/>
          </p:cNvGrpSpPr>
          <p:nvPr/>
        </p:nvGrpSpPr>
        <p:grpSpPr bwMode="auto">
          <a:xfrm>
            <a:off x="3902075" y="1260475"/>
            <a:ext cx="4683125" cy="1935163"/>
            <a:chOff x="754614" y="3710302"/>
            <a:chExt cx="7593256" cy="2513481"/>
          </a:xfrm>
        </p:grpSpPr>
        <p:pic>
          <p:nvPicPr>
            <p:cNvPr id="80910" name="圖片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70417" y="3763912"/>
              <a:ext cx="3477453" cy="245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614" y="3710302"/>
              <a:ext cx="3737426" cy="2490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0905" name="Picture 6" descr="http://web.hcvs.hc.edu.tw/ezfiles/0/1000/img/61/r-00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08725" y="3284538"/>
            <a:ext cx="227647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9" name="Picture 3" descr="E:\Documents and Settings\Administrator\桌面\照片\PIC REV\[000241].jpg"/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02075" y="3251200"/>
            <a:ext cx="2365375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0907" name="群組 19"/>
          <p:cNvGrpSpPr>
            <a:grpSpLocks/>
          </p:cNvGrpSpPr>
          <p:nvPr/>
        </p:nvGrpSpPr>
        <p:grpSpPr bwMode="auto">
          <a:xfrm>
            <a:off x="3902075" y="5032375"/>
            <a:ext cx="4683125" cy="1709738"/>
            <a:chOff x="611560" y="2852936"/>
            <a:chExt cx="8136904" cy="2448272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 rotWithShape="1">
            <a:blip r:embed="rId14"/>
            <a:srcRect/>
            <a:stretch/>
          </p:blipFill>
          <p:spPr>
            <a:xfrm>
              <a:off x="611560" y="2852936"/>
              <a:ext cx="3867098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0909" name="圖片 2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931015" y="2852936"/>
              <a:ext cx="3817449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內容版面配置區 2"/>
          <p:cNvSpPr>
            <a:spLocks noGrp="1"/>
          </p:cNvSpPr>
          <p:nvPr>
            <p:ph idx="4294967295"/>
          </p:nvPr>
        </p:nvSpPr>
        <p:spPr>
          <a:xfrm>
            <a:off x="1176338" y="2674938"/>
            <a:ext cx="7967662" cy="3922712"/>
          </a:xfrm>
        </p:spPr>
        <p:txBody>
          <a:bodyPr/>
          <a:lstStyle/>
          <a:p>
            <a:pPr marL="273050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大學校院相關科系：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機械工程系、機電科技系、機械與自動化工程系、模具工程系、能源與冷凍空調工程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動力機械工程系、飛機工程系、輪機工程系、生物機電工程系、造船及海洋工程系、航空機械系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材料科學與工程系、化工與材料工程系、環境工程系電機工程系、牙體技術暨材料系、光電工程系、生物醫學工程系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工業工程與管理系、工業設計系</a:t>
            </a:r>
          </a:p>
        </p:txBody>
      </p:sp>
      <p:sp>
        <p:nvSpPr>
          <p:cNvPr id="81923" name="標題 1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754062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1924" name="群組 5"/>
          <p:cNvGrpSpPr>
            <a:grpSpLocks/>
          </p:cNvGrpSpPr>
          <p:nvPr/>
        </p:nvGrpSpPr>
        <p:grpSpPr bwMode="auto">
          <a:xfrm>
            <a:off x="384175" y="1163638"/>
            <a:ext cx="2311400" cy="1193800"/>
            <a:chOff x="316617" y="1370393"/>
            <a:chExt cx="2311167" cy="1194511"/>
          </a:xfrm>
        </p:grpSpPr>
        <p:sp>
          <p:nvSpPr>
            <p:cNvPr id="7" name="剪去同側角落矩形 6"/>
            <p:cNvSpPr/>
            <p:nvPr/>
          </p:nvSpPr>
          <p:spPr>
            <a:xfrm>
              <a:off x="780120" y="1629309"/>
              <a:ext cx="1847664" cy="49083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dirty="0"/>
                <a:t>研究所</a:t>
              </a:r>
            </a:p>
          </p:txBody>
        </p:sp>
        <p:sp>
          <p:nvSpPr>
            <p:cNvPr id="8" name="流程圖: 程序 7"/>
            <p:cNvSpPr/>
            <p:nvPr/>
          </p:nvSpPr>
          <p:spPr>
            <a:xfrm>
              <a:off x="780120" y="2120139"/>
              <a:ext cx="1847664" cy="444765"/>
            </a:xfrm>
            <a:prstGeom prst="flowChart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dirty="0"/>
                <a:t>普通大學 </a:t>
              </a:r>
              <a:r>
                <a:rPr kumimoji="0" lang="en-US" altLang="zh-TW" sz="1400" dirty="0"/>
                <a:t>/</a:t>
              </a:r>
              <a:r>
                <a:rPr kumimoji="0" lang="zh-TW" altLang="en-US" sz="1400" dirty="0"/>
                <a:t> 四技二專</a:t>
              </a:r>
              <a:endParaRPr kumimoji="0" lang="en-US" altLang="zh-TW" sz="1400" dirty="0"/>
            </a:p>
          </p:txBody>
        </p:sp>
        <p:sp>
          <p:nvSpPr>
            <p:cNvPr id="9" name="橢圓 8"/>
            <p:cNvSpPr/>
            <p:nvPr/>
          </p:nvSpPr>
          <p:spPr>
            <a:xfrm>
              <a:off x="316617" y="1370393"/>
              <a:ext cx="504774" cy="50353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2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1925" name="圖片 9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內容版面配置區 2"/>
          <p:cNvSpPr>
            <a:spLocks noGrp="1"/>
          </p:cNvSpPr>
          <p:nvPr>
            <p:ph idx="4294967295"/>
          </p:nvPr>
        </p:nvSpPr>
        <p:spPr>
          <a:xfrm>
            <a:off x="0" y="2495550"/>
            <a:ext cx="4826000" cy="4183063"/>
          </a:xfrm>
        </p:spPr>
        <p:txBody>
          <a:bodyPr/>
          <a:lstStyle/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模具設計工程師、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機械設計工程師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設備維護工程師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CAD/CAM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3C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產品機構工程師、機構工程師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自動化生產設備技術員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管路設計工程師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農業機械工程師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機電整合工程師</a:t>
            </a:r>
          </a:p>
        </p:txBody>
      </p:sp>
      <p:sp>
        <p:nvSpPr>
          <p:cNvPr id="82947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2948" name="群組 7"/>
          <p:cNvGrpSpPr>
            <a:grpSpLocks/>
          </p:cNvGrpSpPr>
          <p:nvPr/>
        </p:nvGrpSpPr>
        <p:grpSpPr bwMode="auto">
          <a:xfrm>
            <a:off x="323850" y="981075"/>
            <a:ext cx="1439863" cy="1173163"/>
            <a:chOff x="323528" y="980728"/>
            <a:chExt cx="1440161" cy="1173883"/>
          </a:xfrm>
        </p:grpSpPr>
        <p:grpSp>
          <p:nvGrpSpPr>
            <p:cNvPr id="82955" name="十二邊形 5"/>
            <p:cNvGrpSpPr>
              <a:grpSpLocks/>
            </p:cNvGrpSpPr>
            <p:nvPr/>
          </p:nvGrpSpPr>
          <p:grpSpPr bwMode="auto">
            <a:xfrm>
              <a:off x="542544" y="1036320"/>
              <a:ext cx="1280160" cy="1207008"/>
              <a:chOff x="542544" y="1036320"/>
              <a:chExt cx="1280160" cy="1207008"/>
            </a:xfrm>
          </p:grpSpPr>
          <p:pic>
            <p:nvPicPr>
              <p:cNvPr id="82957" name="十二邊形 5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42544" y="1036320"/>
                <a:ext cx="1280160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958" name="Text Box 7"/>
              <p:cNvSpPr txBox="1">
                <a:spLocks noChangeArrowheads="1"/>
              </p:cNvSpPr>
              <p:nvPr/>
            </p:nvSpPr>
            <p:spPr bwMode="auto">
              <a:xfrm>
                <a:off x="765925" y="1220671"/>
                <a:ext cx="843400" cy="789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就業</a:t>
                </a:r>
                <a:endParaRPr kumimoji="0" lang="en-US" altLang="zh-TW" sz="1600">
                  <a:latin typeface="Candara" pitchFamily="34" charset="0"/>
                  <a:ea typeface="標楷體" pitchFamily="65" charset="-120"/>
                </a:endParaRPr>
              </a:p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市場</a:t>
                </a:r>
              </a:p>
            </p:txBody>
          </p:sp>
        </p:grpSp>
        <p:sp>
          <p:nvSpPr>
            <p:cNvPr id="7" name="橢圓 6"/>
            <p:cNvSpPr/>
            <p:nvPr/>
          </p:nvSpPr>
          <p:spPr>
            <a:xfrm>
              <a:off x="323528" y="980728"/>
              <a:ext cx="376316" cy="34946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3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2949" name="Picture 4" descr="http://sxzx.dgpt.edu.cn/_data/2012/03/30/9f314fb2_20c9_4cef_9fac_c495ecc428e8/images/%E6%A8%A1%E5%85%B7%E5%8A%A0%E5%B7%A5%E5%AE%9E%E8%AE%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688" y="1890713"/>
            <a:ext cx="223202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http://jpkc.ybzy.cn/ug/ug_kcwz/images/right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4005263"/>
            <a:ext cx="3725863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951" name="Picture 8" descr="http://www.mitsuba.co.jp/randd/image/p13-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1890713"/>
            <a:ext cx="2611437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內容版面配置區 12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圖片 13">
            <a:hlinkClick r:id="rId10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 idx="4294967295"/>
          </p:nvPr>
        </p:nvSpPr>
        <p:spPr>
          <a:xfrm>
            <a:off x="683568" y="332656"/>
            <a:ext cx="8229600" cy="1143000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高職與高中的進路比較分析</a:t>
            </a:r>
          </a:p>
        </p:txBody>
      </p:sp>
      <p:graphicFrame>
        <p:nvGraphicFramePr>
          <p:cNvPr id="29286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229921"/>
              </p:ext>
            </p:extLst>
          </p:nvPr>
        </p:nvGraphicFramePr>
        <p:xfrm>
          <a:off x="68263" y="1293813"/>
          <a:ext cx="8964612" cy="4911852"/>
        </p:xfrm>
        <a:graphic>
          <a:graphicData uri="http://schemas.openxmlformats.org/drawingml/2006/table">
            <a:tbl>
              <a:tblPr/>
              <a:tblGrid>
                <a:gridCol w="1349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401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75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70543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類別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項目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職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中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11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　向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操作性向強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喜歡動手做實作活動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學術性向強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對學術研究興趣較濃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133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升學進路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升大學部份：以科技大學、技術學院、二專為主，一般大學為輔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繼續攻讀研究所：以進入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科技校院研究所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為主，或轉考一般大學研究所為輔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升大學部份：以一般大學為主，科技校院、二專為輔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升學研究所：攻讀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一般大學研究所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</a:t>
                      </a:r>
                    </a:p>
                  </a:txBody>
                  <a:tcPr marL="57600" marR="576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5668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未來發展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較強的</a:t>
                      </a: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實務及技術能力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所學和</a:t>
                      </a: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職場所需能力接軌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升學、就業管道兼具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偏具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知識型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工作知能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基礎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學科強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，實務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職能較弱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 idx="4294967295"/>
          </p:nvPr>
        </p:nvSpPr>
        <p:spPr>
          <a:xfrm>
            <a:off x="446088" y="620713"/>
            <a:ext cx="8697912" cy="11430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機械群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度招生科別</a:t>
            </a:r>
          </a:p>
        </p:txBody>
      </p:sp>
      <p:sp>
        <p:nvSpPr>
          <p:cNvPr id="22" name="內容版面配置區 18"/>
          <p:cNvSpPr>
            <a:spLocks noGrp="1"/>
          </p:cNvSpPr>
          <p:nvPr>
            <p:ph idx="4294967295"/>
          </p:nvPr>
        </p:nvSpPr>
        <p:spPr>
          <a:xfrm>
            <a:off x="719138" y="1700213"/>
            <a:ext cx="8424862" cy="619125"/>
          </a:xfrm>
        </p:spPr>
        <p:txBody>
          <a:bodyPr>
            <a:normAutofit lnSpcReduction="10000"/>
          </a:bodyPr>
          <a:lstStyle/>
          <a:p>
            <a:pPr marL="273050" indent="-273050"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4" name="六邊形 3"/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tx1"/>
                </a:solidFill>
              </a:rPr>
              <a:t>機械群</a:t>
            </a:r>
          </a:p>
        </p:txBody>
      </p:sp>
      <p:sp>
        <p:nvSpPr>
          <p:cNvPr id="5" name="六邊形 4"/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動力機械群</a:t>
            </a:r>
          </a:p>
        </p:txBody>
      </p:sp>
      <p:sp>
        <p:nvSpPr>
          <p:cNvPr id="6" name="六邊形 5"/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電機電子群</a:t>
            </a:r>
          </a:p>
        </p:txBody>
      </p:sp>
      <p:sp>
        <p:nvSpPr>
          <p:cNvPr id="7" name="六邊形 6"/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土木與建築群</a:t>
            </a:r>
          </a:p>
        </p:txBody>
      </p:sp>
      <p:sp>
        <p:nvSpPr>
          <p:cNvPr id="8" name="六邊形 7"/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化工群</a:t>
            </a:r>
          </a:p>
        </p:txBody>
      </p:sp>
      <p:sp>
        <p:nvSpPr>
          <p:cNvPr id="9" name="六邊形 8"/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外語群</a:t>
            </a:r>
          </a:p>
        </p:txBody>
      </p:sp>
      <p:sp>
        <p:nvSpPr>
          <p:cNvPr id="10" name="六邊形 9"/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餐旅群</a:t>
            </a:r>
          </a:p>
        </p:txBody>
      </p:sp>
      <p:sp>
        <p:nvSpPr>
          <p:cNvPr id="11" name="六邊形 10"/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海事群</a:t>
            </a:r>
          </a:p>
        </p:txBody>
      </p:sp>
      <p:sp>
        <p:nvSpPr>
          <p:cNvPr id="12" name="六邊形 11"/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農業群</a:t>
            </a:r>
          </a:p>
        </p:txBody>
      </p:sp>
      <p:sp>
        <p:nvSpPr>
          <p:cNvPr id="13" name="六邊形 12"/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家政群</a:t>
            </a:r>
          </a:p>
        </p:txBody>
      </p:sp>
      <p:sp>
        <p:nvSpPr>
          <p:cNvPr id="14" name="六邊形 13"/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食品群</a:t>
            </a:r>
          </a:p>
        </p:txBody>
      </p:sp>
      <p:sp>
        <p:nvSpPr>
          <p:cNvPr id="15" name="六邊形 14"/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商業與管理群</a:t>
            </a:r>
          </a:p>
        </p:txBody>
      </p:sp>
      <p:sp>
        <p:nvSpPr>
          <p:cNvPr id="16" name="六邊形 15"/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設計群</a:t>
            </a:r>
          </a:p>
        </p:txBody>
      </p:sp>
      <p:sp>
        <p:nvSpPr>
          <p:cNvPr id="17" name="六邊形 16"/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水產群</a:t>
            </a:r>
          </a:p>
        </p:txBody>
      </p:sp>
      <p:sp>
        <p:nvSpPr>
          <p:cNvPr id="18" name="六邊形 17"/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藝術群</a:t>
            </a:r>
          </a:p>
        </p:txBody>
      </p:sp>
      <p:sp>
        <p:nvSpPr>
          <p:cNvPr id="21" name="圓角矩形 20"/>
          <p:cNvSpPr/>
          <p:nvPr/>
        </p:nvSpPr>
        <p:spPr>
          <a:xfrm>
            <a:off x="3995738" y="1989138"/>
            <a:ext cx="1784350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學校</a:t>
            </a:r>
          </a:p>
        </p:txBody>
      </p:sp>
      <p:sp>
        <p:nvSpPr>
          <p:cNvPr id="23" name="圓角矩形 22"/>
          <p:cNvSpPr/>
          <p:nvPr/>
        </p:nvSpPr>
        <p:spPr>
          <a:xfrm>
            <a:off x="5780088" y="1989138"/>
            <a:ext cx="1763712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科別</a:t>
            </a:r>
          </a:p>
        </p:txBody>
      </p:sp>
      <p:sp>
        <p:nvSpPr>
          <p:cNvPr id="24" name="圓角矩形 23"/>
          <p:cNvSpPr/>
          <p:nvPr/>
        </p:nvSpPr>
        <p:spPr>
          <a:xfrm>
            <a:off x="3995738" y="2492375"/>
            <a:ext cx="1784350" cy="12969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Candara" pitchFamily="34" charset="0"/>
                <a:ea typeface="標楷體" pitchFamily="65" charset="-120"/>
              </a:rPr>
              <a:t>國立台北科大附屬桃園農工</a:t>
            </a:r>
          </a:p>
        </p:txBody>
      </p:sp>
      <p:sp>
        <p:nvSpPr>
          <p:cNvPr id="25" name="圓角矩形 24"/>
          <p:cNvSpPr/>
          <p:nvPr/>
        </p:nvSpPr>
        <p:spPr>
          <a:xfrm>
            <a:off x="5780088" y="2492375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26" name="圓角矩形 25"/>
          <p:cNvSpPr/>
          <p:nvPr/>
        </p:nvSpPr>
        <p:spPr>
          <a:xfrm>
            <a:off x="5780088" y="2924175"/>
            <a:ext cx="1763712" cy="4333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模具科</a:t>
            </a:r>
          </a:p>
        </p:txBody>
      </p:sp>
      <p:sp>
        <p:nvSpPr>
          <p:cNvPr id="27" name="圓角矩形 26"/>
          <p:cNvSpPr/>
          <p:nvPr/>
        </p:nvSpPr>
        <p:spPr>
          <a:xfrm>
            <a:off x="5780088" y="33575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生物機電科</a:t>
            </a:r>
          </a:p>
        </p:txBody>
      </p:sp>
      <p:sp>
        <p:nvSpPr>
          <p:cNvPr id="28" name="圓角矩形 27"/>
          <p:cNvSpPr/>
          <p:nvPr/>
        </p:nvSpPr>
        <p:spPr>
          <a:xfrm>
            <a:off x="3995738" y="37893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國立龍潭農工</a:t>
            </a:r>
          </a:p>
        </p:txBody>
      </p:sp>
      <p:sp>
        <p:nvSpPr>
          <p:cNvPr id="31" name="圓角矩形 30"/>
          <p:cNvSpPr/>
          <p:nvPr/>
        </p:nvSpPr>
        <p:spPr>
          <a:xfrm>
            <a:off x="5780088" y="37893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2" name="圓角矩形 27"/>
          <p:cNvSpPr/>
          <p:nvPr/>
        </p:nvSpPr>
        <p:spPr>
          <a:xfrm>
            <a:off x="3995738" y="42211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3" name="圓角矩形 30"/>
          <p:cNvSpPr/>
          <p:nvPr/>
        </p:nvSpPr>
        <p:spPr>
          <a:xfrm>
            <a:off x="5780088" y="42211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4" name="圓角矩形 27"/>
          <p:cNvSpPr/>
          <p:nvPr/>
        </p:nvSpPr>
        <p:spPr>
          <a:xfrm>
            <a:off x="3995738" y="46529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私立光啓高中</a:t>
            </a:r>
          </a:p>
        </p:txBody>
      </p:sp>
      <p:sp>
        <p:nvSpPr>
          <p:cNvPr id="35" name="圓角矩形 30"/>
          <p:cNvSpPr/>
          <p:nvPr/>
        </p:nvSpPr>
        <p:spPr>
          <a:xfrm>
            <a:off x="5780088" y="46529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6" name="圓角矩形 27"/>
          <p:cNvSpPr/>
          <p:nvPr/>
        </p:nvSpPr>
        <p:spPr>
          <a:xfrm>
            <a:off x="3995738" y="50847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私立六和高中</a:t>
            </a:r>
          </a:p>
        </p:txBody>
      </p:sp>
      <p:sp>
        <p:nvSpPr>
          <p:cNvPr id="37" name="圓角矩形 30"/>
          <p:cNvSpPr/>
          <p:nvPr/>
        </p:nvSpPr>
        <p:spPr>
          <a:xfrm>
            <a:off x="5780088" y="50847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機電科</a:t>
            </a:r>
          </a:p>
        </p:txBody>
      </p:sp>
      <p:sp>
        <p:nvSpPr>
          <p:cNvPr id="38" name="圓角矩形 27"/>
          <p:cNvSpPr/>
          <p:nvPr/>
        </p:nvSpPr>
        <p:spPr>
          <a:xfrm>
            <a:off x="4000496" y="4214818"/>
            <a:ext cx="1784350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私立新興高中</a:t>
            </a:r>
          </a:p>
        </p:txBody>
      </p:sp>
      <p:sp>
        <p:nvSpPr>
          <p:cNvPr id="39" name="圓角矩形 30"/>
          <p:cNvSpPr/>
          <p:nvPr/>
        </p:nvSpPr>
        <p:spPr>
          <a:xfrm>
            <a:off x="5786446" y="4214818"/>
            <a:ext cx="1763712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>
              <a:ext uri="{FF2B5EF4-FFF2-40B4-BE49-F238E27FC236}">
                <a16:creationId xmlns:a16="http://schemas.microsoft.com/office/drawing/2014/main" xmlns="" id="{9C048608-E159-4F65-9189-22F9F80D09CA}"/>
              </a:ext>
            </a:extLst>
          </p:cNvPr>
          <p:cNvSpPr/>
          <p:nvPr/>
        </p:nvSpPr>
        <p:spPr>
          <a:xfrm>
            <a:off x="971550" y="2695575"/>
            <a:ext cx="8091488" cy="27066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93187" name="向下箭號圖說文字 4">
            <a:extLst>
              <a:ext uri="{FF2B5EF4-FFF2-40B4-BE49-F238E27FC236}">
                <a16:creationId xmlns:a16="http://schemas.microsoft.com/office/drawing/2014/main" xmlns="" id="{30A412EC-945D-47A3-87C6-3AFE42945AEB}"/>
              </a:ext>
            </a:extLst>
          </p:cNvPr>
          <p:cNvGrpSpPr>
            <a:grpSpLocks/>
          </p:cNvGrpSpPr>
          <p:nvPr/>
        </p:nvGrpSpPr>
        <p:grpSpPr bwMode="auto">
          <a:xfrm>
            <a:off x="5851525" y="317500"/>
            <a:ext cx="2981325" cy="1785938"/>
            <a:chOff x="3686" y="200"/>
            <a:chExt cx="1878" cy="1125"/>
          </a:xfrm>
        </p:grpSpPr>
        <p:pic>
          <p:nvPicPr>
            <p:cNvPr id="93235" name="向下箭號圖說文字 4">
              <a:extLst>
                <a:ext uri="{FF2B5EF4-FFF2-40B4-BE49-F238E27FC236}">
                  <a16:creationId xmlns:a16="http://schemas.microsoft.com/office/drawing/2014/main" xmlns="" id="{DF54543C-C7D0-423B-93BA-D278810E0E4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" y="200"/>
              <a:ext cx="1878" cy="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36" name="Text Box 5">
              <a:extLst>
                <a:ext uri="{FF2B5EF4-FFF2-40B4-BE49-F238E27FC236}">
                  <a16:creationId xmlns:a16="http://schemas.microsoft.com/office/drawing/2014/main" xmlns="" id="{A6148FBC-65BE-4278-A9E7-4ED914C095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2" y="255"/>
              <a:ext cx="1769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360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九年級統整評估與決定</a:t>
              </a:r>
            </a:p>
          </p:txBody>
        </p:sp>
      </p:grpSp>
      <p:graphicFrame>
        <p:nvGraphicFramePr>
          <p:cNvPr id="50230" name="Group 54">
            <a:extLst>
              <a:ext uri="{FF2B5EF4-FFF2-40B4-BE49-F238E27FC236}">
                <a16:creationId xmlns:a16="http://schemas.microsoft.com/office/drawing/2014/main" xmlns="" id="{0E8E8AB1-FE59-4D74-9C82-3F1994EB9A36}"/>
              </a:ext>
            </a:extLst>
          </p:cNvPr>
          <p:cNvGraphicFramePr>
            <a:graphicFrameLocks noGrp="1"/>
          </p:cNvGraphicFramePr>
          <p:nvPr/>
        </p:nvGraphicFramePr>
        <p:xfrm>
          <a:off x="998538" y="2709863"/>
          <a:ext cx="8064500" cy="2957513"/>
        </p:xfrm>
        <a:graphic>
          <a:graphicData uri="http://schemas.openxmlformats.org/drawingml/2006/table">
            <a:tbl>
              <a:tblPr/>
              <a:tblGrid>
                <a:gridCol w="15541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97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74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558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247650" indent="-2476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四、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生涯統整面面觀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13-14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學期初（約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月）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6155">
                <a:tc>
                  <a:txBody>
                    <a:bodyPr/>
                    <a:lstStyle>
                      <a:lvl1pPr marL="247650" indent="-2476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五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、生涯發展規劃書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15-16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家長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（免試入學及特色招生前）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7680">
                <a:tc rowSpan="2">
                  <a:txBody>
                    <a:bodyPr/>
                    <a:lstStyle>
                      <a:lvl1pPr marL="247650" indent="-2476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六、其他生涯輔導紀錄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95300" indent="-4953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（一）生涯輔導紀錄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17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進行學生生涯輔導後，適時填寫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8567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495300" indent="-4953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（二）生涯諮詢紀錄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18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每年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9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月、翌年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月，依學期別填寫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xmlns="" id="{0EFB69C0-A0F6-45AC-859A-121302054E86}"/>
              </a:ext>
            </a:extLst>
          </p:cNvPr>
          <p:cNvGraphicFramePr>
            <a:graphicFrameLocks noGrp="1"/>
          </p:cNvGraphicFramePr>
          <p:nvPr/>
        </p:nvGraphicFramePr>
        <p:xfrm>
          <a:off x="966788" y="2406650"/>
          <a:ext cx="8091488" cy="254000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875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431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00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" name="橢圓形圖說文字 3">
            <a:extLst>
              <a:ext uri="{FF2B5EF4-FFF2-40B4-BE49-F238E27FC236}">
                <a16:creationId xmlns:a16="http://schemas.microsoft.com/office/drawing/2014/main" xmlns="" id="{1B845EDE-C566-4FF6-B9E8-3E9C68A6784B}"/>
              </a:ext>
            </a:extLst>
          </p:cNvPr>
          <p:cNvSpPr/>
          <p:nvPr/>
        </p:nvSpPr>
        <p:spPr>
          <a:xfrm>
            <a:off x="1331913" y="563563"/>
            <a:ext cx="4319587" cy="1843087"/>
          </a:xfrm>
          <a:prstGeom prst="wedgeEllipseCallout">
            <a:avLst>
              <a:gd name="adj1" fmla="val -23976"/>
              <a:gd name="adj2" fmla="val 701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  <p:sp>
        <p:nvSpPr>
          <p:cNvPr id="2" name="圓角矩形 1">
            <a:extLst>
              <a:ext uri="{FF2B5EF4-FFF2-40B4-BE49-F238E27FC236}">
                <a16:creationId xmlns:a16="http://schemas.microsoft.com/office/drawing/2014/main" xmlns="" id="{9B55B72A-EE06-4324-9C4C-60D33BD17A1E}"/>
              </a:ext>
            </a:extLst>
          </p:cNvPr>
          <p:cNvSpPr/>
          <p:nvPr/>
        </p:nvSpPr>
        <p:spPr>
          <a:xfrm>
            <a:off x="7032625" y="2697163"/>
            <a:ext cx="1716088" cy="48736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群組 3">
            <a:extLst>
              <a:ext uri="{FF2B5EF4-FFF2-40B4-BE49-F238E27FC236}">
                <a16:creationId xmlns:a16="http://schemas.microsoft.com/office/drawing/2014/main" xmlns="" id="{AAC58604-76F2-4E87-99DC-3DC4DFF1FD4E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15888"/>
            <a:ext cx="8856662" cy="6742112"/>
            <a:chOff x="790513" y="1196752"/>
            <a:chExt cx="7605576" cy="5578607"/>
          </a:xfrm>
        </p:grpSpPr>
        <p:pic>
          <p:nvPicPr>
            <p:cNvPr id="94224" name="Picture 2">
              <a:extLst>
                <a:ext uri="{FF2B5EF4-FFF2-40B4-BE49-F238E27FC236}">
                  <a16:creationId xmlns:a16="http://schemas.microsoft.com/office/drawing/2014/main" xmlns="" id="{CB3CE079-D490-4017-BD33-7A5DF37410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513" y="1196753"/>
              <a:ext cx="3853495" cy="5578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25" name="Picture 3">
              <a:extLst>
                <a:ext uri="{FF2B5EF4-FFF2-40B4-BE49-F238E27FC236}">
                  <a16:creationId xmlns:a16="http://schemas.microsoft.com/office/drawing/2014/main" xmlns="" id="{9D423DCC-300A-41D1-AE78-96A0F85723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196752"/>
              <a:ext cx="3752081" cy="5578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圓角矩形 4">
            <a:extLst>
              <a:ext uri="{FF2B5EF4-FFF2-40B4-BE49-F238E27FC236}">
                <a16:creationId xmlns:a16="http://schemas.microsoft.com/office/drawing/2014/main" xmlns="" id="{776C3647-01F0-4757-B10C-40F3C6021527}"/>
              </a:ext>
            </a:extLst>
          </p:cNvPr>
          <p:cNvSpPr/>
          <p:nvPr/>
        </p:nvSpPr>
        <p:spPr>
          <a:xfrm>
            <a:off x="215900" y="1196975"/>
            <a:ext cx="4319588" cy="3654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8" name="圓角矩形 7">
            <a:extLst>
              <a:ext uri="{FF2B5EF4-FFF2-40B4-BE49-F238E27FC236}">
                <a16:creationId xmlns:a16="http://schemas.microsoft.com/office/drawing/2014/main" xmlns="" id="{F4C15300-DAF3-43E0-B101-402C7A71517D}"/>
              </a:ext>
            </a:extLst>
          </p:cNvPr>
          <p:cNvSpPr/>
          <p:nvPr/>
        </p:nvSpPr>
        <p:spPr>
          <a:xfrm>
            <a:off x="215900" y="4868863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xmlns="" id="{452493EE-A07B-48CE-8B4D-F1F6E377F00D}"/>
              </a:ext>
            </a:extLst>
          </p:cNvPr>
          <p:cNvSpPr/>
          <p:nvPr/>
        </p:nvSpPr>
        <p:spPr>
          <a:xfrm>
            <a:off x="215900" y="5805488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6" name="圓角矩形 5">
            <a:extLst>
              <a:ext uri="{FF2B5EF4-FFF2-40B4-BE49-F238E27FC236}">
                <a16:creationId xmlns:a16="http://schemas.microsoft.com/office/drawing/2014/main" xmlns="" id="{F48BBDAD-9A34-4461-91BB-B6CB19FACDC1}"/>
              </a:ext>
            </a:extLst>
          </p:cNvPr>
          <p:cNvSpPr/>
          <p:nvPr/>
        </p:nvSpPr>
        <p:spPr>
          <a:xfrm>
            <a:off x="4667250" y="260350"/>
            <a:ext cx="4368800" cy="2436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1" name="圓角矩形 10">
            <a:extLst>
              <a:ext uri="{FF2B5EF4-FFF2-40B4-BE49-F238E27FC236}">
                <a16:creationId xmlns:a16="http://schemas.microsoft.com/office/drawing/2014/main" xmlns="" id="{364A32C2-C0CC-4175-AC8D-9AE29F70799E}"/>
              </a:ext>
            </a:extLst>
          </p:cNvPr>
          <p:cNvSpPr/>
          <p:nvPr/>
        </p:nvSpPr>
        <p:spPr>
          <a:xfrm>
            <a:off x="4667250" y="2708275"/>
            <a:ext cx="4368800" cy="2176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>
              <a:ext uri="{FF2B5EF4-FFF2-40B4-BE49-F238E27FC236}">
                <a16:creationId xmlns:a16="http://schemas.microsoft.com/office/drawing/2014/main" xmlns="" id="{E703A4C0-7503-4896-94DD-F1A5A56445B8}"/>
              </a:ext>
            </a:extLst>
          </p:cNvPr>
          <p:cNvSpPr/>
          <p:nvPr/>
        </p:nvSpPr>
        <p:spPr>
          <a:xfrm>
            <a:off x="4667250" y="4868863"/>
            <a:ext cx="4368800" cy="1901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xmlns="" id="{CE079F34-6BA6-4E46-8B4F-97CC0A1591AB}"/>
              </a:ext>
            </a:extLst>
          </p:cNvPr>
          <p:cNvSpPr/>
          <p:nvPr/>
        </p:nvSpPr>
        <p:spPr>
          <a:xfrm>
            <a:off x="1871663" y="1700213"/>
            <a:ext cx="692150" cy="27844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興趣與性向</a:t>
            </a: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0EE6E8CB-2792-4C10-8D09-9D1F4E46A3A2}"/>
              </a:ext>
            </a:extLst>
          </p:cNvPr>
          <p:cNvSpPr/>
          <p:nvPr/>
        </p:nvSpPr>
        <p:spPr>
          <a:xfrm>
            <a:off x="1655763" y="5013325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16" name="圓角矩形 15">
            <a:extLst>
              <a:ext uri="{FF2B5EF4-FFF2-40B4-BE49-F238E27FC236}">
                <a16:creationId xmlns:a16="http://schemas.microsoft.com/office/drawing/2014/main" xmlns="" id="{BA543631-838D-4E5C-9B46-6E202BC70E7E}"/>
              </a:ext>
            </a:extLst>
          </p:cNvPr>
          <p:cNvSpPr/>
          <p:nvPr/>
        </p:nvSpPr>
        <p:spPr>
          <a:xfrm>
            <a:off x="1655763" y="5949950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</p:txBody>
      </p:sp>
      <p:sp>
        <p:nvSpPr>
          <p:cNvPr id="18" name="圓角矩形 17">
            <a:extLst>
              <a:ext uri="{FF2B5EF4-FFF2-40B4-BE49-F238E27FC236}">
                <a16:creationId xmlns:a16="http://schemas.microsoft.com/office/drawing/2014/main" xmlns="" id="{F2E6DE9E-13F8-40D3-9185-9CA18B395AEE}"/>
              </a:ext>
            </a:extLst>
          </p:cNvPr>
          <p:cNvSpPr/>
          <p:nvPr/>
        </p:nvSpPr>
        <p:spPr>
          <a:xfrm>
            <a:off x="5184775" y="1196975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進路類型選擇</a:t>
            </a:r>
          </a:p>
        </p:txBody>
      </p:sp>
      <p:sp>
        <p:nvSpPr>
          <p:cNvPr id="19" name="圓角矩形 18">
            <a:extLst>
              <a:ext uri="{FF2B5EF4-FFF2-40B4-BE49-F238E27FC236}">
                <a16:creationId xmlns:a16="http://schemas.microsoft.com/office/drawing/2014/main" xmlns="" id="{BB5FD0AB-2258-4058-BE42-3037F2F2009A}"/>
              </a:ext>
            </a:extLst>
          </p:cNvPr>
          <p:cNvSpPr/>
          <p:nvPr/>
        </p:nvSpPr>
        <p:spPr>
          <a:xfrm>
            <a:off x="5184775" y="3357563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家長、老師想法</a:t>
            </a:r>
          </a:p>
        </p:txBody>
      </p:sp>
      <p:sp>
        <p:nvSpPr>
          <p:cNvPr id="20" name="圓角矩形 19">
            <a:extLst>
              <a:ext uri="{FF2B5EF4-FFF2-40B4-BE49-F238E27FC236}">
                <a16:creationId xmlns:a16="http://schemas.microsoft.com/office/drawing/2014/main" xmlns="" id="{CB1A0E57-E5E1-411F-B3C3-99CB27DB3980}"/>
              </a:ext>
            </a:extLst>
          </p:cNvPr>
          <p:cNvSpPr/>
          <p:nvPr/>
        </p:nvSpPr>
        <p:spPr>
          <a:xfrm>
            <a:off x="5256213" y="5661025"/>
            <a:ext cx="3025775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適性入學選擇</a:t>
            </a:r>
          </a:p>
        </p:txBody>
      </p:sp>
      <p:sp>
        <p:nvSpPr>
          <p:cNvPr id="94223" name="矩形 3">
            <a:extLst>
              <a:ext uri="{FF2B5EF4-FFF2-40B4-BE49-F238E27FC236}">
                <a16:creationId xmlns:a16="http://schemas.microsoft.com/office/drawing/2014/main" xmlns="" id="{E33A8B5B-375C-4A41-9170-D2E7DF575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4535488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四、生涯統整面面觀</a:t>
            </a:r>
            <a:endParaRPr lang="zh-TW" altLang="zh-TW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DA9AB2D8-3958-4442-866F-F6DC90B884A2}"/>
              </a:ext>
            </a:extLst>
          </p:cNvPr>
          <p:cNvSpPr txBox="1">
            <a:spLocks noGrp="1"/>
          </p:cNvSpPr>
          <p:nvPr/>
        </p:nvSpPr>
        <p:spPr>
          <a:xfrm>
            <a:off x="460375" y="6151563"/>
            <a:ext cx="2381250" cy="554037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2020/10/26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95235" name="投影片編號版面配置區 2">
            <a:extLst>
              <a:ext uri="{FF2B5EF4-FFF2-40B4-BE49-F238E27FC236}">
                <a16:creationId xmlns:a16="http://schemas.microsoft.com/office/drawing/2014/main" xmlns="" id="{D987AC20-62AB-49D7-B525-1E75360A3708}"/>
              </a:ext>
            </a:extLst>
          </p:cNvPr>
          <p:cNvSpPr txBox="1">
            <a:spLocks noGrp="1"/>
          </p:cNvSpPr>
          <p:nvPr/>
        </p:nvSpPr>
        <p:spPr bwMode="auto">
          <a:xfrm>
            <a:off x="6556375" y="6151563"/>
            <a:ext cx="23812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B870F1BA-7E3E-40DB-BA4B-8A8919BF42DC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95236" name="群組 3">
            <a:extLst>
              <a:ext uri="{FF2B5EF4-FFF2-40B4-BE49-F238E27FC236}">
                <a16:creationId xmlns:a16="http://schemas.microsoft.com/office/drawing/2014/main" xmlns="" id="{D21F2A1A-F275-4115-B008-AAF4389EED67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15888"/>
            <a:ext cx="8605838" cy="6553200"/>
            <a:chOff x="1115616" y="1341767"/>
            <a:chExt cx="6742509" cy="4772167"/>
          </a:xfrm>
        </p:grpSpPr>
        <p:pic>
          <p:nvPicPr>
            <p:cNvPr id="95241" name="Picture 2">
              <a:extLst>
                <a:ext uri="{FF2B5EF4-FFF2-40B4-BE49-F238E27FC236}">
                  <a16:creationId xmlns:a16="http://schemas.microsoft.com/office/drawing/2014/main" xmlns="" id="{B482169C-6BF7-4B33-AC29-DAC65823F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341767"/>
              <a:ext cx="3456384" cy="4772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2" name="Picture 3">
              <a:extLst>
                <a:ext uri="{FF2B5EF4-FFF2-40B4-BE49-F238E27FC236}">
                  <a16:creationId xmlns:a16="http://schemas.microsoft.com/office/drawing/2014/main" xmlns="" id="{AC116149-51B7-4449-AA1B-DD11A9E59E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341909"/>
              <a:ext cx="3286125" cy="477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圓角矩形 7">
            <a:extLst>
              <a:ext uri="{FF2B5EF4-FFF2-40B4-BE49-F238E27FC236}">
                <a16:creationId xmlns:a16="http://schemas.microsoft.com/office/drawing/2014/main" xmlns="" id="{080F07DC-9972-43A9-AB2B-5E24003EC007}"/>
              </a:ext>
            </a:extLst>
          </p:cNvPr>
          <p:cNvSpPr/>
          <p:nvPr/>
        </p:nvSpPr>
        <p:spPr>
          <a:xfrm>
            <a:off x="250825" y="115888"/>
            <a:ext cx="4411663" cy="3844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xmlns="" id="{63B409A1-9369-467D-A8C6-B01B999462D7}"/>
              </a:ext>
            </a:extLst>
          </p:cNvPr>
          <p:cNvSpPr/>
          <p:nvPr/>
        </p:nvSpPr>
        <p:spPr>
          <a:xfrm>
            <a:off x="1042988" y="5084763"/>
            <a:ext cx="2901950" cy="69215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就近入學選擇</a:t>
            </a:r>
          </a:p>
        </p:txBody>
      </p:sp>
      <p:sp>
        <p:nvSpPr>
          <p:cNvPr id="11" name="圓角矩形 10">
            <a:extLst>
              <a:ext uri="{FF2B5EF4-FFF2-40B4-BE49-F238E27FC236}">
                <a16:creationId xmlns:a16="http://schemas.microsoft.com/office/drawing/2014/main" xmlns="" id="{E35D02B9-045C-44D7-9C8C-867346A2C89D}"/>
              </a:ext>
            </a:extLst>
          </p:cNvPr>
          <p:cNvSpPr/>
          <p:nvPr/>
        </p:nvSpPr>
        <p:spPr>
          <a:xfrm>
            <a:off x="250825" y="3933825"/>
            <a:ext cx="4411663" cy="2717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pic>
        <p:nvPicPr>
          <p:cNvPr id="95240" name="圖片 13">
            <a:extLst>
              <a:ext uri="{FF2B5EF4-FFF2-40B4-BE49-F238E27FC236}">
                <a16:creationId xmlns:a16="http://schemas.microsoft.com/office/drawing/2014/main" xmlns="" id="{B089EB8E-3C3D-4285-9F37-9DAD51BC5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4032250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>
              <a:ext uri="{FF2B5EF4-FFF2-40B4-BE49-F238E27FC236}">
                <a16:creationId xmlns:a16="http://schemas.microsoft.com/office/drawing/2014/main" xmlns="" id="{22D65339-2537-44EF-B5E3-043574D86200}"/>
              </a:ext>
            </a:extLst>
          </p:cNvPr>
          <p:cNvSpPr/>
          <p:nvPr/>
        </p:nvSpPr>
        <p:spPr>
          <a:xfrm>
            <a:off x="971550" y="2695574"/>
            <a:ext cx="8091488" cy="359886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96259" name="向下箭號圖說文字 4">
            <a:extLst>
              <a:ext uri="{FF2B5EF4-FFF2-40B4-BE49-F238E27FC236}">
                <a16:creationId xmlns:a16="http://schemas.microsoft.com/office/drawing/2014/main" xmlns="" id="{3BCCECA0-F421-4FD7-8B67-A4BE86A06D40}"/>
              </a:ext>
            </a:extLst>
          </p:cNvPr>
          <p:cNvGrpSpPr>
            <a:grpSpLocks/>
          </p:cNvGrpSpPr>
          <p:nvPr/>
        </p:nvGrpSpPr>
        <p:grpSpPr bwMode="auto">
          <a:xfrm>
            <a:off x="5851525" y="317500"/>
            <a:ext cx="2981325" cy="1785938"/>
            <a:chOff x="3686" y="200"/>
            <a:chExt cx="1878" cy="1125"/>
          </a:xfrm>
        </p:grpSpPr>
        <p:pic>
          <p:nvPicPr>
            <p:cNvPr id="96307" name="向下箭號圖說文字 4">
              <a:extLst>
                <a:ext uri="{FF2B5EF4-FFF2-40B4-BE49-F238E27FC236}">
                  <a16:creationId xmlns:a16="http://schemas.microsoft.com/office/drawing/2014/main" xmlns="" id="{809B33DB-EB21-4E26-B6D8-15BF4C6487A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" y="200"/>
              <a:ext cx="1878" cy="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308" name="Text Box 5">
              <a:extLst>
                <a:ext uri="{FF2B5EF4-FFF2-40B4-BE49-F238E27FC236}">
                  <a16:creationId xmlns:a16="http://schemas.microsoft.com/office/drawing/2014/main" xmlns="" id="{3F2A88B1-DC00-42D0-AC92-5D7F803F6E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2" y="255"/>
              <a:ext cx="1769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360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九年級統整評估與決定</a:t>
              </a:r>
            </a:p>
          </p:txBody>
        </p:sp>
      </p:grpSp>
      <p:graphicFrame>
        <p:nvGraphicFramePr>
          <p:cNvPr id="50230" name="Group 54">
            <a:extLst>
              <a:ext uri="{FF2B5EF4-FFF2-40B4-BE49-F238E27FC236}">
                <a16:creationId xmlns:a16="http://schemas.microsoft.com/office/drawing/2014/main" xmlns="" id="{3AEE8F0F-B3CC-4485-BACB-EA7EAD428C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728825"/>
              </p:ext>
            </p:extLst>
          </p:nvPr>
        </p:nvGraphicFramePr>
        <p:xfrm>
          <a:off x="955411" y="2753597"/>
          <a:ext cx="8064500" cy="3424078"/>
        </p:xfrm>
        <a:graphic>
          <a:graphicData uri="http://schemas.openxmlformats.org/drawingml/2006/table">
            <a:tbl>
              <a:tblPr/>
              <a:tblGrid>
                <a:gridCol w="15541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97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74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333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7987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247650" indent="-2476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四、生涯統整面面觀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 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13-14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學生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九年級第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學期初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/>
                      </a:r>
                      <a:b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</a:b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（約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月）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6155">
                <a:tc>
                  <a:txBody>
                    <a:bodyPr/>
                    <a:lstStyle>
                      <a:lvl1pPr marL="247650" indent="-2476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五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、生涯發展規劃書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 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15-16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學生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家長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導師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輔導教師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九年級第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學期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免試入學及特色招生前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)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7680">
                <a:tc rowSpan="2">
                  <a:txBody>
                    <a:bodyPr/>
                    <a:lstStyle>
                      <a:lvl1pPr marL="247650" indent="-2476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六、其他生涯輔導紀錄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95300" indent="-4953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)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生涯輔導紀錄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17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導師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輔導教師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進行學生生涯輔導後，適時填寫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8567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495300" indent="-4953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二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)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生涯諮詢紀錄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18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學生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每年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9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月、翌年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月，依學期別填寫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xmlns="" id="{6756F5B1-62A7-429B-952C-FE24856C1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451327"/>
              </p:ext>
            </p:extLst>
          </p:nvPr>
        </p:nvGraphicFramePr>
        <p:xfrm>
          <a:off x="971550" y="2376488"/>
          <a:ext cx="8091488" cy="254000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875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431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" name="橢圓形圖說文字 3">
            <a:extLst>
              <a:ext uri="{FF2B5EF4-FFF2-40B4-BE49-F238E27FC236}">
                <a16:creationId xmlns:a16="http://schemas.microsoft.com/office/drawing/2014/main" xmlns="" id="{C753EFC3-4A6A-40B6-AE20-6D1ADB4FC393}"/>
              </a:ext>
            </a:extLst>
          </p:cNvPr>
          <p:cNvSpPr/>
          <p:nvPr/>
        </p:nvSpPr>
        <p:spPr>
          <a:xfrm>
            <a:off x="1331913" y="563563"/>
            <a:ext cx="4319587" cy="1843087"/>
          </a:xfrm>
          <a:prstGeom prst="wedgeEllipseCallout">
            <a:avLst>
              <a:gd name="adj1" fmla="val -23976"/>
              <a:gd name="adj2" fmla="val 1113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  <p:sp>
        <p:nvSpPr>
          <p:cNvPr id="2" name="圓角矩形 1">
            <a:extLst>
              <a:ext uri="{FF2B5EF4-FFF2-40B4-BE49-F238E27FC236}">
                <a16:creationId xmlns:a16="http://schemas.microsoft.com/office/drawing/2014/main" xmlns="" id="{9F5D3D0B-A6B6-46A0-94AA-1F2BC9F8EDF2}"/>
              </a:ext>
            </a:extLst>
          </p:cNvPr>
          <p:cNvSpPr/>
          <p:nvPr/>
        </p:nvSpPr>
        <p:spPr>
          <a:xfrm>
            <a:off x="6156176" y="3334871"/>
            <a:ext cx="2829074" cy="71530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矩形 9">
            <a:extLst>
              <a:ext uri="{FF2B5EF4-FFF2-40B4-BE49-F238E27FC236}">
                <a16:creationId xmlns:a16="http://schemas.microsoft.com/office/drawing/2014/main" xmlns="" id="{FCF8A3B8-624B-453B-8E75-6F48A1A74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73660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kumimoji="0"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五、生涯發展規劃書</a:t>
            </a:r>
            <a:endParaRPr kumimoji="0" lang="zh-TW" altLang="zh-TW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D454889E-5E47-4503-99DB-7A235686D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1481908"/>
            <a:ext cx="3816424" cy="535911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284" name="圖片 1">
            <a:extLst>
              <a:ext uri="{FF2B5EF4-FFF2-40B4-BE49-F238E27FC236}">
                <a16:creationId xmlns:a16="http://schemas.microsoft.com/office/drawing/2014/main" xmlns="" id="{381A6C4A-386B-4FF4-ACDF-E525C80BA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167313"/>
            <a:ext cx="12954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橢圓形圖說文字 8">
            <a:extLst>
              <a:ext uri="{FF2B5EF4-FFF2-40B4-BE49-F238E27FC236}">
                <a16:creationId xmlns:a16="http://schemas.microsoft.com/office/drawing/2014/main" xmlns="" id="{7C447AEA-027D-4C50-A3C5-A9FFDD6F1219}"/>
              </a:ext>
            </a:extLst>
          </p:cNvPr>
          <p:cNvSpPr/>
          <p:nvPr/>
        </p:nvSpPr>
        <p:spPr bwMode="auto">
          <a:xfrm>
            <a:off x="1684338" y="3970338"/>
            <a:ext cx="2382837" cy="3513137"/>
          </a:xfrm>
          <a:prstGeom prst="wedgeEllipseCallout">
            <a:avLst>
              <a:gd name="adj1" fmla="val -65106"/>
              <a:gd name="adj2" fmla="val 16500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lnSpc>
                <a:spcPts val="2400"/>
              </a:lnSpc>
              <a:defRPr/>
            </a:pPr>
            <a:r>
              <a:rPr kumimoji="0" lang="zh-TW" altLang="en-US" sz="1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參考生涯輔導紀錄手冊資料，親師生一起討論，依據</a:t>
            </a:r>
            <a:r>
              <a:rPr kumimoji="0" lang="zh-TW" altLang="en-US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孩子學習表現、專長、興趣</a:t>
            </a:r>
            <a:r>
              <a:rPr kumimoji="0" lang="zh-TW" altLang="en-US" sz="1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等，並且考量想</a:t>
            </a:r>
            <a:r>
              <a:rPr kumimoji="0" lang="zh-TW" altLang="en-US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升讀學校的入學條件</a:t>
            </a:r>
            <a:r>
              <a:rPr kumimoji="0" lang="zh-TW" altLang="en-US" sz="1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，初步完成個人升學規劃。</a:t>
            </a:r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xmlns="" id="{80B1B47F-235A-4622-AC3F-B10718185984}"/>
              </a:ext>
            </a:extLst>
          </p:cNvPr>
          <p:cNvSpPr/>
          <p:nvPr/>
        </p:nvSpPr>
        <p:spPr>
          <a:xfrm>
            <a:off x="1908175" y="1849438"/>
            <a:ext cx="1533525" cy="20526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選擇與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</a:t>
            </a:r>
          </a:p>
        </p:txBody>
      </p:sp>
      <p:sp>
        <p:nvSpPr>
          <p:cNvPr id="13" name="日期版面配置區 1">
            <a:extLst>
              <a:ext uri="{FF2B5EF4-FFF2-40B4-BE49-F238E27FC236}">
                <a16:creationId xmlns:a16="http://schemas.microsoft.com/office/drawing/2014/main" xmlns="" id="{3FF783EF-6353-4207-9476-3119D930C0ED}"/>
              </a:ext>
            </a:extLst>
          </p:cNvPr>
          <p:cNvSpPr txBox="1">
            <a:spLocks noGrp="1"/>
          </p:cNvSpPr>
          <p:nvPr/>
        </p:nvSpPr>
        <p:spPr>
          <a:xfrm>
            <a:off x="4633913" y="7766050"/>
            <a:ext cx="3200400" cy="284163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2020/10/26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4" name="圓角矩形 13">
            <a:extLst>
              <a:ext uri="{FF2B5EF4-FFF2-40B4-BE49-F238E27FC236}">
                <a16:creationId xmlns:a16="http://schemas.microsoft.com/office/drawing/2014/main" xmlns="" id="{529115C2-06D6-40C9-9FC8-25221D2896A8}"/>
              </a:ext>
            </a:extLst>
          </p:cNvPr>
          <p:cNvSpPr/>
          <p:nvPr/>
        </p:nvSpPr>
        <p:spPr>
          <a:xfrm>
            <a:off x="6034088" y="1698625"/>
            <a:ext cx="1608137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決定</a:t>
            </a: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36E9365A-1FCD-42BB-A81C-575C908AE9E0}"/>
              </a:ext>
            </a:extLst>
          </p:cNvPr>
          <p:cNvSpPr/>
          <p:nvPr/>
        </p:nvSpPr>
        <p:spPr>
          <a:xfrm>
            <a:off x="6105525" y="4578350"/>
            <a:ext cx="1608138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很重要</a:t>
            </a: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zh-TW" altLang="en-US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97290" name="群組 3">
            <a:extLst>
              <a:ext uri="{FF2B5EF4-FFF2-40B4-BE49-F238E27FC236}">
                <a16:creationId xmlns:a16="http://schemas.microsoft.com/office/drawing/2014/main" xmlns="" id="{A9DEA28E-D7B3-42D6-87C3-25C877F6D00F}"/>
              </a:ext>
            </a:extLst>
          </p:cNvPr>
          <p:cNvGrpSpPr>
            <a:grpSpLocks/>
          </p:cNvGrpSpPr>
          <p:nvPr/>
        </p:nvGrpSpPr>
        <p:grpSpPr bwMode="auto">
          <a:xfrm>
            <a:off x="4029075" y="139700"/>
            <a:ext cx="5114925" cy="6726238"/>
            <a:chOff x="3775342" y="1372887"/>
            <a:chExt cx="3873705" cy="5011785"/>
          </a:xfrm>
        </p:grpSpPr>
        <p:pic>
          <p:nvPicPr>
            <p:cNvPr id="97294" name="Picture 2">
              <a:extLst>
                <a:ext uri="{FF2B5EF4-FFF2-40B4-BE49-F238E27FC236}">
                  <a16:creationId xmlns:a16="http://schemas.microsoft.com/office/drawing/2014/main" xmlns="" id="{0DAE3806-A485-4E6F-BD21-3E050BE662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7021" y="2286176"/>
              <a:ext cx="3462026" cy="4098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5" name="Picture 3">
              <a:extLst>
                <a:ext uri="{FF2B5EF4-FFF2-40B4-BE49-F238E27FC236}">
                  <a16:creationId xmlns:a16="http://schemas.microsoft.com/office/drawing/2014/main" xmlns="" id="{4E0A279D-6B37-444A-B2DD-29F5BA9ED6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80" r="100000"/>
            <a:stretch>
              <a:fillRect/>
            </a:stretch>
          </p:blipFill>
          <p:spPr bwMode="auto">
            <a:xfrm>
              <a:off x="3775342" y="1372887"/>
              <a:ext cx="40947" cy="4758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圓角矩形 15">
            <a:extLst>
              <a:ext uri="{FF2B5EF4-FFF2-40B4-BE49-F238E27FC236}">
                <a16:creationId xmlns:a16="http://schemas.microsoft.com/office/drawing/2014/main" xmlns="" id="{79AB1F73-65A4-4F27-B68C-029B0A5E6903}"/>
              </a:ext>
            </a:extLst>
          </p:cNvPr>
          <p:cNvSpPr/>
          <p:nvPr/>
        </p:nvSpPr>
        <p:spPr>
          <a:xfrm>
            <a:off x="4633913" y="1365250"/>
            <a:ext cx="4510087" cy="22082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7" name="圓角矩形 16">
            <a:extLst>
              <a:ext uri="{FF2B5EF4-FFF2-40B4-BE49-F238E27FC236}">
                <a16:creationId xmlns:a16="http://schemas.microsoft.com/office/drawing/2014/main" xmlns="" id="{AA545588-19B4-4E1E-B2FF-9BD0D1F494D5}"/>
              </a:ext>
            </a:extLst>
          </p:cNvPr>
          <p:cNvSpPr/>
          <p:nvPr/>
        </p:nvSpPr>
        <p:spPr>
          <a:xfrm>
            <a:off x="4633913" y="3573463"/>
            <a:ext cx="4510087" cy="32575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21" name="圓角矩形 20">
            <a:extLst>
              <a:ext uri="{FF2B5EF4-FFF2-40B4-BE49-F238E27FC236}">
                <a16:creationId xmlns:a16="http://schemas.microsoft.com/office/drawing/2014/main" xmlns="" id="{9433FC3A-78D1-4C3E-B324-BC4410CAA9DE}"/>
              </a:ext>
            </a:extLst>
          </p:cNvPr>
          <p:cNvSpPr/>
          <p:nvPr/>
        </p:nvSpPr>
        <p:spPr>
          <a:xfrm>
            <a:off x="6249988" y="3989388"/>
            <a:ext cx="1608137" cy="20018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很重要</a:t>
            </a: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zh-TW" altLang="en-US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662880" y="413792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109學年度適性入學成果</a:t>
            </a:r>
          </a:p>
        </p:txBody>
      </p:sp>
      <p:sp>
        <p:nvSpPr>
          <p:cNvPr id="9219" name="Shape 82"/>
          <p:cNvSpPr txBox="1">
            <a:spLocks/>
          </p:cNvSpPr>
          <p:nvPr/>
        </p:nvSpPr>
        <p:spPr bwMode="auto">
          <a:xfrm>
            <a:off x="395288" y="1292225"/>
            <a:ext cx="82296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錄取率</a:t>
            </a:r>
            <a:endParaRPr lang="en-US" altLang="zh-TW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220" name="Shape 82"/>
          <p:cNvSpPr txBox="1">
            <a:spLocks/>
          </p:cNvSpPr>
          <p:nvPr/>
        </p:nvSpPr>
        <p:spPr bwMode="auto">
          <a:xfrm>
            <a:off x="464586" y="5085184"/>
            <a:ext cx="8424863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</a:t>
            </a:r>
            <a:r>
              <a:rPr lang="en-US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學年度當總積分完全相同時，需進行超額</a:t>
            </a:r>
            <a:r>
              <a:rPr lang="zh-TW" altLang="zh-TW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</a:t>
            </a:r>
            <a:r>
              <a:rPr lang="en-US" altLang="zh-TW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序，比</a:t>
            </a:r>
            <a:r>
              <a:rPr lang="zh-TW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序至「志願序積分」時，志願序積分高</a:t>
            </a:r>
            <a:r>
              <a:rPr lang="zh-TW" altLang="zh-TW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</a:t>
            </a:r>
            <a:r>
              <a:rPr lang="en-US" altLang="zh-TW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zh-TW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優先錄取。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849134"/>
              </p:ext>
            </p:extLst>
          </p:nvPr>
        </p:nvGraphicFramePr>
        <p:xfrm>
          <a:off x="683568" y="2132856"/>
          <a:ext cx="7941320" cy="25922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86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75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375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375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39097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學年度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</a:t>
                      </a:r>
                      <a:r>
                        <a:rPr lang="en-US" altLang="zh-TW" sz="2400" kern="100" dirty="0">
                          <a:effectLst/>
                        </a:rPr>
                        <a:t>09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</a:t>
                      </a:r>
                      <a:r>
                        <a:rPr lang="en-US" altLang="zh-TW" sz="2400" kern="100" dirty="0">
                          <a:effectLst/>
                        </a:rPr>
                        <a:t>08</a:t>
                      </a:r>
                      <a:r>
                        <a:rPr lang="en-US" sz="2400" kern="100" dirty="0">
                          <a:effectLst/>
                        </a:rPr>
                        <a:t>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</a:t>
                      </a:r>
                      <a:r>
                        <a:rPr lang="en-US" altLang="zh-TW" sz="2400" kern="100" dirty="0">
                          <a:effectLst/>
                        </a:rPr>
                        <a:t>07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53191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kern="100" spc="-150" dirty="0">
                          <a:effectLst/>
                        </a:rPr>
                        <a:t>第</a:t>
                      </a:r>
                      <a:r>
                        <a:rPr lang="en-US" altLang="zh-TW" sz="2400" kern="100" spc="-150" dirty="0">
                          <a:effectLst/>
                        </a:rPr>
                        <a:t>1</a:t>
                      </a:r>
                      <a:r>
                        <a:rPr lang="zh-TW" sz="2400" kern="100" spc="-150" dirty="0">
                          <a:effectLst/>
                        </a:rPr>
                        <a:t>志願錄取率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59.</a:t>
                      </a:r>
                      <a:r>
                        <a:rPr lang="en-US" altLang="zh-TW" sz="28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64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8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59.21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altLang="zh-TW" sz="28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4.34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238" name="Shape 84"/>
          <p:cNvSpPr>
            <a:spLocks noChangeArrowheads="1"/>
          </p:cNvSpPr>
          <p:nvPr/>
        </p:nvSpPr>
        <p:spPr bwMode="auto">
          <a:xfrm>
            <a:off x="3461544" y="2204864"/>
            <a:ext cx="1614512" cy="244827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395715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9" descr="圖片1">
            <a:extLst>
              <a:ext uri="{FF2B5EF4-FFF2-40B4-BE49-F238E27FC236}">
                <a16:creationId xmlns:a16="http://schemas.microsoft.com/office/drawing/2014/main" xmlns="" id="{EB62E368-08AC-4C99-9909-BF0227E63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00213"/>
            <a:ext cx="3033712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圖片 2">
            <a:extLst>
              <a:ext uri="{FF2B5EF4-FFF2-40B4-BE49-F238E27FC236}">
                <a16:creationId xmlns:a16="http://schemas.microsoft.com/office/drawing/2014/main" xmlns="" id="{B5165581-6A95-463A-A476-87276D252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157788"/>
            <a:ext cx="12890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矩形 10">
            <a:extLst>
              <a:ext uri="{FF2B5EF4-FFF2-40B4-BE49-F238E27FC236}">
                <a16:creationId xmlns:a16="http://schemas.microsoft.com/office/drawing/2014/main" xmlns="" id="{E2F8DBC8-3385-4FC8-8410-3B7CCC134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六、生涯輔導紀錄－家長的話</a:t>
            </a:r>
            <a:endParaRPr lang="zh-TW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8309" name="Picture 2">
            <a:extLst>
              <a:ext uri="{FF2B5EF4-FFF2-40B4-BE49-F238E27FC236}">
                <a16:creationId xmlns:a16="http://schemas.microsoft.com/office/drawing/2014/main" xmlns="" id="{B278C1BB-B897-4DFE-B9F9-05D13F29C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1358900"/>
            <a:ext cx="4059238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橢圓形圖說文字 8">
            <a:extLst>
              <a:ext uri="{FF2B5EF4-FFF2-40B4-BE49-F238E27FC236}">
                <a16:creationId xmlns:a16="http://schemas.microsoft.com/office/drawing/2014/main" xmlns="" id="{EFEA52F2-D740-4C86-A788-BD8D322D015E}"/>
              </a:ext>
            </a:extLst>
          </p:cNvPr>
          <p:cNvSpPr/>
          <p:nvPr/>
        </p:nvSpPr>
        <p:spPr bwMode="auto">
          <a:xfrm>
            <a:off x="5707063" y="1325563"/>
            <a:ext cx="3436937" cy="3686175"/>
          </a:xfrm>
          <a:prstGeom prst="wedgeEllipseCallout">
            <a:avLst>
              <a:gd name="adj1" fmla="val 3821"/>
              <a:gd name="adj2" fmla="val 55144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請爸媽仔細看完孩子的各項紀錄，找時間與孩子聊聊、寫下自己對孩子生涯規劃的想法，</a:t>
            </a:r>
            <a:r>
              <a:rPr lang="zh-TW" altLang="en-US" sz="2400" b="1" u="sng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不要只有簽名喔！</a:t>
            </a:r>
          </a:p>
        </p:txBody>
      </p:sp>
      <p:pic>
        <p:nvPicPr>
          <p:cNvPr id="98311" name="圖片 1">
            <a:extLst>
              <a:ext uri="{FF2B5EF4-FFF2-40B4-BE49-F238E27FC236}">
                <a16:creationId xmlns:a16="http://schemas.microsoft.com/office/drawing/2014/main" xmlns="" id="{52BA54C1-AB6B-4A0D-AA95-29F25A361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040313"/>
            <a:ext cx="13208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6" t="6795" r="2184" b="3471"/>
          <a:stretch>
            <a:fillRect/>
          </a:stretch>
        </p:blipFill>
        <p:spPr bwMode="auto">
          <a:xfrm>
            <a:off x="1444950" y="2348880"/>
            <a:ext cx="3288161" cy="418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形圖說文字 7">
            <a:extLst>
              <a:ext uri="{FF2B5EF4-FFF2-40B4-BE49-F238E27FC236}">
                <a16:creationId xmlns:a16="http://schemas.microsoft.com/office/drawing/2014/main" xmlns="" id="{6A687C18-D6ED-43B4-BF2E-58DCCB9D8411}"/>
              </a:ext>
            </a:extLst>
          </p:cNvPr>
          <p:cNvSpPr/>
          <p:nvPr/>
        </p:nvSpPr>
        <p:spPr bwMode="auto">
          <a:xfrm>
            <a:off x="179388" y="1700213"/>
            <a:ext cx="3097212" cy="3167062"/>
          </a:xfrm>
          <a:prstGeom prst="wedgeEllipseCallout">
            <a:avLst>
              <a:gd name="adj1" fmla="val -9937"/>
              <a:gd name="adj2" fmla="val 65492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每學年結束前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大約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，學校會請孩子將生涯輔導紀錄手冊帶回請家長參閱內容。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 rotWithShape="1">
          <a:blip r:embed="rId3"/>
          <a:srcRect l="7625" r="9522"/>
          <a:stretch/>
        </p:blipFill>
        <p:spPr bwMode="auto">
          <a:xfrm>
            <a:off x="35496" y="695324"/>
            <a:ext cx="8928992" cy="611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矩形 3"/>
          <p:cNvSpPr>
            <a:spLocks noChangeArrowheads="1"/>
          </p:cNvSpPr>
          <p:nvPr/>
        </p:nvSpPr>
        <p:spPr bwMode="auto">
          <a:xfrm>
            <a:off x="1079500" y="1844675"/>
            <a:ext cx="7216775" cy="868363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633413" indent="-633413"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親師生共同完成「</a:t>
            </a:r>
            <a:r>
              <a:rPr lang="zh-TW" altLang="en-US" sz="3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國中學生生涯輔導紀錄手冊</a:t>
            </a: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」生涯發展規劃書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66800" y="3141663"/>
            <a:ext cx="7216775" cy="93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認識各縣市免試入學（含超額比序）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及特色招生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62038" y="4508500"/>
            <a:ext cx="7216775" cy="936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認識全國五專、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各免試就學區高中職學校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89" name="矩形 7"/>
          <p:cNvSpPr>
            <a:spLocks noChangeArrowheads="1"/>
          </p:cNvSpPr>
          <p:nvPr/>
        </p:nvSpPr>
        <p:spPr bwMode="auto">
          <a:xfrm>
            <a:off x="1042988" y="5876925"/>
            <a:ext cx="7218362" cy="576263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16" name="向右箭號 15"/>
          <p:cNvSpPr/>
          <p:nvPr/>
        </p:nvSpPr>
        <p:spPr>
          <a:xfrm rot="5400000">
            <a:off x="4494213" y="2752725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向右箭號 16"/>
          <p:cNvSpPr/>
          <p:nvPr/>
        </p:nvSpPr>
        <p:spPr>
          <a:xfrm rot="5400000">
            <a:off x="4490243" y="4120357"/>
            <a:ext cx="360363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/>
          <p:cNvSpPr/>
          <p:nvPr/>
        </p:nvSpPr>
        <p:spPr>
          <a:xfrm rot="5400000">
            <a:off x="4489450" y="5487988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93" name="矩形 10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孩子國中畢業前，如何協助孩子適性入學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689100"/>
            <a:ext cx="1079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xmlns="" id="{92252122-499B-4F6E-BAA0-4DCA5123754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79388" y="2420938"/>
            <a:ext cx="8856662" cy="1500187"/>
          </a:xfrm>
        </p:spPr>
        <p:txBody>
          <a:bodyPr anchor="b"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四、國中教育會考說明</a:t>
            </a:r>
            <a:endParaRPr lang="zh-TW" altLang="en-US" sz="6000" dirty="0">
              <a:ea typeface="微軟正黑體" pitchFamily="34" charset="-120"/>
            </a:endParaRPr>
          </a:p>
        </p:txBody>
      </p:sp>
      <p:sp>
        <p:nvSpPr>
          <p:cNvPr id="102403" name="投影片編號版面配置區 3">
            <a:extLst>
              <a:ext uri="{FF2B5EF4-FFF2-40B4-BE49-F238E27FC236}">
                <a16:creationId xmlns:a16="http://schemas.microsoft.com/office/drawing/2014/main" xmlns="" id="{0C28BE8F-6DA0-4AD5-9792-F4EA2362B030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9A38F1E7-A077-4D06-A990-9AE7B8735FF3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63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標題 1"/>
          <p:cNvSpPr>
            <a:spLocks noGrp="1"/>
          </p:cNvSpPr>
          <p:nvPr>
            <p:ph type="title" idx="4294967295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500063" y="1268413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110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110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75230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914400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教育會考怎麼考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4294967295"/>
          </p:nvPr>
        </p:nvGraphicFramePr>
        <p:xfrm>
          <a:off x="857224" y="1268413"/>
          <a:ext cx="7704138" cy="5035554"/>
        </p:xfrm>
        <a:graphic>
          <a:graphicData uri="http://schemas.openxmlformats.org/drawingml/2006/table">
            <a:tbl>
              <a:tblPr/>
              <a:tblGrid>
                <a:gridCol w="17033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891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72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內容版面配置區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數學科「</a:t>
            </a:r>
            <a:r>
              <a:rPr lang="zh-TW" altLang="en-US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非選擇題」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以及英語科「</a:t>
            </a:r>
            <a:r>
              <a:rPr lang="zh-TW" altLang="en-US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聽力測驗」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部分均納入成績計算。</a:t>
            </a:r>
            <a:endParaRPr lang="en-US" altLang="zh-TW" sz="3400" b="1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英語科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呈現整體（閱讀及聽力）能力等級，並分列閱讀及聽力的等級描述，以提供學生學力資訊，閱讀及聽力計分比例為</a:t>
            </a:r>
            <a:r>
              <a:rPr lang="en-US" altLang="zh-TW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80:20</a:t>
            </a:r>
            <a:r>
              <a:rPr lang="zh-TW" altLang="zh-TW" sz="3400" b="1">
                <a:solidFill>
                  <a:srgbClr val="333399"/>
                </a:solidFill>
              </a:rPr>
              <a:t>。</a:t>
            </a:r>
            <a:endParaRPr lang="en-US" altLang="zh-TW" sz="3400" b="1">
              <a:solidFill>
                <a:srgbClr val="333399"/>
              </a:solidFill>
            </a:endParaRPr>
          </a:p>
          <a:p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選擇題及非選擇題計分比例為</a:t>
            </a:r>
            <a:r>
              <a:rPr lang="en-US" altLang="zh-TW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85:15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Arial" pitchFamily="34" charset="0"/>
              <a:buNone/>
            </a:pPr>
            <a:r>
              <a:rPr lang="zh-TW" altLang="en-US">
                <a:solidFill>
                  <a:srgbClr val="003366"/>
                </a:solidFill>
              </a:rPr>
              <a:t/>
            </a:r>
            <a:br>
              <a:rPr lang="zh-TW" altLang="en-US">
                <a:solidFill>
                  <a:srgbClr val="003366"/>
                </a:solidFill>
              </a:rPr>
            </a:br>
            <a:endParaRPr lang="zh-TW" altLang="en-US"/>
          </a:p>
        </p:txBody>
      </p:sp>
      <p:sp>
        <p:nvSpPr>
          <p:cNvPr id="6" name="Picture 5" descr="MC900281970[1]"/>
          <p:cNvSpPr>
            <a:spLocks noChangeAspect="1" noChangeArrowheads="1"/>
          </p:cNvSpPr>
          <p:nvPr/>
        </p:nvSpPr>
        <p:spPr bwMode="auto">
          <a:xfrm>
            <a:off x="7573963" y="0"/>
            <a:ext cx="15700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標題 1"/>
          <p:cNvSpPr>
            <a:spLocks noGrp="1"/>
          </p:cNvSpPr>
          <p:nvPr>
            <p:ph type="title" idx="4294967295"/>
          </p:nvPr>
        </p:nvSpPr>
        <p:spPr>
          <a:xfrm>
            <a:off x="735497" y="151625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國中教育會考 成績單</a:t>
            </a: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643062"/>
            <a:ext cx="8712968" cy="509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圖說文字 1"/>
          <p:cNvSpPr/>
          <p:nvPr/>
        </p:nvSpPr>
        <p:spPr>
          <a:xfrm>
            <a:off x="1979613" y="1114425"/>
            <a:ext cx="1522412" cy="431800"/>
          </a:xfrm>
          <a:prstGeom prst="wedgeRectCallout">
            <a:avLst>
              <a:gd name="adj1" fmla="val 16582"/>
              <a:gd name="adj2" fmla="val 10339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圖說文字 12"/>
          <p:cNvSpPr/>
          <p:nvPr/>
        </p:nvSpPr>
        <p:spPr>
          <a:xfrm>
            <a:off x="3924300" y="1114425"/>
            <a:ext cx="2087563" cy="431800"/>
          </a:xfrm>
          <a:prstGeom prst="wedgeRectCallout">
            <a:avLst>
              <a:gd name="adj1" fmla="val 4746"/>
              <a:gd name="adj2" fmla="val 9874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kumimoji="0" lang="zh-TW" altLang="en-US" sz="1800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kumimoji="0" lang="zh-TW" altLang="en-US" sz="1800"/>
          </a:p>
        </p:txBody>
      </p:sp>
      <p:graphicFrame>
        <p:nvGraphicFramePr>
          <p:cNvPr id="734213" name="Group 5">
            <a:extLst/>
          </p:cNvPr>
          <p:cNvGraphicFramePr>
            <a:graphicFrameLocks noGrp="1"/>
          </p:cNvGraphicFramePr>
          <p:nvPr/>
        </p:nvGraphicFramePr>
        <p:xfrm>
          <a:off x="1149350" y="2062163"/>
          <a:ext cx="6845300" cy="517548"/>
        </p:xfrm>
        <a:graphic>
          <a:graphicData uri="http://schemas.openxmlformats.org/drawingml/2006/table">
            <a:tbl>
              <a:tblPr/>
              <a:tblGrid>
                <a:gridCol w="6845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T="45414" marB="454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734219" name="Rectangle 11">
            <a:extLst/>
          </p:cNvPr>
          <p:cNvSpPr>
            <a:spLocks noChangeArrowheads="1"/>
          </p:cNvSpPr>
          <p:nvPr/>
        </p:nvSpPr>
        <p:spPr bwMode="auto">
          <a:xfrm>
            <a:off x="0" y="2382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latin typeface="+mn-lt"/>
              <a:ea typeface="+mn-ea"/>
            </a:endParaRPr>
          </a:p>
        </p:txBody>
      </p:sp>
      <p:sp>
        <p:nvSpPr>
          <p:cNvPr id="29707" name="Rectangle 11">
            <a:extLst/>
          </p:cNvPr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08" name="Rectangle 12">
            <a:extLst/>
          </p:cNvPr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09" name="Rectangle 13">
            <a:extLst/>
          </p:cNvPr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0" name="Rectangle 14">
            <a:extLst/>
          </p:cNvPr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1" name="Rectangle 15">
            <a:extLst/>
          </p:cNvPr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2" name="Rectangle 16">
            <a:extLst/>
          </p:cNvPr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3" name="Rectangle 17">
            <a:extLst/>
          </p:cNvPr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4" name="Rectangle 18">
            <a:extLst/>
          </p:cNvPr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5" name="Rectangle 19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6" name="Rectangle 20">
            <a:extLst/>
          </p:cNvPr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7" name="Rectangle 21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8" name="Rectangle 22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9" name="Rectangle 23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0" name="Rectangle 24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1" name="Rectangle 25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2" name="Rectangle 26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3" name="Rectangle 27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4" name="Rectangle 28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5" name="Rectangle 29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6" name="Rectangle 30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7" name="Rectangle 31">
            <a:extLst/>
          </p:cNvPr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8" name="Rectangle 32">
            <a:extLst/>
          </p:cNvPr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9" name="Rectangle 33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30" name="Rectangle 34">
            <a:extLst/>
          </p:cNvPr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1" name="Rectangle 35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2" name="Rectangle 36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3" name="Rectangle 37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4" name="Rectangle 38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5" name="Rectangle 39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6" name="Rectangle 40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7" name="Rectangle 41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8" name="Rectangle 42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9" name="Rectangle 43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0" name="Rectangle 44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1" name="Rectangle 45">
            <a:extLst/>
          </p:cNvPr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2" name="Rectangle 46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3" name="Rectangle 47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4" name="Rectangle 48">
            <a:extLst/>
          </p:cNvPr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5" name="Rectangle 49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6" name="Rectangle 50">
            <a:extLst/>
          </p:cNvPr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7" name="Rectangle 51">
            <a:extLst/>
          </p:cNvPr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8" name="Rectangle 52">
            <a:extLst/>
          </p:cNvPr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9" name="Rectangle 53">
            <a:extLst/>
          </p:cNvPr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0" name="Rectangle 54">
            <a:extLst/>
          </p:cNvPr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1" name="Rectangle 55">
            <a:extLst/>
          </p:cNvPr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2" name="Rectangle 56">
            <a:extLst/>
          </p:cNvPr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3" name="Rectangle 57">
            <a:extLst/>
          </p:cNvPr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4" name="Rectangle 58">
            <a:extLst/>
          </p:cNvPr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5" name="Rectangle 59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6" name="Rectangle 60">
            <a:extLst/>
          </p:cNvPr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7" name="Rectangle 61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8" name="Rectangle 62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9" name="Rectangle 63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0" name="Rectangle 64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1" name="Rectangle 65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2" name="Rectangle 66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3" name="Rectangle 67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4" name="Rectangle 68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5" name="Rectangle 69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6" name="Rectangle 70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7" name="Rectangle 71">
            <a:extLst/>
          </p:cNvPr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8" name="Rectangle 72">
            <a:extLst/>
          </p:cNvPr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9" name="Rectangle 73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70" name="Rectangle 74">
            <a:extLst/>
          </p:cNvPr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1" name="Rectangle 75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2" name="Rectangle 76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3" name="Rectangle 77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4" name="Rectangle 78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5" name="Rectangle 79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6" name="Rectangle 80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7" name="Rectangle 81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8" name="Rectangle 82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9" name="Rectangle 83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0" name="Rectangle 84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1" name="Rectangle 85">
            <a:extLst/>
          </p:cNvPr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2" name="Rectangle 86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3" name="Rectangle 87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4" name="Rectangle 88">
            <a:extLst/>
          </p:cNvPr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5" name="Rectangle 89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6" name="Rectangle 90">
            <a:extLst/>
          </p:cNvPr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89" name="文字方塊 88">
            <a:extLst/>
          </p:cNvPr>
          <p:cNvSpPr txBox="1"/>
          <p:nvPr/>
        </p:nvSpPr>
        <p:spPr>
          <a:xfrm>
            <a:off x="0" y="0"/>
            <a:ext cx="2500313" cy="641350"/>
          </a:xfrm>
          <a:prstGeom prst="rect">
            <a:avLst/>
          </a:prstGeom>
          <a:solidFill>
            <a:srgbClr val="FFFB69"/>
          </a:solidFill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年會考</a:t>
            </a:r>
          </a:p>
        </p:txBody>
      </p:sp>
      <p:pic>
        <p:nvPicPr>
          <p:cNvPr id="4" name="圖片 3">
            <a:extLst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54" y="641350"/>
            <a:ext cx="9169558" cy="6216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10575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投影片編號版面配置區 1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B038E23A-BEEC-445B-8B53-F3F3F3E52D73}" type="slidenum">
              <a:rPr kumimoji="0" lang="zh-TW" altLang="en-US" sz="1200">
                <a:solidFill>
                  <a:srgbClr val="898989"/>
                </a:solidFill>
                <a:latin typeface="Verdana" panose="020B0604030504040204" pitchFamily="34" charset="0"/>
                <a:ea typeface="微軟正黑體" panose="020B0604030504040204" pitchFamily="34" charset="-120"/>
              </a:rPr>
              <a:pPr algn="r" eaLnBrk="1" hangingPunct="1"/>
              <a:t>69</a:t>
            </a:fld>
            <a:endParaRPr kumimoji="0" lang="en-US" altLang="zh-TW" sz="1200">
              <a:solidFill>
                <a:srgbClr val="898989"/>
              </a:solidFill>
              <a:latin typeface="Verdana" panose="020B060403050404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/>
          </p:cNvPr>
          <p:cNvSpPr txBox="1"/>
          <p:nvPr/>
        </p:nvSpPr>
        <p:spPr>
          <a:xfrm>
            <a:off x="0" y="0"/>
            <a:ext cx="2500313" cy="641350"/>
          </a:xfrm>
          <a:prstGeom prst="rect">
            <a:avLst/>
          </a:prstGeom>
          <a:solidFill>
            <a:srgbClr val="FFFB69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年會考</a:t>
            </a:r>
          </a:p>
        </p:txBody>
      </p:sp>
      <p:pic>
        <p:nvPicPr>
          <p:cNvPr id="5" name="圖片 4">
            <a:extLst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836712"/>
            <a:ext cx="9174391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5057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86" name="Group 1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452224"/>
              </p:ext>
            </p:extLst>
          </p:nvPr>
        </p:nvGraphicFramePr>
        <p:xfrm>
          <a:off x="341313" y="1628775"/>
          <a:ext cx="8567738" cy="4495801"/>
        </p:xfrm>
        <a:graphic>
          <a:graphicData uri="http://schemas.openxmlformats.org/drawingml/2006/table">
            <a:tbl>
              <a:tblPr/>
              <a:tblGrid>
                <a:gridCol w="15001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68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52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6683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9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高職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90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9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3912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入學後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489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5684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66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桃園市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補助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二名子女家庭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17800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標題 1"/>
          <p:cNvSpPr txBox="1">
            <a:spLocks/>
          </p:cNvSpPr>
          <p:nvPr/>
        </p:nvSpPr>
        <p:spPr>
          <a:xfrm>
            <a:off x="2915816" y="620688"/>
            <a:ext cx="3384376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000" b="1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二、學費補助</a:t>
            </a:r>
          </a:p>
        </p:txBody>
      </p:sp>
      <p:sp>
        <p:nvSpPr>
          <p:cNvPr id="5" name="Text Box 51">
            <a:extLst>
              <a:ext uri="{FF2B5EF4-FFF2-40B4-BE49-F238E27FC236}">
                <a16:creationId xmlns:a16="http://schemas.microsoft.com/office/drawing/2014/main" xmlns="" id="{95BF04D1-6A6F-4D4B-B055-4AE87222D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877" y="6155534"/>
            <a:ext cx="4497315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00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合計  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6240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 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23484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 </a:t>
            </a:r>
          </a:p>
        </p:txBody>
      </p:sp>
      <p:sp>
        <p:nvSpPr>
          <p:cNvPr id="6" name="AutoShape 50">
            <a:extLst>
              <a:ext uri="{FF2B5EF4-FFF2-40B4-BE49-F238E27FC236}">
                <a16:creationId xmlns:a16="http://schemas.microsoft.com/office/drawing/2014/main" xmlns="" id="{4797132A-0E66-4EF2-9DE2-3DC3C2BDD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88" y="4869160"/>
            <a:ext cx="4536504" cy="18446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xmlns="" id="{636021B2-F0E2-4FB9-AC34-F850C1186FC4}"/>
              </a:ext>
            </a:extLst>
          </p:cNvPr>
          <p:cNvCxnSpPr/>
          <p:nvPr/>
        </p:nvCxnSpPr>
        <p:spPr bwMode="auto">
          <a:xfrm>
            <a:off x="3600283" y="6169821"/>
            <a:ext cx="0" cy="4762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xmlns="" id="{137C0BDA-6DE8-4DF8-A8F4-E2B093F1EE60}"/>
              </a:ext>
            </a:extLst>
          </p:cNvPr>
          <p:cNvCxnSpPr/>
          <p:nvPr/>
        </p:nvCxnSpPr>
        <p:spPr bwMode="auto">
          <a:xfrm>
            <a:off x="4886158" y="6155534"/>
            <a:ext cx="0" cy="4762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3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850900"/>
          </a:xfrm>
        </p:spPr>
        <p:txBody>
          <a:bodyPr/>
          <a:lstStyle/>
          <a:p>
            <a:pPr eaLnBrk="1" hangingPunct="1"/>
            <a:r>
              <a:rPr lang="zh-TW" altLang="en-US" sz="4200" b="1">
                <a:solidFill>
                  <a:schemeClr val="hlink"/>
                </a:solidFill>
                <a:ea typeface="標楷體" pitchFamily="65" charset="-120"/>
              </a:rPr>
              <a:t>能力等級與加註標示</a:t>
            </a: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68411269"/>
              </p:ext>
            </p:extLst>
          </p:nvPr>
        </p:nvGraphicFramePr>
        <p:xfrm>
          <a:off x="251520" y="1484784"/>
          <a:ext cx="8329642" cy="4608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4002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17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576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能力等級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加註標示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80~85%</a:t>
                      </a: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endParaRPr lang="en-US" altLang="zh-TW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 idx="4294967295"/>
          </p:nvPr>
        </p:nvSpPr>
        <p:spPr>
          <a:xfrm>
            <a:off x="539552" y="278092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b="1" dirty="0">
                <a:latin typeface="微軟正黑體" pitchFamily="34" charset="-120"/>
                <a:ea typeface="標楷體" pitchFamily="65" charset="-120"/>
              </a:rPr>
              <a:t>數學科非選擇題</a:t>
            </a:r>
            <a:r>
              <a:rPr lang="en-US" altLang="zh-TW" b="1" dirty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b="1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b="1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標題 1">
            <a:extLst>
              <a:ext uri="{FF2B5EF4-FFF2-40B4-BE49-F238E27FC236}">
                <a16:creationId xmlns:a16="http://schemas.microsoft.com/office/drawing/2014/main" xmlns="" id="{E37447CF-9DBB-4B9F-94DF-6E9DFACEE9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288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數學非選擇題評量的能力</a:t>
            </a:r>
          </a:p>
        </p:txBody>
      </p:sp>
      <p:sp>
        <p:nvSpPr>
          <p:cNvPr id="114691" name="內容版面配置區 2">
            <a:extLst>
              <a:ext uri="{FF2B5EF4-FFF2-40B4-BE49-F238E27FC236}">
                <a16:creationId xmlns:a16="http://schemas.microsoft.com/office/drawing/2014/main" xmlns="" id="{7CA0ECAC-6E8E-45A7-9011-4763D2D33B7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5288" y="1887538"/>
            <a:ext cx="8229600" cy="47815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u"/>
            </a:pP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評量學生</a:t>
            </a:r>
            <a:r>
              <a:rPr lang="zh-TW" altLang="zh-TW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運用數學知識解題</a:t>
            </a: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，並</a:t>
            </a:r>
            <a:r>
              <a:rPr lang="zh-TW" altLang="zh-TW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表達其解題思維過程與說明理由的能力</a:t>
            </a: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" panose="05000000000000000000" pitchFamily="2" charset="2"/>
              <a:buChar char="u"/>
            </a:pP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評分規準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   評閱</a:t>
            </a: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學生解題過程中</a:t>
            </a:r>
            <a:r>
              <a:rPr lang="zh-TW" altLang="zh-TW" u="sng">
                <a:latin typeface="標楷體" panose="03000509000000000000" pitchFamily="65" charset="-120"/>
                <a:ea typeface="標楷體" panose="03000509000000000000" pitchFamily="65" charset="-120"/>
              </a:rPr>
              <a:t>擬定「</a:t>
            </a:r>
            <a:r>
              <a:rPr lang="zh-TW" altLang="zh-TW" u="sng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策略</a:t>
            </a:r>
            <a:r>
              <a:rPr lang="zh-TW" altLang="zh-TW" u="sng">
                <a:latin typeface="標楷體" panose="03000509000000000000" pitchFamily="65" charset="-120"/>
                <a:ea typeface="標楷體" panose="03000509000000000000" pitchFamily="65" charset="-120"/>
              </a:rPr>
              <a:t>」的適切性</a:t>
            </a: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，及</a:t>
            </a:r>
            <a:r>
              <a:rPr lang="zh-TW" altLang="zh-TW" u="sng">
                <a:latin typeface="標楷體" panose="03000509000000000000" pitchFamily="65" charset="-120"/>
                <a:ea typeface="標楷體" panose="03000509000000000000" pitchFamily="65" charset="-120"/>
              </a:rPr>
              <a:t>過程「</a:t>
            </a:r>
            <a:r>
              <a:rPr lang="zh-TW" altLang="zh-TW" u="sng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表達</a:t>
            </a:r>
            <a:r>
              <a:rPr lang="zh-TW" altLang="zh-TW" u="sng">
                <a:latin typeface="標楷體" panose="03000509000000000000" pitchFamily="65" charset="-120"/>
                <a:ea typeface="標楷體" panose="03000509000000000000" pitchFamily="65" charset="-120"/>
              </a:rPr>
              <a:t>」的合理、完整性</a:t>
            </a: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策略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」是指學生察覺題目條件要素，將題目轉化成數學問題並擬定解題方法。</a:t>
            </a: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表達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評分規準</a:t>
            </a:r>
          </a:p>
        </p:txBody>
      </p:sp>
      <p:graphicFrame>
        <p:nvGraphicFramePr>
          <p:cNvPr id="548867" name="Group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55467797"/>
              </p:ext>
            </p:extLst>
          </p:nvPr>
        </p:nvGraphicFramePr>
        <p:xfrm>
          <a:off x="55916" y="1178672"/>
          <a:ext cx="9001000" cy="5577730"/>
        </p:xfrm>
        <a:graphic>
          <a:graphicData uri="http://schemas.openxmlformats.org/drawingml/2006/table">
            <a:tbl>
              <a:tblPr/>
              <a:tblGrid>
                <a:gridCol w="9156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853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分數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評分規準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策略適切，表達合理、完整。</a:t>
                      </a:r>
                      <a:endParaRPr kumimoji="0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88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zh-TW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kumimoji="0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8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kumimoji="0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kumimoji="0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策略方向正確，但未能完全將題目轉化成數學問題。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kumimoji="0" lang="zh-TW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策略模糊不清；解題過程空白或與題目無關。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圖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1230" y="449263"/>
            <a:ext cx="45434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514493" y="333375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/>
          <p:cNvSpPr/>
          <p:nvPr/>
        </p:nvSpPr>
        <p:spPr>
          <a:xfrm>
            <a:off x="6456505" y="1025525"/>
            <a:ext cx="2698750" cy="936625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非選擇題作答區每格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indent="98425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大小為 </a:t>
            </a:r>
            <a:r>
              <a:rPr lang="en-US" altLang="zh-TW" sz="1800" b="1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12cm*12cm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圖說文字 5"/>
          <p:cNvSpPr/>
          <p:nvPr/>
        </p:nvSpPr>
        <p:spPr>
          <a:xfrm>
            <a:off x="263668" y="4699000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選擇題作答區，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需以</a:t>
            </a:r>
            <a:r>
              <a:rPr lang="en-US" altLang="zh-TW" sz="1800" dirty="0">
                <a:solidFill>
                  <a:schemeClr val="tx1"/>
                </a:solidFill>
                <a:latin typeface="標楷體" pitchFamily="65" charset="-120"/>
              </a:rPr>
              <a:t>2B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鉛筆書寫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>
            <a:extLst>
              <a:ext uri="{FF2B5EF4-FFF2-40B4-BE49-F238E27FC236}">
                <a16:creationId xmlns:a16="http://schemas.microsoft.com/office/drawing/2014/main" xmlns="" id="{65483C2A-743B-42A1-847D-304C36AA4D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11588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作答注意事項</a:t>
            </a:r>
          </a:p>
        </p:txBody>
      </p:sp>
      <p:sp>
        <p:nvSpPr>
          <p:cNvPr id="117763" name="內容版面配置區 2">
            <a:extLst>
              <a:ext uri="{FF2B5EF4-FFF2-40B4-BE49-F238E27FC236}">
                <a16:creationId xmlns:a16="http://schemas.microsoft.com/office/drawing/2014/main" xmlns="" id="{8BD3FC6B-6981-44F0-966A-4BB7451E66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8313" y="1000125"/>
            <a:ext cx="8280400" cy="3014663"/>
          </a:xfrm>
        </p:spPr>
        <p:txBody>
          <a:bodyPr/>
          <a:lstStyle/>
          <a:p>
            <a:pPr marL="514350" indent="-514350" eaLnBrk="1" hangingPunct="1">
              <a:buFont typeface="Calibri" panose="020F0502020204030204" pitchFamily="34" charset="0"/>
              <a:buAutoNum type="arabicPeriod"/>
            </a:pPr>
            <a:r>
              <a:rPr lang="zh-TW" altLang="zh-TW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只寫答案而</a:t>
            </a:r>
            <a:r>
              <a:rPr lang="zh-TW" altLang="zh-TW" sz="28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無計算過程或說明</a:t>
            </a:r>
            <a:r>
              <a:rPr lang="zh-TW" altLang="zh-TW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，無法判斷其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「策略」與「表達」</a:t>
            </a:r>
            <a:r>
              <a:rPr lang="zh-TW" altLang="zh-TW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能力，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該題以</a:t>
            </a: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0</a:t>
            </a:r>
            <a:r>
              <a:rPr lang="zh-TW" altLang="zh-TW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分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計</a:t>
            </a:r>
            <a:r>
              <a:rPr lang="zh-TW" altLang="zh-TW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800" b="1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 eaLnBrk="1" hangingPunct="1">
              <a:buFont typeface="Calibri" panose="020F0502020204030204" pitchFamily="34" charset="0"/>
              <a:buAutoNum type="arabicPeriod"/>
            </a:pP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使用</a:t>
            </a:r>
            <a:r>
              <a:rPr lang="zh-TW" altLang="en-US" sz="28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黑色墨水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的筆書寫，</a:t>
            </a:r>
            <a:r>
              <a:rPr lang="zh-TW" altLang="en-US" sz="28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在規定的作答區內書寫</a:t>
            </a:r>
            <a:endParaRPr lang="en-US" altLang="zh-TW" sz="3000" b="1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514350" eaLnBrk="1" hangingPunct="1">
              <a:buFont typeface="Arial" panose="020B0604020202020204" pitchFamily="34" charset="0"/>
              <a:buChar char="•"/>
            </a:pP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學生作答超出作答區，</a:t>
            </a:r>
            <a:r>
              <a:rPr lang="zh-TW" altLang="en-US" sz="2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僅以作答區內之內容進行評分</a:t>
            </a:r>
            <a:endParaRPr lang="en-US" altLang="zh-TW" sz="2600" b="1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514350" eaLnBrk="1" hangingPunct="1">
              <a:buFont typeface="Arial" panose="020B0604020202020204" pitchFamily="34" charset="0"/>
              <a:buChar char="•"/>
            </a:pP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學生可先行</a:t>
            </a:r>
            <a:r>
              <a:rPr lang="zh-TW" altLang="en-US" sz="2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規劃作答方式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避免超出作答區</a:t>
            </a:r>
            <a:endParaRPr lang="en-US" altLang="zh-TW" sz="2600" b="1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xmlns="" id="{1E731D91-E71E-4947-BB24-4A89F4010B2C}"/>
              </a:ext>
            </a:extLst>
          </p:cNvPr>
          <p:cNvSpPr txBox="1">
            <a:spLocks/>
          </p:cNvSpPr>
          <p:nvPr/>
        </p:nvSpPr>
        <p:spPr bwMode="auto">
          <a:xfrm>
            <a:off x="468313" y="3786188"/>
            <a:ext cx="82804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just" eaLnBrk="1">
              <a:spcBef>
                <a:spcPct val="20000"/>
              </a:spcBef>
              <a:buFontTx/>
              <a:buAutoNum type="arabicPeriod" startAt="3"/>
              <a:defRPr/>
            </a:pPr>
            <a:r>
              <a:rPr kumimoji="0" lang="zh-TW" altLang="en-US" sz="2800" b="1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若作答時</a:t>
            </a:r>
            <a:r>
              <a:rPr kumimoji="0" lang="zh-TW" altLang="en-US" sz="2800" b="1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自行在試題圖形上標示的記號</a:t>
            </a:r>
            <a:r>
              <a:rPr kumimoji="0" lang="zh-TW" altLang="en-US" sz="2800" b="1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，在作答時需要用到，則</a:t>
            </a:r>
            <a:r>
              <a:rPr kumimoji="0" lang="zh-TW" altLang="en-US" sz="2800" b="1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需將題目圖形畫在作答區內</a:t>
            </a:r>
            <a:r>
              <a:rPr kumimoji="0" lang="zh-TW" altLang="en-US" sz="2800" b="1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，以利閱卷委員進行評分。</a:t>
            </a:r>
            <a:endParaRPr kumimoji="0" lang="en-US" altLang="zh-TW" sz="2800" b="1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 eaLnBrk="1">
              <a:spcBef>
                <a:spcPct val="20000"/>
              </a:spcBef>
              <a:buFontTx/>
              <a:buAutoNum type="arabicPeriod" startAt="4"/>
              <a:defRPr/>
            </a:pPr>
            <a:r>
              <a:rPr kumimoji="0" lang="zh-TW" altLang="en-US" sz="2800" b="1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違規卷</a:t>
            </a:r>
            <a:r>
              <a:rPr kumimoji="0" lang="zh-TW" altLang="en-US" sz="2800" b="1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kumimoji="0" lang="zh-TW" altLang="en-US" sz="2800" b="1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則</a:t>
            </a:r>
            <a:r>
              <a:rPr kumimoji="0" lang="zh-TW" altLang="en-US" sz="2800" b="1" u="sng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數學科</a:t>
            </a:r>
            <a:r>
              <a:rPr kumimoji="0" lang="zh-TW" altLang="en-US" sz="2800" b="1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不計列等級</a:t>
            </a:r>
            <a:r>
              <a:rPr kumimoji="0" lang="zh-TW" altLang="en-US" sz="2800" b="1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0" lang="en-US" altLang="zh-TW" sz="2800" b="1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None/>
              <a:defRPr/>
            </a:pPr>
            <a:endParaRPr kumimoji="0" lang="en-US" altLang="zh-TW" b="1" kern="0" dirty="0">
              <a:latin typeface="微軟正黑體" pitchFamily="34" charset="-120"/>
              <a:ea typeface="標楷體" pitchFamily="65" charset="-12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zh-TW" altLang="en-US" b="1" kern="0" dirty="0">
              <a:latin typeface="微軟正黑體" pitchFamily="34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超出作答區</a:t>
            </a:r>
          </a:p>
        </p:txBody>
      </p:sp>
      <p:sp>
        <p:nvSpPr>
          <p:cNvPr id="110595" name="內容版面配置區 2"/>
          <p:cNvSpPr>
            <a:spLocks noGrp="1"/>
          </p:cNvSpPr>
          <p:nvPr>
            <p:ph idx="4294967295"/>
          </p:nvPr>
        </p:nvSpPr>
        <p:spPr>
          <a:xfrm>
            <a:off x="5965825" y="1198563"/>
            <a:ext cx="3178175" cy="1158875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僅針對作答區內容進行評分</a:t>
            </a:r>
          </a:p>
        </p:txBody>
      </p:sp>
      <p:pic>
        <p:nvPicPr>
          <p:cNvPr id="110596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5" y="1071563"/>
            <a:ext cx="4051300" cy="410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597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8400" y="2671763"/>
            <a:ext cx="3879850" cy="3971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規劃作答區</a:t>
            </a:r>
          </a:p>
        </p:txBody>
      </p:sp>
      <p:sp>
        <p:nvSpPr>
          <p:cNvPr id="111619" name="內容版面配置區 2"/>
          <p:cNvSpPr>
            <a:spLocks noGrp="1"/>
          </p:cNvSpPr>
          <p:nvPr>
            <p:ph idx="4294967295"/>
          </p:nvPr>
        </p:nvSpPr>
        <p:spPr>
          <a:xfrm>
            <a:off x="4500563" y="1143000"/>
            <a:ext cx="4643437" cy="17145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學生標示作答順序，並將作答區區分作答。</a:t>
            </a:r>
          </a:p>
        </p:txBody>
      </p:sp>
      <p:pic>
        <p:nvPicPr>
          <p:cNvPr id="11162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63" y="1227138"/>
            <a:ext cx="3963987" cy="4059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1621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325" y="2433638"/>
            <a:ext cx="4170363" cy="421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0" y="18573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將題目圖形畫在作答區內</a:t>
            </a:r>
          </a:p>
        </p:txBody>
      </p:sp>
      <p:sp>
        <p:nvSpPr>
          <p:cNvPr id="112643" name="內容版面配置區 2"/>
          <p:cNvSpPr>
            <a:spLocks noGrp="1"/>
          </p:cNvSpPr>
          <p:nvPr>
            <p:ph idx="4294967295"/>
          </p:nvPr>
        </p:nvSpPr>
        <p:spPr>
          <a:xfrm>
            <a:off x="5616575" y="1412875"/>
            <a:ext cx="3527425" cy="478155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學生如自行在題目的圖形上標示記號，並使用該記號作答時，需將題目圖形及使用的記號畫記在作答區內。</a:t>
            </a:r>
          </a:p>
        </p:txBody>
      </p:sp>
      <p:pic>
        <p:nvPicPr>
          <p:cNvPr id="11264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1244600"/>
            <a:ext cx="501650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違規卷</a:t>
            </a:r>
          </a:p>
        </p:txBody>
      </p:sp>
      <p:sp>
        <p:nvSpPr>
          <p:cNvPr id="113667" name="內容版面配置區 2"/>
          <p:cNvSpPr>
            <a:spLocks noGrp="1"/>
          </p:cNvSpPr>
          <p:nvPr>
            <p:ph idx="4294967295"/>
          </p:nvPr>
        </p:nvSpPr>
        <p:spPr>
          <a:xfrm>
            <a:off x="4929188" y="1143000"/>
            <a:ext cx="4214812" cy="1801813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作答區中書寫與解題無關之文字、作圖。</a:t>
            </a:r>
          </a:p>
        </p:txBody>
      </p:sp>
      <p:pic>
        <p:nvPicPr>
          <p:cNvPr id="113668" name="圖片 4" descr="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285875"/>
            <a:ext cx="4087812" cy="394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3669" name="Picture 2" descr="C:\Documents and Settings\liying\桌面\違規卷\105141212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7288" y="2357438"/>
            <a:ext cx="3819525" cy="414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2051050" y="558800"/>
            <a:ext cx="5392738" cy="11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kumimoji="0" lang="zh-TW" altLang="en-US" sz="4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桃園市學費補助</a:t>
            </a:r>
          </a:p>
        </p:txBody>
      </p:sp>
      <p:pic>
        <p:nvPicPr>
          <p:cNvPr id="19459" name="Picture 4" descr="Capture_2016_02_29_12_23_43_7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773238"/>
            <a:ext cx="856932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 bwMode="auto">
          <a:xfrm>
            <a:off x="2699792" y="5877272"/>
            <a:ext cx="648072" cy="2880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627784" y="5739669"/>
            <a:ext cx="95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+mn-ea"/>
                <a:ea typeface="+mn-ea"/>
              </a:rPr>
              <a:t>5,684</a:t>
            </a:r>
            <a:endParaRPr lang="zh-TW" altLang="en-US" sz="2400" b="1" dirty="0">
              <a:latin typeface="+mn-ea"/>
              <a:ea typeface="+mn-ea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xmlns="" id="{2684E0DA-B7B0-4364-97B1-CCF5DDBB91F0}"/>
              </a:ext>
            </a:extLst>
          </p:cNvPr>
          <p:cNvCxnSpPr/>
          <p:nvPr/>
        </p:nvCxnSpPr>
        <p:spPr bwMode="auto">
          <a:xfrm>
            <a:off x="1463312" y="3389811"/>
            <a:ext cx="6985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b="1" dirty="0">
                <a:latin typeface="微軟正黑體" pitchFamily="34" charset="-120"/>
                <a:ea typeface="標楷體" pitchFamily="65" charset="-120"/>
              </a:rPr>
              <a:t>寫作測驗</a:t>
            </a:r>
            <a:r>
              <a:rPr lang="en-US" altLang="zh-TW" b="1" dirty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b="1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b="1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6543"/>
            <a:ext cx="8928992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69452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0483"/>
            <a:ext cx="8928992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47200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投影片編號版面配置區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sz="1400" smtClean="0">
              <a:latin typeface="Arial" panose="020B0604020202020204" pitchFamily="34" charset="0"/>
            </a:endParaRPr>
          </a:p>
        </p:txBody>
      </p:sp>
      <p:pic>
        <p:nvPicPr>
          <p:cNvPr id="79875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984776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1">
            <a:extLst/>
          </p:cNvPr>
          <p:cNvSpPr txBox="1">
            <a:spLocks/>
          </p:cNvSpPr>
          <p:nvPr/>
        </p:nvSpPr>
        <p:spPr bwMode="auto">
          <a:xfrm>
            <a:off x="684213" y="2698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109</a:t>
            </a:r>
            <a:r>
              <a:rPr kumimoji="0" lang="zh-TW" altLang="en-US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年度會考</a:t>
            </a:r>
            <a:r>
              <a:rPr kumimoji="0" lang="en-US" altLang="zh-TW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kumimoji="0" lang="zh-TW" altLang="en-US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寫作測驗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71832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683568" y="26064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寫作測驗評量的能力</a:t>
            </a:r>
          </a:p>
        </p:txBody>
      </p:sp>
      <p:sp>
        <p:nvSpPr>
          <p:cNvPr id="115715" name="內容版面配置區 2"/>
          <p:cNvSpPr>
            <a:spLocks noGrp="1"/>
          </p:cNvSpPr>
          <p:nvPr>
            <p:ph idx="4294967295"/>
          </p:nvPr>
        </p:nvSpPr>
        <p:spPr>
          <a:xfrm>
            <a:off x="342928" y="1484313"/>
            <a:ext cx="8229600" cy="4824412"/>
          </a:xfrm>
        </p:spPr>
        <p:txBody>
          <a:bodyPr/>
          <a:lstStyle/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檢測國中畢業生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表達經驗見聞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情感思想的綜合語文能力。</a:t>
            </a:r>
            <a:endParaRPr lang="zh-TW" altLang="en-US" sz="30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立意與取材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：能依不同的寫作目的，統整閱讀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內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          容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、篩選合適素材，以表現個人意念。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結構組織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：能掌握寫作步驟，首尾連貫，組織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完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          整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篇章。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遣詞造句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：能正確使用本國語文，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適當的遣詞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用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6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            字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、運用各種句型及修辭寫作。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錯別字、格式及標點符號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：能正確運用文字、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格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          式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及標點符號。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FB3611AA-E390-466E-BEBB-64BA192070E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答案卷樣式</a:t>
            </a:r>
          </a:p>
        </p:txBody>
      </p:sp>
      <p:pic>
        <p:nvPicPr>
          <p:cNvPr id="116739" name="圖片 6" descr="會考_寫作測驗答案卷_0917_一般卷_頁面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2133600"/>
            <a:ext cx="4373563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圖片 6" descr="會考_寫作測驗答案卷_0826_反面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6613" y="2157413"/>
            <a:ext cx="438943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884613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80413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68713" y="2127250"/>
            <a:ext cx="431800" cy="8953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F6A2F4B9-6EC4-43EA-8EE9-FDB9CF0C6AD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1A307358-9DDC-4B71-A125-C579DA1237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標題 1">
            <a:extLst>
              <a:ext uri="{FF2B5EF4-FFF2-40B4-BE49-F238E27FC236}">
                <a16:creationId xmlns:a16="http://schemas.microsoft.com/office/drawing/2014/main" xmlns="" id="{683FC78C-76DA-4EB1-A32E-BA06E5DDDA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5650" y="4857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寫作測驗作答注意事項</a:t>
            </a:r>
          </a:p>
        </p:txBody>
      </p:sp>
      <p:sp>
        <p:nvSpPr>
          <p:cNvPr id="125955" name="內容版面配置區 2">
            <a:extLst>
              <a:ext uri="{FF2B5EF4-FFF2-40B4-BE49-F238E27FC236}">
                <a16:creationId xmlns:a16="http://schemas.microsoft.com/office/drawing/2014/main" xmlns="" id="{777582E0-A6F4-48BE-8EA4-7AB086C53EF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288" y="1628775"/>
            <a:ext cx="8507412" cy="4968875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anose="05000000000000000000" pitchFamily="2" charset="2"/>
              <a:buChar char="u"/>
            </a:pP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作答方式：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必須仔細閱讀完整試題後，撰寫一篇文章。 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從第一頁右邊第一行開始作答，並不得要求增加答案卷作答。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Wingdings" panose="05000000000000000000" pitchFamily="2" charset="2"/>
              <a:buChar char="u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以下情形影響作答結果呈現，可能影響得分：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未用本國文字書寫（正體字）；未用黑色墨水的筆書寫（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建議使用</a:t>
            </a:r>
            <a:r>
              <a:rPr lang="en-US" altLang="zh-TW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0.5mm</a:t>
            </a:r>
            <a:r>
              <a:rPr lang="zh-TW" altLang="zh-TW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〜</a:t>
            </a:r>
            <a:r>
              <a:rPr lang="en-US" altLang="zh-TW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0.7mm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之筆尖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，且不得使用鉛筆）；書寫內容超出答案卷格線外框。</a:t>
            </a:r>
          </a:p>
          <a:p>
            <a:pPr marL="806450" indent="-498475" algn="just" defTabSz="1511300" eaLnBrk="1">
              <a:lnSpc>
                <a:spcPct val="95000"/>
              </a:lnSpc>
              <a:buFont typeface="Wingdings" panose="05000000000000000000" pitchFamily="2" charset="2"/>
              <a:buChar char="u"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以下情形違反考場規則，將不予計分：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	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於答案紙上</a:t>
            </a:r>
            <a:r>
              <a:rPr lang="zh-TW" altLang="en-US" sz="2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洩漏私人身分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r>
              <a:rPr lang="zh-TW" altLang="en-US" sz="2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污損答案卷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；或於</a:t>
            </a:r>
            <a:r>
              <a:rPr lang="zh-TW" altLang="en-US" sz="2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答案卷上作任何標記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Clr>
                <a:srgbClr val="000000"/>
              </a:buClr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另針對</a:t>
            </a:r>
            <a:r>
              <a:rPr lang="zh-TW" altLang="en-US" sz="2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使用詩歌體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完全離題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只抄寫題目或說明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2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空白卷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anose="05000000000000000000" pitchFamily="2" charset="2"/>
              <a:buChar char="u"/>
            </a:pP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內容版面配置區 4" descr="105030114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238" y="404813"/>
            <a:ext cx="802481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BE8264F6-BEB3-4CE9-A3D5-56BB0BEC50B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E4DD6153-93FA-4C23-ADCB-3B7EE9CA4F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內容版面配置區 4" descr="96260436301-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361950"/>
            <a:ext cx="8027987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969319B7-263B-4BB5-AA80-5D630295442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B2A21E0C-B506-4ADE-BAD3-686F8B2AC5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xmlns="" id="{6BC28662-6C86-4E78-BBCF-2D19C76263C3}"/>
              </a:ext>
            </a:extLst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129027" name="內容版面配置區 4">
            <a:extLst>
              <a:ext uri="{FF2B5EF4-FFF2-40B4-BE49-F238E27FC236}">
                <a16:creationId xmlns:a16="http://schemas.microsoft.com/office/drawing/2014/main" xmlns="" id="{83AAAEBD-1600-4698-B15D-234A7F48109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681038"/>
            <a:ext cx="7799388" cy="5916612"/>
          </a:xfrm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AAA67CB4-A89F-48AD-8ED4-0E9BB79C987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941FF649-EC62-4D1D-978E-8F5C1D9AE10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211138" y="154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611188" y="993062"/>
            <a:ext cx="8075613" cy="157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96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學年度至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109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學年度國中畢業生將由每年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31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7,975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人降至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19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9,700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人。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101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學年度國中畢業生人數跌破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30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萬人，約為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28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5,552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人，</a:t>
            </a:r>
            <a:r>
              <a:rPr lang="en-US" altLang="zh-TW" sz="2400" b="1" dirty="0">
                <a:solidFill>
                  <a:srgbClr val="FF0000"/>
                </a:solidFill>
                <a:latin typeface="標楷體" pitchFamily="65" charset="-120"/>
              </a:rPr>
              <a:t>109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</a:rPr>
              <a:t>學年度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國中畢業生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</a:rPr>
              <a:t>跌破</a:t>
            </a:r>
            <a:r>
              <a:rPr lang="en-US" altLang="zh-TW" sz="2400" b="1" dirty="0">
                <a:solidFill>
                  <a:srgbClr val="FF0000"/>
                </a:solidFill>
                <a:latin typeface="標楷體" pitchFamily="65" charset="-120"/>
              </a:rPr>
              <a:t>20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</a:rPr>
              <a:t>萬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人，約為</a:t>
            </a:r>
            <a:r>
              <a:rPr lang="en-US" altLang="zh-TW" sz="2400" b="1" dirty="0">
                <a:solidFill>
                  <a:srgbClr val="FF0000"/>
                </a:solidFill>
                <a:latin typeface="標楷體" pitchFamily="65" charset="-120"/>
              </a:rPr>
              <a:t>19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</a:rPr>
              <a:t>萬</a:t>
            </a:r>
            <a:r>
              <a:rPr lang="en-US" altLang="zh-TW" sz="2400" b="1" dirty="0">
                <a:solidFill>
                  <a:srgbClr val="FF0000"/>
                </a:solidFill>
                <a:latin typeface="標楷體" pitchFamily="65" charset="-120"/>
              </a:rPr>
              <a:t>9,770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人。 </a:t>
            </a:r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1258888" y="351061"/>
            <a:ext cx="6697662" cy="7016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國中畢業生數趨勢圖</a:t>
            </a:r>
          </a:p>
        </p:txBody>
      </p:sp>
      <p:sp>
        <p:nvSpPr>
          <p:cNvPr id="9" name="Rectangle 112">
            <a:extLst>
              <a:ext uri="{FF2B5EF4-FFF2-40B4-BE49-F238E27FC236}">
                <a16:creationId xmlns:a16="http://schemas.microsoft.com/office/drawing/2014/main" xmlns="" id="{4BD6B545-F7D9-47B0-A040-B4D7797A1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2255" y="5884528"/>
            <a:ext cx="834546" cy="566576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467742" y="2708671"/>
            <a:ext cx="8640762" cy="4176713"/>
            <a:chOff x="580" y="1434"/>
            <a:chExt cx="4990" cy="2631"/>
          </a:xfrm>
        </p:grpSpPr>
        <p:grpSp>
          <p:nvGrpSpPr>
            <p:cNvPr id="11" name="Group 152"/>
            <p:cNvGrpSpPr>
              <a:grpSpLocks/>
            </p:cNvGrpSpPr>
            <p:nvPr/>
          </p:nvGrpSpPr>
          <p:grpSpPr bwMode="auto">
            <a:xfrm>
              <a:off x="1070" y="3882"/>
              <a:ext cx="4500" cy="183"/>
              <a:chOff x="1726" y="8597"/>
              <a:chExt cx="9908" cy="403"/>
            </a:xfrm>
          </p:grpSpPr>
          <p:sp>
            <p:nvSpPr>
              <p:cNvPr id="101" name="Rectangle 13"/>
              <p:cNvSpPr>
                <a:spLocks noChangeArrowheads="1"/>
              </p:cNvSpPr>
              <p:nvPr/>
            </p:nvSpPr>
            <p:spPr bwMode="auto">
              <a:xfrm>
                <a:off x="10900" y="8599"/>
                <a:ext cx="734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r>
                  <a:rPr kumimoji="0" lang="zh-TW" altLang="en-US" sz="1000">
                    <a:solidFill>
                      <a:srgbClr val="000000"/>
                    </a:solidFill>
                    <a:latin typeface="標楷體" panose="03000509000000000000" pitchFamily="65" charset="-120"/>
                  </a:rPr>
                  <a:t>學年度</a:t>
                </a:r>
                <a:endParaRPr kumimoji="0" lang="zh-TW" altLang="en-US" sz="1800"/>
              </a:p>
            </p:txBody>
          </p:sp>
          <p:sp>
            <p:nvSpPr>
              <p:cNvPr id="102" name="Rectangle 78"/>
              <p:cNvSpPr>
                <a:spLocks noChangeArrowheads="1"/>
              </p:cNvSpPr>
              <p:nvPr/>
            </p:nvSpPr>
            <p:spPr bwMode="auto">
              <a:xfrm>
                <a:off x="2376" y="8597"/>
                <a:ext cx="331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97</a:t>
                </a:r>
                <a:endParaRPr kumimoji="0" lang="en-US" altLang="zh-TW" sz="1800"/>
              </a:p>
            </p:txBody>
          </p:sp>
          <p:sp>
            <p:nvSpPr>
              <p:cNvPr id="103" name="Rectangle 79"/>
              <p:cNvSpPr>
                <a:spLocks noChangeArrowheads="1"/>
              </p:cNvSpPr>
              <p:nvPr/>
            </p:nvSpPr>
            <p:spPr bwMode="auto">
              <a:xfrm>
                <a:off x="3028" y="8597"/>
                <a:ext cx="338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98</a:t>
                </a:r>
                <a:endParaRPr kumimoji="0" lang="en-US" altLang="zh-TW" sz="1800"/>
              </a:p>
            </p:txBody>
          </p:sp>
          <p:sp>
            <p:nvSpPr>
              <p:cNvPr id="104" name="Rectangle 80"/>
              <p:cNvSpPr>
                <a:spLocks noChangeArrowheads="1"/>
              </p:cNvSpPr>
              <p:nvPr/>
            </p:nvSpPr>
            <p:spPr bwMode="auto">
              <a:xfrm>
                <a:off x="3683" y="8597"/>
                <a:ext cx="343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99</a:t>
                </a:r>
                <a:endParaRPr kumimoji="0" lang="en-US" altLang="zh-TW" sz="1800"/>
              </a:p>
            </p:txBody>
          </p:sp>
          <p:sp>
            <p:nvSpPr>
              <p:cNvPr id="105" name="Rectangle 81"/>
              <p:cNvSpPr>
                <a:spLocks noChangeArrowheads="1"/>
              </p:cNvSpPr>
              <p:nvPr/>
            </p:nvSpPr>
            <p:spPr bwMode="auto">
              <a:xfrm>
                <a:off x="4290" y="8597"/>
                <a:ext cx="395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100</a:t>
                </a:r>
                <a:endParaRPr kumimoji="0" lang="en-US" altLang="zh-TW" sz="1800"/>
              </a:p>
            </p:txBody>
          </p:sp>
          <p:sp>
            <p:nvSpPr>
              <p:cNvPr id="106" name="Rectangle 82"/>
              <p:cNvSpPr>
                <a:spLocks noChangeArrowheads="1"/>
              </p:cNvSpPr>
              <p:nvPr/>
            </p:nvSpPr>
            <p:spPr bwMode="auto">
              <a:xfrm>
                <a:off x="4943" y="8597"/>
                <a:ext cx="402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101</a:t>
                </a:r>
                <a:endParaRPr kumimoji="0" lang="en-US" altLang="zh-TW" sz="1800"/>
              </a:p>
            </p:txBody>
          </p:sp>
          <p:sp>
            <p:nvSpPr>
              <p:cNvPr id="107" name="Rectangle 83"/>
              <p:cNvSpPr>
                <a:spLocks noChangeArrowheads="1"/>
              </p:cNvSpPr>
              <p:nvPr/>
            </p:nvSpPr>
            <p:spPr bwMode="auto">
              <a:xfrm>
                <a:off x="5596" y="8597"/>
                <a:ext cx="408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102</a:t>
                </a:r>
                <a:endParaRPr kumimoji="0" lang="en-US" altLang="zh-TW" sz="1800"/>
              </a:p>
            </p:txBody>
          </p:sp>
          <p:sp>
            <p:nvSpPr>
              <p:cNvPr id="108" name="Rectangle 84"/>
              <p:cNvSpPr>
                <a:spLocks noChangeArrowheads="1"/>
              </p:cNvSpPr>
              <p:nvPr/>
            </p:nvSpPr>
            <p:spPr bwMode="auto">
              <a:xfrm>
                <a:off x="6248" y="8597"/>
                <a:ext cx="416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103</a:t>
                </a:r>
                <a:endParaRPr kumimoji="0" lang="en-US" altLang="zh-TW" sz="1800"/>
              </a:p>
            </p:txBody>
          </p:sp>
          <p:sp>
            <p:nvSpPr>
              <p:cNvPr id="109" name="Rectangle 85"/>
              <p:cNvSpPr>
                <a:spLocks noChangeArrowheads="1"/>
              </p:cNvSpPr>
              <p:nvPr/>
            </p:nvSpPr>
            <p:spPr bwMode="auto">
              <a:xfrm>
                <a:off x="6903" y="8597"/>
                <a:ext cx="420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104</a:t>
                </a:r>
                <a:endParaRPr kumimoji="0" lang="en-US" altLang="zh-TW" sz="1800"/>
              </a:p>
            </p:txBody>
          </p:sp>
          <p:sp>
            <p:nvSpPr>
              <p:cNvPr id="110" name="Rectangle 86"/>
              <p:cNvSpPr>
                <a:spLocks noChangeArrowheads="1"/>
              </p:cNvSpPr>
              <p:nvPr/>
            </p:nvSpPr>
            <p:spPr bwMode="auto">
              <a:xfrm>
                <a:off x="7555" y="8597"/>
                <a:ext cx="428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105</a:t>
                </a:r>
                <a:endParaRPr kumimoji="0" lang="en-US" altLang="zh-TW" sz="1800"/>
              </a:p>
            </p:txBody>
          </p:sp>
          <p:sp>
            <p:nvSpPr>
              <p:cNvPr id="111" name="Rectangle 87"/>
              <p:cNvSpPr>
                <a:spLocks noChangeArrowheads="1"/>
              </p:cNvSpPr>
              <p:nvPr/>
            </p:nvSpPr>
            <p:spPr bwMode="auto">
              <a:xfrm>
                <a:off x="8210" y="8597"/>
                <a:ext cx="432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106</a:t>
                </a:r>
                <a:endParaRPr kumimoji="0" lang="en-US" altLang="zh-TW" sz="1800"/>
              </a:p>
            </p:txBody>
          </p:sp>
          <p:sp>
            <p:nvSpPr>
              <p:cNvPr id="112" name="Rectangle 88"/>
              <p:cNvSpPr>
                <a:spLocks noChangeArrowheads="1"/>
              </p:cNvSpPr>
              <p:nvPr/>
            </p:nvSpPr>
            <p:spPr bwMode="auto">
              <a:xfrm>
                <a:off x="8862" y="8597"/>
                <a:ext cx="440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107</a:t>
                </a:r>
                <a:endParaRPr kumimoji="0" lang="en-US" altLang="zh-TW" sz="1800"/>
              </a:p>
            </p:txBody>
          </p:sp>
          <p:sp>
            <p:nvSpPr>
              <p:cNvPr id="114" name="Rectangle 89"/>
              <p:cNvSpPr>
                <a:spLocks noChangeArrowheads="1"/>
              </p:cNvSpPr>
              <p:nvPr/>
            </p:nvSpPr>
            <p:spPr bwMode="auto">
              <a:xfrm>
                <a:off x="9514" y="8597"/>
                <a:ext cx="447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108</a:t>
                </a:r>
                <a:endParaRPr kumimoji="0" lang="en-US" altLang="zh-TW" sz="1800"/>
              </a:p>
            </p:txBody>
          </p:sp>
          <p:sp>
            <p:nvSpPr>
              <p:cNvPr id="115" name="Rectangle 90"/>
              <p:cNvSpPr>
                <a:spLocks noChangeArrowheads="1"/>
              </p:cNvSpPr>
              <p:nvPr/>
            </p:nvSpPr>
            <p:spPr bwMode="auto">
              <a:xfrm>
                <a:off x="10237" y="8599"/>
                <a:ext cx="452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109</a:t>
                </a:r>
                <a:endParaRPr kumimoji="0" lang="en-US" altLang="zh-TW" sz="1800"/>
              </a:p>
            </p:txBody>
          </p:sp>
          <p:sp>
            <p:nvSpPr>
              <p:cNvPr id="116" name="Rectangle 91"/>
              <p:cNvSpPr>
                <a:spLocks noChangeArrowheads="1"/>
              </p:cNvSpPr>
              <p:nvPr/>
            </p:nvSpPr>
            <p:spPr bwMode="auto">
              <a:xfrm>
                <a:off x="1726" y="8599"/>
                <a:ext cx="367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96</a:t>
                </a:r>
                <a:endParaRPr kumimoji="0" lang="en-US" altLang="zh-TW" sz="1800"/>
              </a:p>
            </p:txBody>
          </p:sp>
        </p:grp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580" y="3748"/>
              <a:ext cx="42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anose="02020500000000000000" pitchFamily="18" charset="-120"/>
                </a:rPr>
                <a:t>190,000</a:t>
              </a:r>
              <a:endParaRPr kumimoji="0" lang="en-US" altLang="zh-TW" sz="1800"/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580" y="3480"/>
              <a:ext cx="521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anose="02020500000000000000" pitchFamily="18" charset="-120"/>
                </a:rPr>
                <a:t>205,000</a:t>
              </a:r>
              <a:endParaRPr kumimoji="0" lang="en-US" altLang="zh-TW" sz="1800"/>
            </a:p>
          </p:txBody>
        </p:sp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580" y="3213"/>
              <a:ext cx="421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anose="02020500000000000000" pitchFamily="18" charset="-120"/>
                </a:rPr>
                <a:t>220,000</a:t>
              </a:r>
              <a:endParaRPr kumimoji="0" lang="en-US" altLang="zh-TW" sz="1800"/>
            </a:p>
          </p:txBody>
        </p:sp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580" y="2945"/>
              <a:ext cx="421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anose="02020500000000000000" pitchFamily="18" charset="-120"/>
                </a:rPr>
                <a:t>235,000</a:t>
              </a:r>
              <a:endParaRPr kumimoji="0" lang="en-US" altLang="zh-TW" sz="1800"/>
            </a:p>
          </p:txBody>
        </p:sp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580" y="2676"/>
              <a:ext cx="52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anose="02020500000000000000" pitchFamily="18" charset="-120"/>
                </a:rPr>
                <a:t>250,000</a:t>
              </a:r>
              <a:endParaRPr kumimoji="0" lang="en-US" altLang="zh-TW" sz="1800"/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580" y="2409"/>
              <a:ext cx="42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anose="02020500000000000000" pitchFamily="18" charset="-120"/>
                </a:rPr>
                <a:t>265,000</a:t>
              </a:r>
              <a:endParaRPr kumimoji="0" lang="en-US" altLang="zh-TW" sz="1800"/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580" y="2141"/>
              <a:ext cx="42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anose="02020500000000000000" pitchFamily="18" charset="-120"/>
                </a:rPr>
                <a:t>280,000</a:t>
              </a:r>
              <a:endParaRPr kumimoji="0" lang="en-US" altLang="zh-TW" sz="1800"/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580" y="1872"/>
              <a:ext cx="42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anose="02020500000000000000" pitchFamily="18" charset="-120"/>
                </a:rPr>
                <a:t>295,000</a:t>
              </a:r>
              <a:endParaRPr kumimoji="0" lang="en-US" altLang="zh-TW" sz="1800"/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>
              <a:off x="580" y="1605"/>
              <a:ext cx="42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anose="02020500000000000000" pitchFamily="18" charset="-120"/>
                </a:rPr>
                <a:t>310,000</a:t>
              </a:r>
              <a:endParaRPr kumimoji="0" lang="en-US" altLang="zh-TW" sz="1800"/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987" y="1434"/>
              <a:ext cx="4152" cy="2408"/>
            </a:xfrm>
            <a:prstGeom prst="rect">
              <a:avLst/>
            </a:prstGeom>
            <a:noFill/>
            <a:ln w="825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kumimoji="0" lang="zh-TW" altLang="en-US" sz="1800"/>
            </a:p>
          </p:txBody>
        </p:sp>
        <p:sp>
          <p:nvSpPr>
            <p:cNvPr id="22" name="Rectangle 68"/>
            <p:cNvSpPr>
              <a:spLocks noChangeArrowheads="1"/>
            </p:cNvSpPr>
            <p:nvPr/>
          </p:nvSpPr>
          <p:spPr bwMode="auto">
            <a:xfrm>
              <a:off x="1247" y="1701"/>
              <a:ext cx="442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316,080</a:t>
              </a:r>
              <a:endParaRPr kumimoji="0" lang="en-US" altLang="zh-TW" sz="1800"/>
            </a:p>
          </p:txBody>
        </p:sp>
        <p:sp>
          <p:nvSpPr>
            <p:cNvPr id="23" name="Rectangle 69"/>
            <p:cNvSpPr>
              <a:spLocks noChangeArrowheads="1"/>
            </p:cNvSpPr>
            <p:nvPr/>
          </p:nvSpPr>
          <p:spPr bwMode="auto">
            <a:xfrm>
              <a:off x="1833" y="1700"/>
              <a:ext cx="446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316,009</a:t>
              </a:r>
              <a:endParaRPr kumimoji="0" lang="en-US" altLang="zh-TW" sz="1800"/>
            </a:p>
          </p:txBody>
        </p:sp>
        <p:sp>
          <p:nvSpPr>
            <p:cNvPr id="24" name="Rectangle 70"/>
            <p:cNvSpPr>
              <a:spLocks noChangeArrowheads="1"/>
            </p:cNvSpPr>
            <p:nvPr/>
          </p:nvSpPr>
          <p:spPr bwMode="auto">
            <a:xfrm>
              <a:off x="2257" y="1565"/>
              <a:ext cx="449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311,640</a:t>
              </a:r>
              <a:endParaRPr kumimoji="0" lang="en-US" altLang="zh-TW" sz="1800"/>
            </a:p>
          </p:txBody>
        </p:sp>
        <p:sp>
          <p:nvSpPr>
            <p:cNvPr id="25" name="Rectangle 71"/>
            <p:cNvSpPr>
              <a:spLocks noChangeArrowheads="1"/>
            </p:cNvSpPr>
            <p:nvPr/>
          </p:nvSpPr>
          <p:spPr bwMode="auto">
            <a:xfrm>
              <a:off x="3061" y="2042"/>
              <a:ext cx="394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282,314</a:t>
              </a:r>
              <a:endParaRPr kumimoji="0" lang="en-US" altLang="zh-TW" sz="1800"/>
            </a:p>
          </p:txBody>
        </p:sp>
        <p:sp>
          <p:nvSpPr>
            <p:cNvPr id="26" name="Rectangle 72"/>
            <p:cNvSpPr>
              <a:spLocks noChangeArrowheads="1"/>
            </p:cNvSpPr>
            <p:nvPr/>
          </p:nvSpPr>
          <p:spPr bwMode="auto">
            <a:xfrm>
              <a:off x="4113" y="3072"/>
              <a:ext cx="466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226,783</a:t>
              </a:r>
              <a:endParaRPr kumimoji="0" lang="en-US" altLang="zh-TW" sz="1800"/>
            </a:p>
          </p:txBody>
        </p:sp>
        <p:sp>
          <p:nvSpPr>
            <p:cNvPr id="27" name="Rectangle 73"/>
            <p:cNvSpPr>
              <a:spLocks noChangeArrowheads="1"/>
            </p:cNvSpPr>
            <p:nvPr/>
          </p:nvSpPr>
          <p:spPr bwMode="auto">
            <a:xfrm>
              <a:off x="4138" y="3388"/>
              <a:ext cx="36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212,725</a:t>
              </a:r>
              <a:endParaRPr kumimoji="0" lang="en-US" altLang="zh-TW" sz="1800"/>
            </a:p>
          </p:txBody>
        </p:sp>
        <p:sp>
          <p:nvSpPr>
            <p:cNvPr id="28" name="Rectangle 74"/>
            <p:cNvSpPr>
              <a:spLocks noChangeArrowheads="1"/>
            </p:cNvSpPr>
            <p:nvPr/>
          </p:nvSpPr>
          <p:spPr bwMode="auto">
            <a:xfrm>
              <a:off x="4643" y="3311"/>
              <a:ext cx="339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206,874</a:t>
              </a:r>
              <a:endParaRPr kumimoji="0" lang="en-US" altLang="zh-TW" sz="1800"/>
            </a:p>
          </p:txBody>
        </p:sp>
        <p:sp>
          <p:nvSpPr>
            <p:cNvPr id="29" name="Rectangle 75"/>
            <p:cNvSpPr>
              <a:spLocks noChangeArrowheads="1"/>
            </p:cNvSpPr>
            <p:nvPr/>
          </p:nvSpPr>
          <p:spPr bwMode="auto">
            <a:xfrm>
              <a:off x="4830" y="3656"/>
              <a:ext cx="364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199,770</a:t>
              </a:r>
              <a:endParaRPr kumimoji="0" lang="en-US" altLang="zh-TW" sz="1800"/>
            </a:p>
          </p:txBody>
        </p:sp>
        <p:sp>
          <p:nvSpPr>
            <p:cNvPr id="30" name="Rectangle 76"/>
            <p:cNvSpPr>
              <a:spLocks noChangeArrowheads="1"/>
            </p:cNvSpPr>
            <p:nvPr/>
          </p:nvSpPr>
          <p:spPr bwMode="auto">
            <a:xfrm>
              <a:off x="3532" y="2263"/>
              <a:ext cx="382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271,686</a:t>
              </a:r>
              <a:endParaRPr kumimoji="0" lang="en-US" altLang="zh-TW" sz="1800"/>
            </a:p>
          </p:txBody>
        </p:sp>
        <p:sp>
          <p:nvSpPr>
            <p:cNvPr id="31" name="Rectangle 77"/>
            <p:cNvSpPr>
              <a:spLocks noChangeArrowheads="1"/>
            </p:cNvSpPr>
            <p:nvPr/>
          </p:nvSpPr>
          <p:spPr bwMode="auto">
            <a:xfrm>
              <a:off x="975" y="1474"/>
              <a:ext cx="44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317,975</a:t>
              </a:r>
              <a:endParaRPr kumimoji="0" lang="en-US" altLang="zh-TW" sz="1800"/>
            </a:p>
          </p:txBody>
        </p:sp>
        <p:sp>
          <p:nvSpPr>
            <p:cNvPr id="32" name="Rectangle 92"/>
            <p:cNvSpPr>
              <a:spLocks noChangeArrowheads="1"/>
            </p:cNvSpPr>
            <p:nvPr/>
          </p:nvSpPr>
          <p:spPr bwMode="auto">
            <a:xfrm>
              <a:off x="2217" y="2109"/>
              <a:ext cx="417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285,552</a:t>
              </a:r>
              <a:endParaRPr kumimoji="0" lang="en-US" altLang="zh-TW" sz="1800"/>
            </a:p>
          </p:txBody>
        </p:sp>
        <p:sp>
          <p:nvSpPr>
            <p:cNvPr id="33" name="Rectangle 93"/>
            <p:cNvSpPr>
              <a:spLocks noChangeArrowheads="1"/>
            </p:cNvSpPr>
            <p:nvPr/>
          </p:nvSpPr>
          <p:spPr bwMode="auto">
            <a:xfrm>
              <a:off x="2698" y="2490"/>
              <a:ext cx="476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 u="sng">
                  <a:solidFill>
                    <a:srgbClr val="000000"/>
                  </a:solidFill>
                  <a:latin typeface="新細明體" panose="02020500000000000000" pitchFamily="18" charset="-120"/>
                </a:rPr>
                <a:t>268,752</a:t>
              </a:r>
              <a:endParaRPr kumimoji="0" lang="en-US" altLang="zh-TW" sz="1800"/>
            </a:p>
          </p:txBody>
        </p:sp>
        <p:sp>
          <p:nvSpPr>
            <p:cNvPr id="34" name="Rectangle 94"/>
            <p:cNvSpPr>
              <a:spLocks noChangeArrowheads="1"/>
            </p:cNvSpPr>
            <p:nvPr/>
          </p:nvSpPr>
          <p:spPr bwMode="auto">
            <a:xfrm>
              <a:off x="3424" y="2855"/>
              <a:ext cx="398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239,389</a:t>
              </a:r>
              <a:endParaRPr kumimoji="0" lang="en-US" altLang="zh-TW" sz="1800"/>
            </a:p>
          </p:txBody>
        </p:sp>
        <p:sp>
          <p:nvSpPr>
            <p:cNvPr id="35" name="Line 23"/>
            <p:cNvSpPr>
              <a:spLocks noChangeShapeType="1"/>
            </p:cNvSpPr>
            <p:nvPr/>
          </p:nvSpPr>
          <p:spPr bwMode="auto">
            <a:xfrm>
              <a:off x="987" y="1434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6" name="Freeform 25"/>
            <p:cNvSpPr>
              <a:spLocks/>
            </p:cNvSpPr>
            <p:nvPr/>
          </p:nvSpPr>
          <p:spPr bwMode="auto">
            <a:xfrm>
              <a:off x="987" y="1434"/>
              <a:ext cx="29" cy="2408"/>
            </a:xfrm>
            <a:custGeom>
              <a:avLst/>
              <a:gdLst>
                <a:gd name="T0" fmla="*/ 0 w 33"/>
                <a:gd name="T1" fmla="*/ 0 h 3030"/>
                <a:gd name="T2" fmla="*/ 0 w 33"/>
                <a:gd name="T3" fmla="*/ 285 h 3030"/>
                <a:gd name="T4" fmla="*/ 52 w 33"/>
                <a:gd name="T5" fmla="*/ 285 h 3030"/>
                <a:gd name="T6" fmla="*/ 0 60000 65536"/>
                <a:gd name="T7" fmla="*/ 0 60000 65536"/>
                <a:gd name="T8" fmla="*/ 0 60000 65536"/>
                <a:gd name="T9" fmla="*/ 0 w 33"/>
                <a:gd name="T10" fmla="*/ 0 h 3030"/>
                <a:gd name="T11" fmla="*/ 33 w 33"/>
                <a:gd name="T12" fmla="*/ 3030 h 30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3030">
                  <a:moveTo>
                    <a:pt x="0" y="0"/>
                  </a:moveTo>
                  <a:lnTo>
                    <a:pt x="0" y="3030"/>
                  </a:lnTo>
                  <a:lnTo>
                    <a:pt x="33" y="303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37" name="Line 26"/>
            <p:cNvSpPr>
              <a:spLocks noChangeShapeType="1"/>
            </p:cNvSpPr>
            <p:nvPr/>
          </p:nvSpPr>
          <p:spPr bwMode="auto">
            <a:xfrm>
              <a:off x="987" y="357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" name="Line 27"/>
            <p:cNvSpPr>
              <a:spLocks noChangeShapeType="1"/>
            </p:cNvSpPr>
            <p:nvPr/>
          </p:nvSpPr>
          <p:spPr bwMode="auto">
            <a:xfrm>
              <a:off x="987" y="3307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" name="Line 28"/>
            <p:cNvSpPr>
              <a:spLocks noChangeShapeType="1"/>
            </p:cNvSpPr>
            <p:nvPr/>
          </p:nvSpPr>
          <p:spPr bwMode="auto">
            <a:xfrm>
              <a:off x="987" y="3039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0" name="Line 29"/>
            <p:cNvSpPr>
              <a:spLocks noChangeShapeType="1"/>
            </p:cNvSpPr>
            <p:nvPr/>
          </p:nvSpPr>
          <p:spPr bwMode="auto">
            <a:xfrm>
              <a:off x="987" y="2772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" name="Line 30"/>
            <p:cNvSpPr>
              <a:spLocks noChangeShapeType="1"/>
            </p:cNvSpPr>
            <p:nvPr/>
          </p:nvSpPr>
          <p:spPr bwMode="auto">
            <a:xfrm>
              <a:off x="987" y="250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" name="Line 31"/>
            <p:cNvSpPr>
              <a:spLocks noChangeShapeType="1"/>
            </p:cNvSpPr>
            <p:nvPr/>
          </p:nvSpPr>
          <p:spPr bwMode="auto">
            <a:xfrm>
              <a:off x="987" y="2237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" name="Line 32"/>
            <p:cNvSpPr>
              <a:spLocks noChangeShapeType="1"/>
            </p:cNvSpPr>
            <p:nvPr/>
          </p:nvSpPr>
          <p:spPr bwMode="auto">
            <a:xfrm>
              <a:off x="987" y="1969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" name="Line 33"/>
            <p:cNvSpPr>
              <a:spLocks noChangeShapeType="1"/>
            </p:cNvSpPr>
            <p:nvPr/>
          </p:nvSpPr>
          <p:spPr bwMode="auto">
            <a:xfrm>
              <a:off x="987" y="1702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" name="Line 34"/>
            <p:cNvSpPr>
              <a:spLocks noChangeShapeType="1"/>
            </p:cNvSpPr>
            <p:nvPr/>
          </p:nvSpPr>
          <p:spPr bwMode="auto">
            <a:xfrm>
              <a:off x="987" y="143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6" name="Line 15"/>
            <p:cNvSpPr>
              <a:spLocks noChangeShapeType="1"/>
            </p:cNvSpPr>
            <p:nvPr/>
          </p:nvSpPr>
          <p:spPr bwMode="auto">
            <a:xfrm>
              <a:off x="987" y="3574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" name="Line 16"/>
            <p:cNvSpPr>
              <a:spLocks noChangeShapeType="1"/>
            </p:cNvSpPr>
            <p:nvPr/>
          </p:nvSpPr>
          <p:spPr bwMode="auto">
            <a:xfrm>
              <a:off x="987" y="3307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" name="Line 17"/>
            <p:cNvSpPr>
              <a:spLocks noChangeShapeType="1"/>
            </p:cNvSpPr>
            <p:nvPr/>
          </p:nvSpPr>
          <p:spPr bwMode="auto">
            <a:xfrm>
              <a:off x="987" y="3039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9" name="Line 18"/>
            <p:cNvSpPr>
              <a:spLocks noChangeShapeType="1"/>
            </p:cNvSpPr>
            <p:nvPr/>
          </p:nvSpPr>
          <p:spPr bwMode="auto">
            <a:xfrm>
              <a:off x="987" y="277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0" name="Line 19"/>
            <p:cNvSpPr>
              <a:spLocks noChangeShapeType="1"/>
            </p:cNvSpPr>
            <p:nvPr/>
          </p:nvSpPr>
          <p:spPr bwMode="auto">
            <a:xfrm>
              <a:off x="984" y="2501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" name="Line 20"/>
            <p:cNvSpPr>
              <a:spLocks noChangeShapeType="1"/>
            </p:cNvSpPr>
            <p:nvPr/>
          </p:nvSpPr>
          <p:spPr bwMode="auto">
            <a:xfrm>
              <a:off x="987" y="2237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" name="Line 21"/>
            <p:cNvSpPr>
              <a:spLocks noChangeShapeType="1"/>
            </p:cNvSpPr>
            <p:nvPr/>
          </p:nvSpPr>
          <p:spPr bwMode="auto">
            <a:xfrm>
              <a:off x="987" y="1969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22"/>
            <p:cNvSpPr>
              <a:spLocks noChangeShapeType="1"/>
            </p:cNvSpPr>
            <p:nvPr/>
          </p:nvSpPr>
          <p:spPr bwMode="auto">
            <a:xfrm>
              <a:off x="987" y="170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4" name="Line 35"/>
            <p:cNvSpPr>
              <a:spLocks noChangeShapeType="1"/>
            </p:cNvSpPr>
            <p:nvPr/>
          </p:nvSpPr>
          <p:spPr bwMode="auto">
            <a:xfrm>
              <a:off x="987" y="384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" name="Line 36"/>
            <p:cNvSpPr>
              <a:spLocks noChangeShapeType="1"/>
            </p:cNvSpPr>
            <p:nvPr/>
          </p:nvSpPr>
          <p:spPr bwMode="auto">
            <a:xfrm flipV="1">
              <a:off x="987" y="3816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56" name="Group 37"/>
            <p:cNvGrpSpPr>
              <a:grpSpLocks/>
            </p:cNvGrpSpPr>
            <p:nvPr/>
          </p:nvGrpSpPr>
          <p:grpSpPr bwMode="auto">
            <a:xfrm>
              <a:off x="1284" y="3816"/>
              <a:ext cx="3559" cy="26"/>
              <a:chOff x="1689" y="4906"/>
              <a:chExt cx="6419" cy="52"/>
            </a:xfrm>
          </p:grpSpPr>
          <p:sp>
            <p:nvSpPr>
              <p:cNvPr id="88" name="Line 38"/>
              <p:cNvSpPr>
                <a:spLocks noChangeShapeType="1"/>
              </p:cNvSpPr>
              <p:nvPr/>
            </p:nvSpPr>
            <p:spPr bwMode="auto">
              <a:xfrm flipV="1">
                <a:off x="168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89" name="Line 39"/>
              <p:cNvSpPr>
                <a:spLocks noChangeShapeType="1"/>
              </p:cNvSpPr>
              <p:nvPr/>
            </p:nvSpPr>
            <p:spPr bwMode="auto">
              <a:xfrm flipV="1">
                <a:off x="2225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0" name="Line 40"/>
              <p:cNvSpPr>
                <a:spLocks noChangeShapeType="1"/>
              </p:cNvSpPr>
              <p:nvPr/>
            </p:nvSpPr>
            <p:spPr bwMode="auto">
              <a:xfrm flipV="1">
                <a:off x="275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1" name="Line 41"/>
              <p:cNvSpPr>
                <a:spLocks noChangeShapeType="1"/>
              </p:cNvSpPr>
              <p:nvPr/>
            </p:nvSpPr>
            <p:spPr bwMode="auto">
              <a:xfrm flipV="1">
                <a:off x="3295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2" name="Line 42"/>
              <p:cNvSpPr>
                <a:spLocks noChangeShapeType="1"/>
              </p:cNvSpPr>
              <p:nvPr/>
            </p:nvSpPr>
            <p:spPr bwMode="auto">
              <a:xfrm flipV="1">
                <a:off x="382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3" name="Line 43"/>
              <p:cNvSpPr>
                <a:spLocks noChangeShapeType="1"/>
              </p:cNvSpPr>
              <p:nvPr/>
            </p:nvSpPr>
            <p:spPr bwMode="auto">
              <a:xfrm flipV="1">
                <a:off x="4364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4" name="Line 44"/>
              <p:cNvSpPr>
                <a:spLocks noChangeShapeType="1"/>
              </p:cNvSpPr>
              <p:nvPr/>
            </p:nvSpPr>
            <p:spPr bwMode="auto">
              <a:xfrm flipV="1">
                <a:off x="489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5" name="Line 45"/>
              <p:cNvSpPr>
                <a:spLocks noChangeShapeType="1"/>
              </p:cNvSpPr>
              <p:nvPr/>
            </p:nvSpPr>
            <p:spPr bwMode="auto">
              <a:xfrm flipV="1">
                <a:off x="5433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6" name="Line 46"/>
              <p:cNvSpPr>
                <a:spLocks noChangeShapeType="1"/>
              </p:cNvSpPr>
              <p:nvPr/>
            </p:nvSpPr>
            <p:spPr bwMode="auto">
              <a:xfrm flipV="1">
                <a:off x="596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7" name="Line 47"/>
              <p:cNvSpPr>
                <a:spLocks noChangeShapeType="1"/>
              </p:cNvSpPr>
              <p:nvPr/>
            </p:nvSpPr>
            <p:spPr bwMode="auto">
              <a:xfrm flipV="1">
                <a:off x="6503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8" name="Line 48"/>
              <p:cNvSpPr>
                <a:spLocks noChangeShapeType="1"/>
              </p:cNvSpPr>
              <p:nvPr/>
            </p:nvSpPr>
            <p:spPr bwMode="auto">
              <a:xfrm flipV="1">
                <a:off x="703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9" name="Line 49"/>
              <p:cNvSpPr>
                <a:spLocks noChangeShapeType="1"/>
              </p:cNvSpPr>
              <p:nvPr/>
            </p:nvSpPr>
            <p:spPr bwMode="auto">
              <a:xfrm flipV="1">
                <a:off x="7572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00" name="Line 50"/>
              <p:cNvSpPr>
                <a:spLocks noChangeShapeType="1"/>
              </p:cNvSpPr>
              <p:nvPr/>
            </p:nvSpPr>
            <p:spPr bwMode="auto">
              <a:xfrm flipV="1">
                <a:off x="810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57" name="Line 51"/>
            <p:cNvSpPr>
              <a:spLocks noChangeShapeType="1"/>
            </p:cNvSpPr>
            <p:nvPr/>
          </p:nvSpPr>
          <p:spPr bwMode="auto">
            <a:xfrm flipV="1">
              <a:off x="5139" y="3816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58" name="Group 81"/>
            <p:cNvGrpSpPr>
              <a:grpSpLocks noChangeAspect="1"/>
            </p:cNvGrpSpPr>
            <p:nvPr/>
          </p:nvGrpSpPr>
          <p:grpSpPr bwMode="auto">
            <a:xfrm>
              <a:off x="1156" y="1565"/>
              <a:ext cx="3901" cy="2046"/>
              <a:chOff x="1500" y="630"/>
              <a:chExt cx="5155" cy="4445"/>
            </a:xfrm>
          </p:grpSpPr>
          <p:grpSp>
            <p:nvGrpSpPr>
              <p:cNvPr id="60" name="Group 82"/>
              <p:cNvGrpSpPr>
                <a:grpSpLocks noChangeAspect="1"/>
              </p:cNvGrpSpPr>
              <p:nvPr/>
            </p:nvGrpSpPr>
            <p:grpSpPr bwMode="auto">
              <a:xfrm>
                <a:off x="1536" y="666"/>
                <a:ext cx="5083" cy="4373"/>
                <a:chOff x="1536" y="666"/>
                <a:chExt cx="5083" cy="4373"/>
              </a:xfrm>
            </p:grpSpPr>
            <p:sp>
              <p:nvSpPr>
                <p:cNvPr id="75" name="Freeform 83"/>
                <p:cNvSpPr>
                  <a:spLocks noChangeAspect="1"/>
                </p:cNvSpPr>
                <p:nvPr/>
              </p:nvSpPr>
              <p:spPr bwMode="auto">
                <a:xfrm>
                  <a:off x="1536" y="666"/>
                  <a:ext cx="393" cy="71"/>
                </a:xfrm>
                <a:custGeom>
                  <a:avLst/>
                  <a:gdLst>
                    <a:gd name="T0" fmla="*/ 0 w 393"/>
                    <a:gd name="T1" fmla="*/ 0 h 71"/>
                    <a:gd name="T2" fmla="*/ 190 w 393"/>
                    <a:gd name="T3" fmla="*/ 35 h 71"/>
                    <a:gd name="T4" fmla="*/ 393 w 393"/>
                    <a:gd name="T5" fmla="*/ 71 h 71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71"/>
                    <a:gd name="T11" fmla="*/ 393 w 393"/>
                    <a:gd name="T12" fmla="*/ 71 h 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71">
                      <a:moveTo>
                        <a:pt x="0" y="0"/>
                      </a:moveTo>
                      <a:lnTo>
                        <a:pt x="190" y="35"/>
                      </a:lnTo>
                      <a:lnTo>
                        <a:pt x="393" y="7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76" name="Freeform 84"/>
                <p:cNvSpPr>
                  <a:spLocks noChangeAspect="1"/>
                </p:cNvSpPr>
                <p:nvPr/>
              </p:nvSpPr>
              <p:spPr bwMode="auto">
                <a:xfrm>
                  <a:off x="1929" y="737"/>
                  <a:ext cx="393" cy="24"/>
                </a:xfrm>
                <a:custGeom>
                  <a:avLst/>
                  <a:gdLst>
                    <a:gd name="T0" fmla="*/ 0 w 393"/>
                    <a:gd name="T1" fmla="*/ 0 h 24"/>
                    <a:gd name="T2" fmla="*/ 190 w 393"/>
                    <a:gd name="T3" fmla="*/ 12 h 24"/>
                    <a:gd name="T4" fmla="*/ 393 w 393"/>
                    <a:gd name="T5" fmla="*/ 24 h 24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24"/>
                    <a:gd name="T11" fmla="*/ 393 w 393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24">
                      <a:moveTo>
                        <a:pt x="0" y="0"/>
                      </a:moveTo>
                      <a:lnTo>
                        <a:pt x="190" y="12"/>
                      </a:lnTo>
                      <a:lnTo>
                        <a:pt x="393" y="24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77" name="Freeform 85"/>
                <p:cNvSpPr>
                  <a:spLocks noChangeAspect="1"/>
                </p:cNvSpPr>
                <p:nvPr/>
              </p:nvSpPr>
              <p:spPr bwMode="auto">
                <a:xfrm>
                  <a:off x="2322" y="725"/>
                  <a:ext cx="392" cy="36"/>
                </a:xfrm>
                <a:custGeom>
                  <a:avLst/>
                  <a:gdLst>
                    <a:gd name="T0" fmla="*/ 0 w 392"/>
                    <a:gd name="T1" fmla="*/ 36 h 36"/>
                    <a:gd name="T2" fmla="*/ 95 w 392"/>
                    <a:gd name="T3" fmla="*/ 24 h 36"/>
                    <a:gd name="T4" fmla="*/ 190 w 392"/>
                    <a:gd name="T5" fmla="*/ 12 h 36"/>
                    <a:gd name="T6" fmla="*/ 297 w 392"/>
                    <a:gd name="T7" fmla="*/ 0 h 36"/>
                    <a:gd name="T8" fmla="*/ 392 w 392"/>
                    <a:gd name="T9" fmla="*/ 12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2"/>
                    <a:gd name="T16" fmla="*/ 0 h 36"/>
                    <a:gd name="T17" fmla="*/ 392 w 39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2" h="36">
                      <a:moveTo>
                        <a:pt x="0" y="36"/>
                      </a:moveTo>
                      <a:lnTo>
                        <a:pt x="95" y="24"/>
                      </a:lnTo>
                      <a:lnTo>
                        <a:pt x="190" y="12"/>
                      </a:lnTo>
                      <a:lnTo>
                        <a:pt x="297" y="0"/>
                      </a:lnTo>
                      <a:lnTo>
                        <a:pt x="392" y="12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78" name="Freeform 86"/>
                <p:cNvSpPr>
                  <a:spLocks noChangeAspect="1"/>
                </p:cNvSpPr>
                <p:nvPr/>
              </p:nvSpPr>
              <p:spPr bwMode="auto">
                <a:xfrm>
                  <a:off x="2714" y="737"/>
                  <a:ext cx="393" cy="166"/>
                </a:xfrm>
                <a:custGeom>
                  <a:avLst/>
                  <a:gdLst>
                    <a:gd name="T0" fmla="*/ 0 w 393"/>
                    <a:gd name="T1" fmla="*/ 0 h 166"/>
                    <a:gd name="T2" fmla="*/ 96 w 393"/>
                    <a:gd name="T3" fmla="*/ 12 h 166"/>
                    <a:gd name="T4" fmla="*/ 203 w 393"/>
                    <a:gd name="T5" fmla="*/ 24 h 166"/>
                    <a:gd name="T6" fmla="*/ 250 w 393"/>
                    <a:gd name="T7" fmla="*/ 47 h 166"/>
                    <a:gd name="T8" fmla="*/ 298 w 393"/>
                    <a:gd name="T9" fmla="*/ 71 h 166"/>
                    <a:gd name="T10" fmla="*/ 346 w 393"/>
                    <a:gd name="T11" fmla="*/ 107 h 166"/>
                    <a:gd name="T12" fmla="*/ 393 w 393"/>
                    <a:gd name="T13" fmla="*/ 166 h 16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3"/>
                    <a:gd name="T22" fmla="*/ 0 h 166"/>
                    <a:gd name="T23" fmla="*/ 393 w 393"/>
                    <a:gd name="T24" fmla="*/ 166 h 16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3" h="166">
                      <a:moveTo>
                        <a:pt x="0" y="0"/>
                      </a:moveTo>
                      <a:lnTo>
                        <a:pt x="96" y="12"/>
                      </a:lnTo>
                      <a:lnTo>
                        <a:pt x="203" y="24"/>
                      </a:lnTo>
                      <a:lnTo>
                        <a:pt x="250" y="47"/>
                      </a:lnTo>
                      <a:lnTo>
                        <a:pt x="298" y="71"/>
                      </a:lnTo>
                      <a:lnTo>
                        <a:pt x="346" y="107"/>
                      </a:lnTo>
                      <a:lnTo>
                        <a:pt x="393" y="166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79" name="Freeform 87"/>
                <p:cNvSpPr>
                  <a:spLocks noChangeAspect="1"/>
                </p:cNvSpPr>
                <p:nvPr/>
              </p:nvSpPr>
              <p:spPr bwMode="auto">
                <a:xfrm>
                  <a:off x="3107" y="903"/>
                  <a:ext cx="381" cy="963"/>
                </a:xfrm>
                <a:custGeom>
                  <a:avLst/>
                  <a:gdLst>
                    <a:gd name="T0" fmla="*/ 0 w 381"/>
                    <a:gd name="T1" fmla="*/ 0 h 963"/>
                    <a:gd name="T2" fmla="*/ 48 w 381"/>
                    <a:gd name="T3" fmla="*/ 83 h 963"/>
                    <a:gd name="T4" fmla="*/ 95 w 381"/>
                    <a:gd name="T5" fmla="*/ 190 h 963"/>
                    <a:gd name="T6" fmla="*/ 143 w 381"/>
                    <a:gd name="T7" fmla="*/ 321 h 963"/>
                    <a:gd name="T8" fmla="*/ 191 w 381"/>
                    <a:gd name="T9" fmla="*/ 452 h 963"/>
                    <a:gd name="T10" fmla="*/ 238 w 381"/>
                    <a:gd name="T11" fmla="*/ 595 h 963"/>
                    <a:gd name="T12" fmla="*/ 286 w 381"/>
                    <a:gd name="T13" fmla="*/ 725 h 963"/>
                    <a:gd name="T14" fmla="*/ 334 w 381"/>
                    <a:gd name="T15" fmla="*/ 856 h 963"/>
                    <a:gd name="T16" fmla="*/ 381 w 381"/>
                    <a:gd name="T17" fmla="*/ 963 h 96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1"/>
                    <a:gd name="T28" fmla="*/ 0 h 963"/>
                    <a:gd name="T29" fmla="*/ 381 w 381"/>
                    <a:gd name="T30" fmla="*/ 963 h 96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1" h="963">
                      <a:moveTo>
                        <a:pt x="0" y="0"/>
                      </a:moveTo>
                      <a:lnTo>
                        <a:pt x="48" y="83"/>
                      </a:lnTo>
                      <a:lnTo>
                        <a:pt x="95" y="190"/>
                      </a:lnTo>
                      <a:lnTo>
                        <a:pt x="143" y="321"/>
                      </a:lnTo>
                      <a:lnTo>
                        <a:pt x="191" y="452"/>
                      </a:lnTo>
                      <a:lnTo>
                        <a:pt x="238" y="595"/>
                      </a:lnTo>
                      <a:lnTo>
                        <a:pt x="286" y="725"/>
                      </a:lnTo>
                      <a:lnTo>
                        <a:pt x="334" y="856"/>
                      </a:lnTo>
                      <a:lnTo>
                        <a:pt x="381" y="963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0" name="Freeform 88"/>
                <p:cNvSpPr>
                  <a:spLocks noChangeAspect="1"/>
                </p:cNvSpPr>
                <p:nvPr/>
              </p:nvSpPr>
              <p:spPr bwMode="auto">
                <a:xfrm>
                  <a:off x="3488" y="1866"/>
                  <a:ext cx="393" cy="618"/>
                </a:xfrm>
                <a:custGeom>
                  <a:avLst/>
                  <a:gdLst>
                    <a:gd name="T0" fmla="*/ 0 w 393"/>
                    <a:gd name="T1" fmla="*/ 0 h 618"/>
                    <a:gd name="T2" fmla="*/ 95 w 393"/>
                    <a:gd name="T3" fmla="*/ 202 h 618"/>
                    <a:gd name="T4" fmla="*/ 143 w 393"/>
                    <a:gd name="T5" fmla="*/ 309 h 618"/>
                    <a:gd name="T6" fmla="*/ 191 w 393"/>
                    <a:gd name="T7" fmla="*/ 404 h 618"/>
                    <a:gd name="T8" fmla="*/ 250 w 393"/>
                    <a:gd name="T9" fmla="*/ 487 h 618"/>
                    <a:gd name="T10" fmla="*/ 298 w 393"/>
                    <a:gd name="T11" fmla="*/ 547 h 618"/>
                    <a:gd name="T12" fmla="*/ 345 w 393"/>
                    <a:gd name="T13" fmla="*/ 594 h 618"/>
                    <a:gd name="T14" fmla="*/ 393 w 393"/>
                    <a:gd name="T15" fmla="*/ 618 h 6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3"/>
                    <a:gd name="T25" fmla="*/ 0 h 618"/>
                    <a:gd name="T26" fmla="*/ 393 w 393"/>
                    <a:gd name="T27" fmla="*/ 618 h 61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3" h="618">
                      <a:moveTo>
                        <a:pt x="0" y="0"/>
                      </a:moveTo>
                      <a:lnTo>
                        <a:pt x="95" y="202"/>
                      </a:lnTo>
                      <a:lnTo>
                        <a:pt x="143" y="309"/>
                      </a:lnTo>
                      <a:lnTo>
                        <a:pt x="191" y="404"/>
                      </a:lnTo>
                      <a:lnTo>
                        <a:pt x="250" y="487"/>
                      </a:lnTo>
                      <a:lnTo>
                        <a:pt x="298" y="547"/>
                      </a:lnTo>
                      <a:lnTo>
                        <a:pt x="345" y="594"/>
                      </a:lnTo>
                      <a:lnTo>
                        <a:pt x="393" y="618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1" name="Freeform 89"/>
                <p:cNvSpPr>
                  <a:spLocks noChangeAspect="1"/>
                </p:cNvSpPr>
                <p:nvPr/>
              </p:nvSpPr>
              <p:spPr bwMode="auto">
                <a:xfrm>
                  <a:off x="3881" y="1985"/>
                  <a:ext cx="393" cy="499"/>
                </a:xfrm>
                <a:custGeom>
                  <a:avLst/>
                  <a:gdLst>
                    <a:gd name="T0" fmla="*/ 0 w 393"/>
                    <a:gd name="T1" fmla="*/ 499 h 499"/>
                    <a:gd name="T2" fmla="*/ 24 w 393"/>
                    <a:gd name="T3" fmla="*/ 499 h 499"/>
                    <a:gd name="T4" fmla="*/ 48 w 393"/>
                    <a:gd name="T5" fmla="*/ 487 h 499"/>
                    <a:gd name="T6" fmla="*/ 72 w 393"/>
                    <a:gd name="T7" fmla="*/ 463 h 499"/>
                    <a:gd name="T8" fmla="*/ 95 w 393"/>
                    <a:gd name="T9" fmla="*/ 428 h 499"/>
                    <a:gd name="T10" fmla="*/ 143 w 393"/>
                    <a:gd name="T11" fmla="*/ 356 h 499"/>
                    <a:gd name="T12" fmla="*/ 191 w 393"/>
                    <a:gd name="T13" fmla="*/ 261 h 499"/>
                    <a:gd name="T14" fmla="*/ 250 w 393"/>
                    <a:gd name="T15" fmla="*/ 166 h 499"/>
                    <a:gd name="T16" fmla="*/ 298 w 393"/>
                    <a:gd name="T17" fmla="*/ 83 h 499"/>
                    <a:gd name="T18" fmla="*/ 345 w 393"/>
                    <a:gd name="T19" fmla="*/ 24 h 499"/>
                    <a:gd name="T20" fmla="*/ 369 w 393"/>
                    <a:gd name="T21" fmla="*/ 12 h 499"/>
                    <a:gd name="T22" fmla="*/ 393 w 393"/>
                    <a:gd name="T23" fmla="*/ 0 h 49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93"/>
                    <a:gd name="T37" fmla="*/ 0 h 499"/>
                    <a:gd name="T38" fmla="*/ 393 w 393"/>
                    <a:gd name="T39" fmla="*/ 499 h 49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93" h="499">
                      <a:moveTo>
                        <a:pt x="0" y="499"/>
                      </a:moveTo>
                      <a:lnTo>
                        <a:pt x="24" y="499"/>
                      </a:lnTo>
                      <a:lnTo>
                        <a:pt x="48" y="487"/>
                      </a:lnTo>
                      <a:lnTo>
                        <a:pt x="72" y="463"/>
                      </a:lnTo>
                      <a:lnTo>
                        <a:pt x="95" y="428"/>
                      </a:lnTo>
                      <a:lnTo>
                        <a:pt x="143" y="356"/>
                      </a:lnTo>
                      <a:lnTo>
                        <a:pt x="191" y="261"/>
                      </a:lnTo>
                      <a:lnTo>
                        <a:pt x="250" y="166"/>
                      </a:lnTo>
                      <a:lnTo>
                        <a:pt x="298" y="83"/>
                      </a:lnTo>
                      <a:lnTo>
                        <a:pt x="345" y="24"/>
                      </a:lnTo>
                      <a:lnTo>
                        <a:pt x="369" y="12"/>
                      </a:lnTo>
                      <a:lnTo>
                        <a:pt x="393" y="0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2" name="Freeform 90"/>
                <p:cNvSpPr>
                  <a:spLocks noChangeAspect="1"/>
                </p:cNvSpPr>
                <p:nvPr/>
              </p:nvSpPr>
              <p:spPr bwMode="auto">
                <a:xfrm>
                  <a:off x="4274" y="1985"/>
                  <a:ext cx="393" cy="392"/>
                </a:xfrm>
                <a:custGeom>
                  <a:avLst/>
                  <a:gdLst>
                    <a:gd name="T0" fmla="*/ 0 w 393"/>
                    <a:gd name="T1" fmla="*/ 0 h 392"/>
                    <a:gd name="T2" fmla="*/ 48 w 393"/>
                    <a:gd name="T3" fmla="*/ 0 h 392"/>
                    <a:gd name="T4" fmla="*/ 95 w 393"/>
                    <a:gd name="T5" fmla="*/ 24 h 392"/>
                    <a:gd name="T6" fmla="*/ 143 w 393"/>
                    <a:gd name="T7" fmla="*/ 47 h 392"/>
                    <a:gd name="T8" fmla="*/ 202 w 393"/>
                    <a:gd name="T9" fmla="*/ 95 h 392"/>
                    <a:gd name="T10" fmla="*/ 250 w 393"/>
                    <a:gd name="T11" fmla="*/ 154 h 392"/>
                    <a:gd name="T12" fmla="*/ 298 w 393"/>
                    <a:gd name="T13" fmla="*/ 226 h 392"/>
                    <a:gd name="T14" fmla="*/ 345 w 393"/>
                    <a:gd name="T15" fmla="*/ 309 h 392"/>
                    <a:gd name="T16" fmla="*/ 393 w 393"/>
                    <a:gd name="T17" fmla="*/ 392 h 39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93"/>
                    <a:gd name="T28" fmla="*/ 0 h 392"/>
                    <a:gd name="T29" fmla="*/ 393 w 393"/>
                    <a:gd name="T30" fmla="*/ 392 h 39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93" h="392">
                      <a:moveTo>
                        <a:pt x="0" y="0"/>
                      </a:moveTo>
                      <a:lnTo>
                        <a:pt x="48" y="0"/>
                      </a:lnTo>
                      <a:lnTo>
                        <a:pt x="95" y="24"/>
                      </a:lnTo>
                      <a:lnTo>
                        <a:pt x="143" y="47"/>
                      </a:lnTo>
                      <a:lnTo>
                        <a:pt x="202" y="95"/>
                      </a:lnTo>
                      <a:lnTo>
                        <a:pt x="250" y="154"/>
                      </a:lnTo>
                      <a:lnTo>
                        <a:pt x="298" y="226"/>
                      </a:lnTo>
                      <a:lnTo>
                        <a:pt x="345" y="309"/>
                      </a:lnTo>
                      <a:lnTo>
                        <a:pt x="393" y="392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3" name="Freeform 91"/>
                <p:cNvSpPr>
                  <a:spLocks noChangeAspect="1"/>
                </p:cNvSpPr>
                <p:nvPr/>
              </p:nvSpPr>
              <p:spPr bwMode="auto">
                <a:xfrm>
                  <a:off x="4667" y="2377"/>
                  <a:ext cx="381" cy="1189"/>
                </a:xfrm>
                <a:custGeom>
                  <a:avLst/>
                  <a:gdLst>
                    <a:gd name="T0" fmla="*/ 0 w 381"/>
                    <a:gd name="T1" fmla="*/ 0 h 1189"/>
                    <a:gd name="T2" fmla="*/ 24 w 381"/>
                    <a:gd name="T3" fmla="*/ 59 h 1189"/>
                    <a:gd name="T4" fmla="*/ 47 w 381"/>
                    <a:gd name="T5" fmla="*/ 119 h 1189"/>
                    <a:gd name="T6" fmla="*/ 95 w 381"/>
                    <a:gd name="T7" fmla="*/ 261 h 1189"/>
                    <a:gd name="T8" fmla="*/ 143 w 381"/>
                    <a:gd name="T9" fmla="*/ 416 h 1189"/>
                    <a:gd name="T10" fmla="*/ 190 w 381"/>
                    <a:gd name="T11" fmla="*/ 594 h 1189"/>
                    <a:gd name="T12" fmla="*/ 238 w 381"/>
                    <a:gd name="T13" fmla="*/ 761 h 1189"/>
                    <a:gd name="T14" fmla="*/ 286 w 381"/>
                    <a:gd name="T15" fmla="*/ 927 h 1189"/>
                    <a:gd name="T16" fmla="*/ 333 w 381"/>
                    <a:gd name="T17" fmla="*/ 1070 h 1189"/>
                    <a:gd name="T18" fmla="*/ 381 w 381"/>
                    <a:gd name="T19" fmla="*/ 1189 h 11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81"/>
                    <a:gd name="T31" fmla="*/ 0 h 1189"/>
                    <a:gd name="T32" fmla="*/ 381 w 381"/>
                    <a:gd name="T33" fmla="*/ 1189 h 118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81" h="1189">
                      <a:moveTo>
                        <a:pt x="0" y="0"/>
                      </a:moveTo>
                      <a:lnTo>
                        <a:pt x="24" y="59"/>
                      </a:lnTo>
                      <a:lnTo>
                        <a:pt x="47" y="119"/>
                      </a:lnTo>
                      <a:lnTo>
                        <a:pt x="95" y="261"/>
                      </a:lnTo>
                      <a:lnTo>
                        <a:pt x="143" y="416"/>
                      </a:lnTo>
                      <a:lnTo>
                        <a:pt x="190" y="594"/>
                      </a:lnTo>
                      <a:lnTo>
                        <a:pt x="238" y="761"/>
                      </a:lnTo>
                      <a:lnTo>
                        <a:pt x="286" y="927"/>
                      </a:lnTo>
                      <a:lnTo>
                        <a:pt x="333" y="1070"/>
                      </a:lnTo>
                      <a:lnTo>
                        <a:pt x="381" y="1189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4" name="Freeform 92"/>
                <p:cNvSpPr>
                  <a:spLocks noChangeAspect="1"/>
                </p:cNvSpPr>
                <p:nvPr/>
              </p:nvSpPr>
              <p:spPr bwMode="auto">
                <a:xfrm>
                  <a:off x="5048" y="3566"/>
                  <a:ext cx="393" cy="475"/>
                </a:xfrm>
                <a:custGeom>
                  <a:avLst/>
                  <a:gdLst>
                    <a:gd name="T0" fmla="*/ 0 w 393"/>
                    <a:gd name="T1" fmla="*/ 0 h 475"/>
                    <a:gd name="T2" fmla="*/ 47 w 393"/>
                    <a:gd name="T3" fmla="*/ 95 h 475"/>
                    <a:gd name="T4" fmla="*/ 95 w 393"/>
                    <a:gd name="T5" fmla="*/ 166 h 475"/>
                    <a:gd name="T6" fmla="*/ 143 w 393"/>
                    <a:gd name="T7" fmla="*/ 225 h 475"/>
                    <a:gd name="T8" fmla="*/ 190 w 393"/>
                    <a:gd name="T9" fmla="*/ 285 h 475"/>
                    <a:gd name="T10" fmla="*/ 297 w 393"/>
                    <a:gd name="T11" fmla="*/ 368 h 475"/>
                    <a:gd name="T12" fmla="*/ 345 w 393"/>
                    <a:gd name="T13" fmla="*/ 416 h 475"/>
                    <a:gd name="T14" fmla="*/ 393 w 393"/>
                    <a:gd name="T15" fmla="*/ 475 h 47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3"/>
                    <a:gd name="T25" fmla="*/ 0 h 475"/>
                    <a:gd name="T26" fmla="*/ 393 w 393"/>
                    <a:gd name="T27" fmla="*/ 475 h 47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3" h="475">
                      <a:moveTo>
                        <a:pt x="0" y="0"/>
                      </a:moveTo>
                      <a:lnTo>
                        <a:pt x="47" y="95"/>
                      </a:lnTo>
                      <a:lnTo>
                        <a:pt x="95" y="166"/>
                      </a:lnTo>
                      <a:lnTo>
                        <a:pt x="143" y="225"/>
                      </a:lnTo>
                      <a:lnTo>
                        <a:pt x="190" y="285"/>
                      </a:lnTo>
                      <a:lnTo>
                        <a:pt x="297" y="368"/>
                      </a:lnTo>
                      <a:lnTo>
                        <a:pt x="345" y="416"/>
                      </a:lnTo>
                      <a:lnTo>
                        <a:pt x="393" y="475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5" name="Freeform 93"/>
                <p:cNvSpPr>
                  <a:spLocks noChangeAspect="1"/>
                </p:cNvSpPr>
                <p:nvPr/>
              </p:nvSpPr>
              <p:spPr bwMode="auto">
                <a:xfrm>
                  <a:off x="5441" y="4041"/>
                  <a:ext cx="393" cy="511"/>
                </a:xfrm>
                <a:custGeom>
                  <a:avLst/>
                  <a:gdLst>
                    <a:gd name="T0" fmla="*/ 0 w 393"/>
                    <a:gd name="T1" fmla="*/ 0 h 511"/>
                    <a:gd name="T2" fmla="*/ 95 w 393"/>
                    <a:gd name="T3" fmla="*/ 131 h 511"/>
                    <a:gd name="T4" fmla="*/ 190 w 393"/>
                    <a:gd name="T5" fmla="*/ 273 h 511"/>
                    <a:gd name="T6" fmla="*/ 297 w 393"/>
                    <a:gd name="T7" fmla="*/ 404 h 511"/>
                    <a:gd name="T8" fmla="*/ 345 w 393"/>
                    <a:gd name="T9" fmla="*/ 463 h 511"/>
                    <a:gd name="T10" fmla="*/ 393 w 393"/>
                    <a:gd name="T11" fmla="*/ 511 h 51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3"/>
                    <a:gd name="T19" fmla="*/ 0 h 511"/>
                    <a:gd name="T20" fmla="*/ 393 w 393"/>
                    <a:gd name="T21" fmla="*/ 511 h 51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3" h="511">
                      <a:moveTo>
                        <a:pt x="0" y="0"/>
                      </a:moveTo>
                      <a:lnTo>
                        <a:pt x="95" y="131"/>
                      </a:lnTo>
                      <a:lnTo>
                        <a:pt x="190" y="273"/>
                      </a:lnTo>
                      <a:lnTo>
                        <a:pt x="297" y="404"/>
                      </a:lnTo>
                      <a:lnTo>
                        <a:pt x="345" y="463"/>
                      </a:lnTo>
                      <a:lnTo>
                        <a:pt x="393" y="51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6" name="Freeform 94"/>
                <p:cNvSpPr>
                  <a:spLocks noChangeAspect="1"/>
                </p:cNvSpPr>
                <p:nvPr/>
              </p:nvSpPr>
              <p:spPr bwMode="auto">
                <a:xfrm>
                  <a:off x="5834" y="4552"/>
                  <a:ext cx="392" cy="226"/>
                </a:xfrm>
                <a:custGeom>
                  <a:avLst/>
                  <a:gdLst>
                    <a:gd name="T0" fmla="*/ 0 w 392"/>
                    <a:gd name="T1" fmla="*/ 0 h 226"/>
                    <a:gd name="T2" fmla="*/ 47 w 392"/>
                    <a:gd name="T3" fmla="*/ 36 h 226"/>
                    <a:gd name="T4" fmla="*/ 95 w 392"/>
                    <a:gd name="T5" fmla="*/ 71 h 226"/>
                    <a:gd name="T6" fmla="*/ 190 w 392"/>
                    <a:gd name="T7" fmla="*/ 131 h 226"/>
                    <a:gd name="T8" fmla="*/ 297 w 392"/>
                    <a:gd name="T9" fmla="*/ 178 h 226"/>
                    <a:gd name="T10" fmla="*/ 392 w 392"/>
                    <a:gd name="T11" fmla="*/ 226 h 22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2"/>
                    <a:gd name="T19" fmla="*/ 0 h 226"/>
                    <a:gd name="T20" fmla="*/ 392 w 392"/>
                    <a:gd name="T21" fmla="*/ 226 h 22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2" h="226">
                      <a:moveTo>
                        <a:pt x="0" y="0"/>
                      </a:moveTo>
                      <a:lnTo>
                        <a:pt x="47" y="36"/>
                      </a:lnTo>
                      <a:lnTo>
                        <a:pt x="95" y="71"/>
                      </a:lnTo>
                      <a:lnTo>
                        <a:pt x="190" y="131"/>
                      </a:lnTo>
                      <a:lnTo>
                        <a:pt x="297" y="178"/>
                      </a:lnTo>
                      <a:lnTo>
                        <a:pt x="392" y="226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7" name="Freeform 95"/>
                <p:cNvSpPr>
                  <a:spLocks noChangeAspect="1"/>
                </p:cNvSpPr>
                <p:nvPr/>
              </p:nvSpPr>
              <p:spPr bwMode="auto">
                <a:xfrm>
                  <a:off x="6226" y="4778"/>
                  <a:ext cx="393" cy="261"/>
                </a:xfrm>
                <a:custGeom>
                  <a:avLst/>
                  <a:gdLst>
                    <a:gd name="T0" fmla="*/ 0 w 393"/>
                    <a:gd name="T1" fmla="*/ 0 h 261"/>
                    <a:gd name="T2" fmla="*/ 191 w 393"/>
                    <a:gd name="T3" fmla="*/ 131 h 261"/>
                    <a:gd name="T4" fmla="*/ 393 w 393"/>
                    <a:gd name="T5" fmla="*/ 261 h 261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261"/>
                    <a:gd name="T11" fmla="*/ 393 w 393"/>
                    <a:gd name="T12" fmla="*/ 261 h 2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261">
                      <a:moveTo>
                        <a:pt x="0" y="0"/>
                      </a:moveTo>
                      <a:lnTo>
                        <a:pt x="191" y="131"/>
                      </a:lnTo>
                      <a:lnTo>
                        <a:pt x="393" y="26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  <p:sp>
            <p:nvSpPr>
              <p:cNvPr id="61" name="Freeform 96"/>
              <p:cNvSpPr>
                <a:spLocks noChangeAspect="1"/>
              </p:cNvSpPr>
              <p:nvPr/>
            </p:nvSpPr>
            <p:spPr bwMode="auto">
              <a:xfrm>
                <a:off x="1500" y="630"/>
                <a:ext cx="71" cy="71"/>
              </a:xfrm>
              <a:custGeom>
                <a:avLst/>
                <a:gdLst>
                  <a:gd name="T0" fmla="*/ 36 w 71"/>
                  <a:gd name="T1" fmla="*/ 0 h 71"/>
                  <a:gd name="T2" fmla="*/ 71 w 71"/>
                  <a:gd name="T3" fmla="*/ 36 h 71"/>
                  <a:gd name="T4" fmla="*/ 36 w 71"/>
                  <a:gd name="T5" fmla="*/ 71 h 71"/>
                  <a:gd name="T6" fmla="*/ 0 w 71"/>
                  <a:gd name="T7" fmla="*/ 36 h 71"/>
                  <a:gd name="T8" fmla="*/ 36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2" name="Freeform 97"/>
              <p:cNvSpPr>
                <a:spLocks noChangeAspect="1"/>
              </p:cNvSpPr>
              <p:nvPr/>
            </p:nvSpPr>
            <p:spPr bwMode="auto">
              <a:xfrm>
                <a:off x="1893" y="701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3" name="Freeform 98"/>
              <p:cNvSpPr>
                <a:spLocks noChangeAspect="1"/>
              </p:cNvSpPr>
              <p:nvPr/>
            </p:nvSpPr>
            <p:spPr bwMode="auto">
              <a:xfrm>
                <a:off x="2286" y="725"/>
                <a:ext cx="71" cy="71"/>
              </a:xfrm>
              <a:custGeom>
                <a:avLst/>
                <a:gdLst>
                  <a:gd name="T0" fmla="*/ 36 w 71"/>
                  <a:gd name="T1" fmla="*/ 0 h 71"/>
                  <a:gd name="T2" fmla="*/ 71 w 71"/>
                  <a:gd name="T3" fmla="*/ 36 h 71"/>
                  <a:gd name="T4" fmla="*/ 36 w 71"/>
                  <a:gd name="T5" fmla="*/ 71 h 71"/>
                  <a:gd name="T6" fmla="*/ 0 w 71"/>
                  <a:gd name="T7" fmla="*/ 36 h 71"/>
                  <a:gd name="T8" fmla="*/ 36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4" name="Freeform 99"/>
              <p:cNvSpPr>
                <a:spLocks noChangeAspect="1"/>
              </p:cNvSpPr>
              <p:nvPr/>
            </p:nvSpPr>
            <p:spPr bwMode="auto">
              <a:xfrm>
                <a:off x="2679" y="701"/>
                <a:ext cx="71" cy="72"/>
              </a:xfrm>
              <a:custGeom>
                <a:avLst/>
                <a:gdLst>
                  <a:gd name="T0" fmla="*/ 35 w 71"/>
                  <a:gd name="T1" fmla="*/ 0 h 72"/>
                  <a:gd name="T2" fmla="*/ 71 w 71"/>
                  <a:gd name="T3" fmla="*/ 36 h 72"/>
                  <a:gd name="T4" fmla="*/ 35 w 71"/>
                  <a:gd name="T5" fmla="*/ 72 h 72"/>
                  <a:gd name="T6" fmla="*/ 0 w 71"/>
                  <a:gd name="T7" fmla="*/ 36 h 72"/>
                  <a:gd name="T8" fmla="*/ 35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5" y="0"/>
                    </a:moveTo>
                    <a:lnTo>
                      <a:pt x="71" y="36"/>
                    </a:lnTo>
                    <a:lnTo>
                      <a:pt x="35" y="72"/>
                    </a:lnTo>
                    <a:lnTo>
                      <a:pt x="0" y="3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5" name="Freeform 100"/>
              <p:cNvSpPr>
                <a:spLocks noChangeAspect="1"/>
              </p:cNvSpPr>
              <p:nvPr/>
            </p:nvSpPr>
            <p:spPr bwMode="auto">
              <a:xfrm>
                <a:off x="3072" y="868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5 h 71"/>
                  <a:gd name="T4" fmla="*/ 35 w 71"/>
                  <a:gd name="T5" fmla="*/ 71 h 71"/>
                  <a:gd name="T6" fmla="*/ 0 w 71"/>
                  <a:gd name="T7" fmla="*/ 35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5"/>
                    </a:lnTo>
                    <a:lnTo>
                      <a:pt x="35" y="71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6" name="Freeform 101"/>
              <p:cNvSpPr>
                <a:spLocks noChangeAspect="1"/>
              </p:cNvSpPr>
              <p:nvPr/>
            </p:nvSpPr>
            <p:spPr bwMode="auto">
              <a:xfrm>
                <a:off x="3452" y="1830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7" name="Freeform 102"/>
              <p:cNvSpPr>
                <a:spLocks noChangeAspect="1"/>
              </p:cNvSpPr>
              <p:nvPr/>
            </p:nvSpPr>
            <p:spPr bwMode="auto">
              <a:xfrm>
                <a:off x="3845" y="2448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8" name="Freeform 103"/>
              <p:cNvSpPr>
                <a:spLocks noChangeAspect="1"/>
              </p:cNvSpPr>
              <p:nvPr/>
            </p:nvSpPr>
            <p:spPr bwMode="auto">
              <a:xfrm>
                <a:off x="4238" y="1949"/>
                <a:ext cx="72" cy="71"/>
              </a:xfrm>
              <a:custGeom>
                <a:avLst/>
                <a:gdLst>
                  <a:gd name="T0" fmla="*/ 36 w 72"/>
                  <a:gd name="T1" fmla="*/ 0 h 71"/>
                  <a:gd name="T2" fmla="*/ 72 w 72"/>
                  <a:gd name="T3" fmla="*/ 36 h 71"/>
                  <a:gd name="T4" fmla="*/ 36 w 72"/>
                  <a:gd name="T5" fmla="*/ 71 h 71"/>
                  <a:gd name="T6" fmla="*/ 0 w 72"/>
                  <a:gd name="T7" fmla="*/ 36 h 71"/>
                  <a:gd name="T8" fmla="*/ 36 w 72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1"/>
                  <a:gd name="T17" fmla="*/ 72 w 7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1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9" name="Freeform 104"/>
              <p:cNvSpPr>
                <a:spLocks noChangeAspect="1"/>
              </p:cNvSpPr>
              <p:nvPr/>
            </p:nvSpPr>
            <p:spPr bwMode="auto">
              <a:xfrm>
                <a:off x="4631" y="2341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70" name="Freeform 105"/>
              <p:cNvSpPr>
                <a:spLocks noChangeAspect="1"/>
              </p:cNvSpPr>
              <p:nvPr/>
            </p:nvSpPr>
            <p:spPr bwMode="auto">
              <a:xfrm>
                <a:off x="5012" y="3530"/>
                <a:ext cx="72" cy="71"/>
              </a:xfrm>
              <a:custGeom>
                <a:avLst/>
                <a:gdLst>
                  <a:gd name="T0" fmla="*/ 36 w 72"/>
                  <a:gd name="T1" fmla="*/ 0 h 71"/>
                  <a:gd name="T2" fmla="*/ 72 w 72"/>
                  <a:gd name="T3" fmla="*/ 36 h 71"/>
                  <a:gd name="T4" fmla="*/ 36 w 72"/>
                  <a:gd name="T5" fmla="*/ 71 h 71"/>
                  <a:gd name="T6" fmla="*/ 0 w 72"/>
                  <a:gd name="T7" fmla="*/ 36 h 71"/>
                  <a:gd name="T8" fmla="*/ 36 w 72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1"/>
                  <a:gd name="T17" fmla="*/ 72 w 7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1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71" name="Freeform 106"/>
              <p:cNvSpPr>
                <a:spLocks noChangeAspect="1"/>
              </p:cNvSpPr>
              <p:nvPr/>
            </p:nvSpPr>
            <p:spPr bwMode="auto">
              <a:xfrm>
                <a:off x="5405" y="4005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72" name="Freeform 107"/>
              <p:cNvSpPr>
                <a:spLocks noChangeAspect="1"/>
              </p:cNvSpPr>
              <p:nvPr/>
            </p:nvSpPr>
            <p:spPr bwMode="auto">
              <a:xfrm>
                <a:off x="5798" y="4516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73" name="Freeform 108"/>
              <p:cNvSpPr>
                <a:spLocks noChangeAspect="1"/>
              </p:cNvSpPr>
              <p:nvPr/>
            </p:nvSpPr>
            <p:spPr bwMode="auto">
              <a:xfrm>
                <a:off x="6191" y="4742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6 h 71"/>
                  <a:gd name="T4" fmla="*/ 35 w 71"/>
                  <a:gd name="T5" fmla="*/ 71 h 71"/>
                  <a:gd name="T6" fmla="*/ 0 w 71"/>
                  <a:gd name="T7" fmla="*/ 36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6"/>
                    </a:lnTo>
                    <a:lnTo>
                      <a:pt x="35" y="71"/>
                    </a:lnTo>
                    <a:lnTo>
                      <a:pt x="0" y="3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74" name="Freeform 109"/>
              <p:cNvSpPr>
                <a:spLocks noChangeAspect="1"/>
              </p:cNvSpPr>
              <p:nvPr/>
            </p:nvSpPr>
            <p:spPr bwMode="auto">
              <a:xfrm>
                <a:off x="6584" y="5004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5 h 71"/>
                  <a:gd name="T4" fmla="*/ 35 w 71"/>
                  <a:gd name="T5" fmla="*/ 71 h 71"/>
                  <a:gd name="T6" fmla="*/ 0 w 71"/>
                  <a:gd name="T7" fmla="*/ 35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5"/>
                    </a:lnTo>
                    <a:lnTo>
                      <a:pt x="35" y="71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59" name="Rectangle 68"/>
            <p:cNvSpPr>
              <a:spLocks noChangeArrowheads="1"/>
            </p:cNvSpPr>
            <p:nvPr/>
          </p:nvSpPr>
          <p:spPr bwMode="auto">
            <a:xfrm>
              <a:off x="1576" y="1519"/>
              <a:ext cx="442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315,274</a:t>
              </a:r>
              <a:endParaRPr kumimoji="0" lang="en-US" altLang="zh-TW" sz="1800"/>
            </a:p>
          </p:txBody>
        </p:sp>
      </p:grp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圖片 2">
            <a:extLst>
              <a:ext uri="{FF2B5EF4-FFF2-40B4-BE49-F238E27FC236}">
                <a16:creationId xmlns:a16="http://schemas.microsoft.com/office/drawing/2014/main" xmlns="" id="{9C26D7B3-D363-474F-9B5B-8460968E1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76FCE3E2-EC44-4436-A143-966CFF17A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69018BC7-A3F1-4DDD-A0DD-48C25FBDD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0053" name="文字方塊 8">
            <a:extLst>
              <a:ext uri="{FF2B5EF4-FFF2-40B4-BE49-F238E27FC236}">
                <a16:creationId xmlns:a16="http://schemas.microsoft.com/office/drawing/2014/main" xmlns="" id="{43AC9DC0-3DCC-46C9-9795-CABAE2208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9" y="2924175"/>
            <a:ext cx="6557342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800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五、桃連區</a:t>
            </a:r>
            <a:r>
              <a:rPr lang="en-US" altLang="zh-TW" sz="4800" b="1" dirty="0" smtClean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4800" b="1" dirty="0" smtClean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年度</a:t>
            </a:r>
            <a:endParaRPr lang="zh-TW" altLang="en-US" sz="4800" b="1" dirty="0">
              <a:solidFill>
                <a:schemeClr val="hlin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800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重要日程</a:t>
            </a:r>
          </a:p>
        </p:txBody>
      </p:sp>
      <p:pic>
        <p:nvPicPr>
          <p:cNvPr id="130054" name="圖片 11">
            <a:extLst>
              <a:ext uri="{FF2B5EF4-FFF2-40B4-BE49-F238E27FC236}">
                <a16:creationId xmlns:a16="http://schemas.microsoft.com/office/drawing/2014/main" xmlns="" id="{580BE0FA-95CD-410B-95FA-73455E9A3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5" name="圖片 12">
            <a:extLst>
              <a:ext uri="{FF2B5EF4-FFF2-40B4-BE49-F238E27FC236}">
                <a16:creationId xmlns:a16="http://schemas.microsoft.com/office/drawing/2014/main" xmlns="" id="{748782E5-8CAC-49BE-BE5A-12DF9523C6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6" name="圖片 13">
            <a:extLst>
              <a:ext uri="{FF2B5EF4-FFF2-40B4-BE49-F238E27FC236}">
                <a16:creationId xmlns:a16="http://schemas.microsoft.com/office/drawing/2014/main" xmlns="" id="{42FB31C4-EFC8-4A09-B597-E9284BED5F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7" name="圖片 14">
            <a:extLst>
              <a:ext uri="{FF2B5EF4-FFF2-40B4-BE49-F238E27FC236}">
                <a16:creationId xmlns:a16="http://schemas.microsoft.com/office/drawing/2014/main" xmlns="" id="{AB5B523F-A3C9-4DCF-90F9-9CD3A9679C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8" name="圖片 9">
            <a:extLst>
              <a:ext uri="{FF2B5EF4-FFF2-40B4-BE49-F238E27FC236}">
                <a16:creationId xmlns:a16="http://schemas.microsoft.com/office/drawing/2014/main" xmlns="" id="{117C16B7-A7EA-4468-8B67-39956829CB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9" name="圖片 5">
            <a:extLst>
              <a:ext uri="{FF2B5EF4-FFF2-40B4-BE49-F238E27FC236}">
                <a16:creationId xmlns:a16="http://schemas.microsoft.com/office/drawing/2014/main" xmlns="" id="{032362EC-AB65-48B5-B957-EE03B36481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60" name="圖片 3">
            <a:extLst>
              <a:ext uri="{FF2B5EF4-FFF2-40B4-BE49-F238E27FC236}">
                <a16:creationId xmlns:a16="http://schemas.microsoft.com/office/drawing/2014/main" xmlns="" id="{92171937-528B-4201-B02A-EAC66EB517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ED95EEFA-26D8-4C7D-B68D-5BF720F0C13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3EC76E96-211C-431B-A522-4E3A6FFAF0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/>
          <p:cNvSpPr txBox="1">
            <a:spLocks noChangeArrowheads="1"/>
          </p:cNvSpPr>
          <p:nvPr/>
        </p:nvSpPr>
        <p:spPr bwMode="auto">
          <a:xfrm>
            <a:off x="251520" y="908720"/>
            <a:ext cx="738664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vert="eaVert"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年度重要日程表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依簡章為準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22884" name="文字方塊 2"/>
          <p:cNvSpPr txBox="1">
            <a:spLocks noChangeArrowheads="1"/>
          </p:cNvSpPr>
          <p:nvPr/>
        </p:nvSpPr>
        <p:spPr bwMode="auto">
          <a:xfrm>
            <a:off x="179512" y="476672"/>
            <a:ext cx="1152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110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84" y="0"/>
            <a:ext cx="81538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>
            <a:extLst>
              <a:ext uri="{FF2B5EF4-FFF2-40B4-BE49-F238E27FC236}">
                <a16:creationId xmlns:a16="http://schemas.microsoft.com/office/drawing/2014/main" xmlns="" id="{621F4D53-1B22-466C-B051-9E3DD3448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203200"/>
            <a:ext cx="8142288" cy="7016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eaLnBrk="1" hangingPunct="1">
              <a:defRPr/>
            </a:pPr>
            <a:r>
              <a:rPr lang="en-US" altLang="zh-TW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lang="zh-TW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桃連區重要</a:t>
            </a:r>
            <a:r>
              <a:rPr lang="zh-TW" altLang="zh-TW" sz="4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日程表</a:t>
            </a:r>
            <a:r>
              <a:rPr lang="en-US" altLang="zh-TW" sz="2400" dirty="0">
                <a:solidFill>
                  <a:srgbClr val="3319F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dirty="0">
                <a:solidFill>
                  <a:srgbClr val="3319F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教育部版</a:t>
            </a:r>
            <a:r>
              <a:rPr lang="en-US" altLang="zh-TW" sz="2400" dirty="0">
                <a:solidFill>
                  <a:srgbClr val="3319F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400" dirty="0">
              <a:solidFill>
                <a:srgbClr val="3319F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圓角矩形 23">
            <a:extLst>
              <a:ext uri="{FF2B5EF4-FFF2-40B4-BE49-F238E27FC236}">
                <a16:creationId xmlns:a16="http://schemas.microsoft.com/office/drawing/2014/main" xmlns="" id="{B4625565-5FF9-48F7-8302-F66953B9D3F5}"/>
              </a:ext>
            </a:extLst>
          </p:cNvPr>
          <p:cNvSpPr/>
          <p:nvPr/>
        </p:nvSpPr>
        <p:spPr>
          <a:xfrm>
            <a:off x="241300" y="2084388"/>
            <a:ext cx="2952750" cy="739775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特招專業群科報名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3/15~3/19)</a:t>
            </a:r>
            <a:endParaRPr lang="zh-TW" altLang="en-US" sz="20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向下箭號 24">
            <a:extLst>
              <a:ext uri="{FF2B5EF4-FFF2-40B4-BE49-F238E27FC236}">
                <a16:creationId xmlns:a16="http://schemas.microsoft.com/office/drawing/2014/main" xmlns="" id="{DD44586B-C39B-4218-96F9-847487E4458D}"/>
              </a:ext>
            </a:extLst>
          </p:cNvPr>
          <p:cNvSpPr/>
          <p:nvPr/>
        </p:nvSpPr>
        <p:spPr>
          <a:xfrm>
            <a:off x="1535113" y="1693863"/>
            <a:ext cx="504825" cy="360362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26" name="圓角矩形 25">
            <a:extLst>
              <a:ext uri="{FF2B5EF4-FFF2-40B4-BE49-F238E27FC236}">
                <a16:creationId xmlns:a16="http://schemas.microsoft.com/office/drawing/2014/main" xmlns="" id="{159A3B12-46D1-479D-AB6A-DD2F5B12C13B}"/>
              </a:ext>
            </a:extLst>
          </p:cNvPr>
          <p:cNvSpPr/>
          <p:nvPr/>
        </p:nvSpPr>
        <p:spPr>
          <a:xfrm>
            <a:off x="247650" y="989013"/>
            <a:ext cx="2968625" cy="66357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科學班報名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(2/22~3/5)</a:t>
            </a:r>
            <a:endParaRPr lang="en-US" altLang="zh-TW" sz="20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科學班檢定</a:t>
            </a:r>
            <a:r>
              <a:rPr lang="en-US" altLang="zh-TW" sz="2000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dirty="0" smtClean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3/13)</a:t>
            </a:r>
            <a:endParaRPr lang="zh-TW" altLang="en-US" sz="2000" dirty="0">
              <a:solidFill>
                <a:srgbClr val="3C33F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向下箭號 26">
            <a:extLst>
              <a:ext uri="{FF2B5EF4-FFF2-40B4-BE49-F238E27FC236}">
                <a16:creationId xmlns:a16="http://schemas.microsoft.com/office/drawing/2014/main" xmlns="" id="{2E478759-BAD8-43A9-BFA1-7AACB0C486B8}"/>
              </a:ext>
            </a:extLst>
          </p:cNvPr>
          <p:cNvSpPr/>
          <p:nvPr/>
        </p:nvSpPr>
        <p:spPr>
          <a:xfrm>
            <a:off x="1543050" y="2867025"/>
            <a:ext cx="504825" cy="4222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28" name="圓角矩形 27">
            <a:extLst>
              <a:ext uri="{FF2B5EF4-FFF2-40B4-BE49-F238E27FC236}">
                <a16:creationId xmlns:a16="http://schemas.microsoft.com/office/drawing/2014/main" xmlns="" id="{3EC55C45-D318-464E-B6FC-3450E70787F3}"/>
              </a:ext>
            </a:extLst>
          </p:cNvPr>
          <p:cNvSpPr/>
          <p:nvPr/>
        </p:nvSpPr>
        <p:spPr>
          <a:xfrm>
            <a:off x="228600" y="3306763"/>
            <a:ext cx="2952750" cy="681037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特招群科術科測驗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4/24</a:t>
            </a:r>
            <a:r>
              <a:rPr lang="zh-TW" altLang="en-US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4/25)</a:t>
            </a:r>
            <a:endParaRPr lang="zh-TW" altLang="en-US" sz="20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向下箭號 28">
            <a:extLst>
              <a:ext uri="{FF2B5EF4-FFF2-40B4-BE49-F238E27FC236}">
                <a16:creationId xmlns:a16="http://schemas.microsoft.com/office/drawing/2014/main" xmlns="" id="{CB5D0AD3-CB87-490B-953C-2843C227C77D}"/>
              </a:ext>
            </a:extLst>
          </p:cNvPr>
          <p:cNvSpPr/>
          <p:nvPr/>
        </p:nvSpPr>
        <p:spPr>
          <a:xfrm>
            <a:off x="1568450" y="4008438"/>
            <a:ext cx="504825" cy="43815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30" name="圓角矩形 29">
            <a:extLst>
              <a:ext uri="{FF2B5EF4-FFF2-40B4-BE49-F238E27FC236}">
                <a16:creationId xmlns:a16="http://schemas.microsoft.com/office/drawing/2014/main" xmlns="" id="{7E614743-0BB0-4B9F-85AD-D267B075A6A1}"/>
              </a:ext>
            </a:extLst>
          </p:cNvPr>
          <p:cNvSpPr/>
          <p:nvPr/>
        </p:nvSpPr>
        <p:spPr>
          <a:xfrm>
            <a:off x="5641975" y="979488"/>
            <a:ext cx="2922588" cy="7381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會考成績公告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6/4)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向下箭號 30">
            <a:extLst>
              <a:ext uri="{FF2B5EF4-FFF2-40B4-BE49-F238E27FC236}">
                <a16:creationId xmlns:a16="http://schemas.microsoft.com/office/drawing/2014/main" xmlns="" id="{DACA1CD6-2343-4FF9-8718-E31C203068F4}"/>
              </a:ext>
            </a:extLst>
          </p:cNvPr>
          <p:cNvSpPr/>
          <p:nvPr/>
        </p:nvSpPr>
        <p:spPr>
          <a:xfrm>
            <a:off x="6934200" y="1728788"/>
            <a:ext cx="503238" cy="3460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32" name="圓角矩形 31">
            <a:extLst>
              <a:ext uri="{FF2B5EF4-FFF2-40B4-BE49-F238E27FC236}">
                <a16:creationId xmlns:a16="http://schemas.microsoft.com/office/drawing/2014/main" xmlns="" id="{5F847BA5-DB1A-476A-ACDF-ACE9A17EB16B}"/>
              </a:ext>
            </a:extLst>
          </p:cNvPr>
          <p:cNvSpPr/>
          <p:nvPr/>
        </p:nvSpPr>
        <p:spPr>
          <a:xfrm>
            <a:off x="5641975" y="2089150"/>
            <a:ext cx="2962275" cy="865188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特招群科放榜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6/9)</a:t>
            </a: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報到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6/10)</a:t>
            </a:r>
            <a:endParaRPr lang="zh-TW" altLang="en-US" sz="20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向下箭號 32">
            <a:extLst>
              <a:ext uri="{FF2B5EF4-FFF2-40B4-BE49-F238E27FC236}">
                <a16:creationId xmlns:a16="http://schemas.microsoft.com/office/drawing/2014/main" xmlns="" id="{D1F31275-F7D3-4EB0-BD5F-983896842329}"/>
              </a:ext>
            </a:extLst>
          </p:cNvPr>
          <p:cNvSpPr/>
          <p:nvPr/>
        </p:nvSpPr>
        <p:spPr>
          <a:xfrm>
            <a:off x="6934200" y="3001963"/>
            <a:ext cx="503238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35" name="圓角矩形 1">
            <a:extLst>
              <a:ext uri="{FF2B5EF4-FFF2-40B4-BE49-F238E27FC236}">
                <a16:creationId xmlns:a16="http://schemas.microsoft.com/office/drawing/2014/main" xmlns="" id="{85F0D37B-CDF8-45A4-A026-BA19AF7D0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9938" y="4467225"/>
            <a:ext cx="2198687" cy="1417638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桃園市辦理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高中職博覽會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18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18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3/6</a:t>
            </a:r>
            <a:r>
              <a:rPr lang="zh-TW" altLang="en-US" sz="18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8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3/7)</a:t>
            </a:r>
            <a:endParaRPr lang="zh-TW" altLang="en-US" sz="18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" name="圓角矩形 35">
            <a:extLst>
              <a:ext uri="{FF2B5EF4-FFF2-40B4-BE49-F238E27FC236}">
                <a16:creationId xmlns:a16="http://schemas.microsoft.com/office/drawing/2014/main" xmlns="" id="{C7F4A989-7CFE-4F05-A7A1-85B1E3E2A888}"/>
              </a:ext>
            </a:extLst>
          </p:cNvPr>
          <p:cNvSpPr/>
          <p:nvPr/>
        </p:nvSpPr>
        <p:spPr>
          <a:xfrm>
            <a:off x="222250" y="4443413"/>
            <a:ext cx="2952750" cy="7175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國中教育會考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5/15~5/16)</a:t>
            </a:r>
            <a:endParaRPr lang="zh-TW" altLang="en-US" sz="20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" name="向下箭號 37">
            <a:extLst>
              <a:ext uri="{FF2B5EF4-FFF2-40B4-BE49-F238E27FC236}">
                <a16:creationId xmlns:a16="http://schemas.microsoft.com/office/drawing/2014/main" xmlns="" id="{60138BC7-CCCF-41BF-A47C-2DBA5DEB10CD}"/>
              </a:ext>
            </a:extLst>
          </p:cNvPr>
          <p:cNvSpPr/>
          <p:nvPr/>
        </p:nvSpPr>
        <p:spPr>
          <a:xfrm>
            <a:off x="6900863" y="4335463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39" name="圓角矩形 38">
            <a:extLst>
              <a:ext uri="{FF2B5EF4-FFF2-40B4-BE49-F238E27FC236}">
                <a16:creationId xmlns:a16="http://schemas.microsoft.com/office/drawing/2014/main" xmlns="" id="{FA4FAA44-8471-4AE7-868A-A705C461C77A}"/>
              </a:ext>
            </a:extLst>
          </p:cNvPr>
          <p:cNvSpPr/>
          <p:nvPr/>
        </p:nvSpPr>
        <p:spPr>
          <a:xfrm>
            <a:off x="5700713" y="4652963"/>
            <a:ext cx="2916237" cy="70326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免試、特招考試、藝才班放榜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7/6)</a:t>
            </a:r>
            <a:endParaRPr lang="zh-TW" altLang="en-US" sz="20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" name="向下箭號 39">
            <a:extLst>
              <a:ext uri="{FF2B5EF4-FFF2-40B4-BE49-F238E27FC236}">
                <a16:creationId xmlns:a16="http://schemas.microsoft.com/office/drawing/2014/main" xmlns="" id="{8B732DD0-FB1E-4A37-AA9B-838D8FE99DC2}"/>
              </a:ext>
            </a:extLst>
          </p:cNvPr>
          <p:cNvSpPr/>
          <p:nvPr/>
        </p:nvSpPr>
        <p:spPr>
          <a:xfrm>
            <a:off x="1600200" y="5181600"/>
            <a:ext cx="503238" cy="36988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133138" name="圓角矩形 1">
            <a:extLst>
              <a:ext uri="{FF2B5EF4-FFF2-40B4-BE49-F238E27FC236}">
                <a16:creationId xmlns:a16="http://schemas.microsoft.com/office/drawing/2014/main" xmlns="" id="{4831D2C2-06FE-46E1-8438-9D2B6A317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" y="5537200"/>
            <a:ext cx="3048000" cy="1262342"/>
          </a:xfrm>
          <a:prstGeom prst="roundRect">
            <a:avLst>
              <a:gd name="adj" fmla="val 13931"/>
            </a:avLst>
          </a:prstGeom>
          <a:solidFill>
            <a:srgbClr val="00B05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實用技能  高職技優</a:t>
            </a:r>
            <a:r>
              <a:rPr lang="en-US" altLang="zh-TW" sz="2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報名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5/20-21</a:t>
            </a:r>
            <a:r>
              <a:rPr lang="zh-TW" altLang="en-US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5/20-21</a:t>
            </a:r>
            <a:endParaRPr lang="en-US" altLang="zh-TW" sz="20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放榜 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dirty="0" smtClean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6/7</a:t>
            </a:r>
            <a:r>
              <a:rPr lang="zh-TW" altLang="en-US" sz="2000" dirty="0" smtClean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en-US" altLang="zh-TW" sz="2000" dirty="0" smtClean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6/9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報到 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dirty="0" smtClean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6/10</a:t>
            </a:r>
            <a:r>
              <a:rPr lang="zh-TW" altLang="en-US" sz="2000" dirty="0" smtClean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en-US" altLang="zh-TW" sz="2000" dirty="0" smtClean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6/10</a:t>
            </a:r>
            <a:r>
              <a:rPr lang="zh-TW" altLang="en-US" sz="2000" dirty="0" smtClean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zh-TW" altLang="en-US" sz="2000" dirty="0">
              <a:solidFill>
                <a:srgbClr val="3C33F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4" name="圓角矩形 43">
            <a:extLst>
              <a:ext uri="{FF2B5EF4-FFF2-40B4-BE49-F238E27FC236}">
                <a16:creationId xmlns:a16="http://schemas.microsoft.com/office/drawing/2014/main" xmlns="" id="{B9648BB3-2451-478D-93D1-2F89F3C881F6}"/>
              </a:ext>
            </a:extLst>
          </p:cNvPr>
          <p:cNvSpPr/>
          <p:nvPr/>
        </p:nvSpPr>
        <p:spPr>
          <a:xfrm>
            <a:off x="5637213" y="3357563"/>
            <a:ext cx="2927350" cy="9509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免試入學填志願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含特招考試分發</a:t>
            </a: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6/17~6/28)(</a:t>
            </a:r>
            <a:r>
              <a:rPr lang="zh-TW" altLang="en-US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暫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五角星形 1">
            <a:extLst>
              <a:ext uri="{FF2B5EF4-FFF2-40B4-BE49-F238E27FC236}">
                <a16:creationId xmlns:a16="http://schemas.microsoft.com/office/drawing/2014/main" xmlns="" id="{8D8D7083-1EF9-4847-8992-BBF63B090177}"/>
              </a:ext>
            </a:extLst>
          </p:cNvPr>
          <p:cNvSpPr/>
          <p:nvPr/>
        </p:nvSpPr>
        <p:spPr bwMode="auto">
          <a:xfrm rot="1065679">
            <a:off x="8305800" y="2968625"/>
            <a:ext cx="1109663" cy="1047750"/>
          </a:xfrm>
          <a:prstGeom prst="star5">
            <a:avLst>
              <a:gd name="adj" fmla="val 32307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2000" dirty="0">
                <a:solidFill>
                  <a:srgbClr val="3D25F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注意返校</a:t>
            </a:r>
          </a:p>
        </p:txBody>
      </p:sp>
      <p:sp>
        <p:nvSpPr>
          <p:cNvPr id="37" name="向下箭號 36">
            <a:extLst>
              <a:ext uri="{FF2B5EF4-FFF2-40B4-BE49-F238E27FC236}">
                <a16:creationId xmlns:a16="http://schemas.microsoft.com/office/drawing/2014/main" xmlns="" id="{96878C4E-07A0-4C1A-935A-D1351BA89DB8}"/>
              </a:ext>
            </a:extLst>
          </p:cNvPr>
          <p:cNvSpPr/>
          <p:nvPr/>
        </p:nvSpPr>
        <p:spPr>
          <a:xfrm>
            <a:off x="6932613" y="5407025"/>
            <a:ext cx="501650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43" name="圓角矩形 42">
            <a:extLst>
              <a:ext uri="{FF2B5EF4-FFF2-40B4-BE49-F238E27FC236}">
                <a16:creationId xmlns:a16="http://schemas.microsoft.com/office/drawing/2014/main" xmlns="" id="{74732B3D-B381-4393-A376-2FC4AE566873}"/>
              </a:ext>
            </a:extLst>
          </p:cNvPr>
          <p:cNvSpPr/>
          <p:nvPr/>
        </p:nvSpPr>
        <p:spPr>
          <a:xfrm>
            <a:off x="5694363" y="5732463"/>
            <a:ext cx="2917825" cy="70326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免試、特招考試、藝才班報到</a:t>
            </a:r>
            <a:r>
              <a:rPr lang="en-US" altLang="zh-TW" sz="1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8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7/7)</a:t>
            </a:r>
            <a:endParaRPr lang="zh-TW" altLang="en-US" sz="18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5" name="圓角矩形 1">
            <a:extLst>
              <a:ext uri="{FF2B5EF4-FFF2-40B4-BE49-F238E27FC236}">
                <a16:creationId xmlns:a16="http://schemas.microsoft.com/office/drawing/2014/main" xmlns="" id="{9F9C2B91-525F-46F2-A7E0-C26C6D214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914400"/>
            <a:ext cx="2116137" cy="3306763"/>
          </a:xfrm>
          <a:prstGeom prst="roundRect">
            <a:avLst>
              <a:gd name="adj" fmla="val 19263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辦理試模擬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測驗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18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18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12/16</a:t>
            </a:r>
            <a:r>
              <a:rPr lang="zh-TW" altLang="en-US" sz="18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8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17)</a:t>
            </a:r>
            <a:endParaRPr lang="en-US" altLang="zh-TW" sz="18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選填志願</a:t>
            </a:r>
            <a:r>
              <a:rPr lang="en-US" altLang="zh-TW" sz="18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18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1/7~13)</a:t>
            </a:r>
            <a:endParaRPr lang="en-US" altLang="zh-TW" sz="18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分發放榜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18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18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2/18)</a:t>
            </a:r>
            <a:endParaRPr lang="zh-TW" altLang="en-US" sz="18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五角星形 22">
            <a:extLst>
              <a:ext uri="{FF2B5EF4-FFF2-40B4-BE49-F238E27FC236}">
                <a16:creationId xmlns:a16="http://schemas.microsoft.com/office/drawing/2014/main" xmlns="" id="{8C975C52-03FD-475D-9316-29833B95FED1}"/>
              </a:ext>
            </a:extLst>
          </p:cNvPr>
          <p:cNvSpPr/>
          <p:nvPr/>
        </p:nvSpPr>
        <p:spPr bwMode="auto">
          <a:xfrm rot="1065679">
            <a:off x="2865438" y="1785938"/>
            <a:ext cx="539750" cy="4445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  <p:sp>
        <p:nvSpPr>
          <p:cNvPr id="34" name="圓角矩形 33">
            <a:extLst>
              <a:ext uri="{FF2B5EF4-FFF2-40B4-BE49-F238E27FC236}">
                <a16:creationId xmlns:a16="http://schemas.microsoft.com/office/drawing/2014/main" xmlns="" id="{15B88302-C447-4790-BC17-7EA1B5E68724}"/>
              </a:ext>
            </a:extLst>
          </p:cNvPr>
          <p:cNvSpPr/>
          <p:nvPr/>
        </p:nvSpPr>
        <p:spPr>
          <a:xfrm>
            <a:off x="3707904" y="6464580"/>
            <a:ext cx="5436096" cy="3952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實施日期以桃園市政府教育局公告為主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xmlns="" id="{F903A75F-F0C5-4A14-9526-FDF7DBDAD89D}"/>
              </a:ext>
            </a:extLst>
          </p:cNvPr>
          <p:cNvCxnSpPr>
            <a:cxnSpLocks/>
          </p:cNvCxnSpPr>
          <p:nvPr/>
        </p:nvCxnSpPr>
        <p:spPr bwMode="auto">
          <a:xfrm>
            <a:off x="827584" y="5884863"/>
            <a:ext cx="235376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xmlns="" id="{494D56D4-618E-4057-A3F3-82759C36BBEE}"/>
              </a:ext>
            </a:extLst>
          </p:cNvPr>
          <p:cNvCxnSpPr/>
          <p:nvPr/>
        </p:nvCxnSpPr>
        <p:spPr bwMode="auto">
          <a:xfrm>
            <a:off x="1907704" y="5661248"/>
            <a:ext cx="0" cy="115212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xmlns="" id="{9B4A6A08-DD1A-4C6B-A798-DBC51AB95157}"/>
              </a:ext>
            </a:extLst>
          </p:cNvPr>
          <p:cNvCxnSpPr>
            <a:cxnSpLocks/>
          </p:cNvCxnSpPr>
          <p:nvPr/>
        </p:nvCxnSpPr>
        <p:spPr bwMode="auto">
          <a:xfrm>
            <a:off x="821234" y="6165304"/>
            <a:ext cx="235376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xmlns="" id="{113C3E97-9EBF-449A-A0BE-1EF6E97A7125}"/>
              </a:ext>
            </a:extLst>
          </p:cNvPr>
          <p:cNvCxnSpPr>
            <a:cxnSpLocks/>
          </p:cNvCxnSpPr>
          <p:nvPr/>
        </p:nvCxnSpPr>
        <p:spPr bwMode="auto">
          <a:xfrm>
            <a:off x="821234" y="6470624"/>
            <a:ext cx="235376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</p:spTree>
    <p:extLst>
      <p:ext uri="{BB962C8B-B14F-4D97-AF65-F5344CB8AC3E}">
        <p14:creationId xmlns:p14="http://schemas.microsoft.com/office/powerpoint/2010/main" val="4217867823"/>
      </p:ext>
    </p:extLst>
  </p:cSld>
  <p:clrMapOvr>
    <a:masterClrMapping/>
  </p:clrMapOvr>
  <p:transition spd="slow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圖片 2">
            <a:extLst>
              <a:ext uri="{FF2B5EF4-FFF2-40B4-BE49-F238E27FC236}">
                <a16:creationId xmlns:a16="http://schemas.microsoft.com/office/drawing/2014/main" xmlns="" id="{2A366428-F1B7-435C-AF02-3D343C875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8E3B7FCE-754E-4182-8F16-D7ABC2A32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6798F8F2-C6B1-4DB9-8294-7344DA1E2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6197" name="文字方塊 8">
            <a:extLst>
              <a:ext uri="{FF2B5EF4-FFF2-40B4-BE49-F238E27FC236}">
                <a16:creationId xmlns:a16="http://schemas.microsoft.com/office/drawing/2014/main" xmlns="" id="{002E7556-FAD2-41BC-A72D-88ECEA876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088" y="2708275"/>
            <a:ext cx="67659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800" b="1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六、桃連區特色招生</a:t>
            </a:r>
            <a:r>
              <a:rPr lang="en-US" altLang="zh-TW" sz="4800" b="1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b="1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b="1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endParaRPr lang="en-US" altLang="zh-TW" sz="4800" b="1">
              <a:solidFill>
                <a:schemeClr val="hlin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6198" name="圖片 11">
            <a:extLst>
              <a:ext uri="{FF2B5EF4-FFF2-40B4-BE49-F238E27FC236}">
                <a16:creationId xmlns:a16="http://schemas.microsoft.com/office/drawing/2014/main" xmlns="" id="{2D3ED8A7-568E-464B-9082-F5F357CB8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9" name="圖片 12">
            <a:extLst>
              <a:ext uri="{FF2B5EF4-FFF2-40B4-BE49-F238E27FC236}">
                <a16:creationId xmlns:a16="http://schemas.microsoft.com/office/drawing/2014/main" xmlns="" id="{EF730552-4BAF-43C4-8D8A-F5E6D95204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0" name="圖片 13">
            <a:extLst>
              <a:ext uri="{FF2B5EF4-FFF2-40B4-BE49-F238E27FC236}">
                <a16:creationId xmlns:a16="http://schemas.microsoft.com/office/drawing/2014/main" xmlns="" id="{02278293-A7F9-44C8-89FD-D51E850A0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1" name="圖片 14">
            <a:extLst>
              <a:ext uri="{FF2B5EF4-FFF2-40B4-BE49-F238E27FC236}">
                <a16:creationId xmlns:a16="http://schemas.microsoft.com/office/drawing/2014/main" xmlns="" id="{AC7DA21C-848D-4D1C-B165-2A7649F67C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2" name="圖片 9">
            <a:extLst>
              <a:ext uri="{FF2B5EF4-FFF2-40B4-BE49-F238E27FC236}">
                <a16:creationId xmlns:a16="http://schemas.microsoft.com/office/drawing/2014/main" xmlns="" id="{67CF4D13-C057-41C2-820C-E1FAB3538F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3" name="圖片 5">
            <a:extLst>
              <a:ext uri="{FF2B5EF4-FFF2-40B4-BE49-F238E27FC236}">
                <a16:creationId xmlns:a16="http://schemas.microsoft.com/office/drawing/2014/main" xmlns="" id="{2BB2E69E-FB5D-46AB-BEEA-6817370871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4" name="圖片 3">
            <a:extLst>
              <a:ext uri="{FF2B5EF4-FFF2-40B4-BE49-F238E27FC236}">
                <a16:creationId xmlns:a16="http://schemas.microsoft.com/office/drawing/2014/main" xmlns="" id="{C576D25B-1155-4090-A82B-ED454F6A34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522570376"/>
              </p:ext>
            </p:extLst>
          </p:nvPr>
        </p:nvGraphicFramePr>
        <p:xfrm>
          <a:off x="326410" y="1214422"/>
          <a:ext cx="846043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3">
            <a:extLst>
              <a:ext uri="{FF2B5EF4-FFF2-40B4-BE49-F238E27FC236}">
                <a16:creationId xmlns:a16="http://schemas.microsoft.com/office/drawing/2014/main" xmlns="" id="{4B4CA3BE-489B-4871-9E56-73AFC6777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6273800"/>
            <a:ext cx="5564188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實際科班數請以簡章公告為準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75BC0B22-DF86-4474-9BA6-8B41C878B8E7}"/>
              </a:ext>
            </a:extLst>
          </p:cNvPr>
          <p:cNvSpPr txBox="1"/>
          <p:nvPr/>
        </p:nvSpPr>
        <p:spPr>
          <a:xfrm>
            <a:off x="6588224" y="2865760"/>
            <a:ext cx="2229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共</a:t>
            </a:r>
            <a:r>
              <a:rPr lang="en-US" altLang="zh-TW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713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名額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CCED325C-1608-43C5-9153-FCC10C01320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文字方塊 3">
            <a:extLst>
              <a:ext uri="{FF2B5EF4-FFF2-40B4-BE49-F238E27FC236}">
                <a16:creationId xmlns:a16="http://schemas.microsoft.com/office/drawing/2014/main" xmlns="" id="{85F2029C-C8F5-4FC6-A5EB-445A1DC28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94" y="486229"/>
            <a:ext cx="88566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r>
              <a:rPr lang="en-US" altLang="zh-TW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藝才班、體育班</a:t>
            </a:r>
            <a:r>
              <a:rPr lang="en-US" altLang="zh-TW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40291" name="文字方塊 1">
            <a:extLst>
              <a:ext uri="{FF2B5EF4-FFF2-40B4-BE49-F238E27FC236}">
                <a16:creationId xmlns:a16="http://schemas.microsoft.com/office/drawing/2014/main" xmlns="" id="{F137B9D8-0282-498B-86E3-AD2B79759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1065667"/>
            <a:ext cx="8856662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武陵高中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班、舞蹈班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中大壢中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陽明高中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南崁高中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永豐高中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平鎮高中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大園高中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大溪高中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北科附工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壽山高中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楊梅高中</a:t>
            </a:r>
            <a:r>
              <a:rPr lang="en-US" altLang="zh-TW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觀音高中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新屋高中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zh-TW" altLang="en-US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0292" name="矩形 4">
            <a:extLst>
              <a:ext uri="{FF2B5EF4-FFF2-40B4-BE49-F238E27FC236}">
                <a16:creationId xmlns:a16="http://schemas.microsoft.com/office/drawing/2014/main" xmlns="" id="{B1A4FE6E-A8D1-4CA4-82D9-EA04E6AF8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013" y="5229225"/>
            <a:ext cx="5222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年學年度合計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 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23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3">
            <a:extLst>
              <a:ext uri="{FF2B5EF4-FFF2-40B4-BE49-F238E27FC236}">
                <a16:creationId xmlns:a16="http://schemas.microsoft.com/office/drawing/2014/main" xmlns="" id="{34FA63E5-FC8B-422A-9A72-6F34149EB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8357" y="5992819"/>
            <a:ext cx="4939531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實際科班數請以簡章公告為準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文字方塊 1">
            <a:extLst>
              <a:ext uri="{FF2B5EF4-FFF2-40B4-BE49-F238E27FC236}">
                <a16:creationId xmlns:a16="http://schemas.microsoft.com/office/drawing/2014/main" xmlns="" id="{04A31AA6-6495-443B-8F6C-D855EA6E7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1662113"/>
            <a:ext cx="8999537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：武陵高中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音樂班：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武陵高中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中壢高中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南崁高中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舞蹈班：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桃園高中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美術班：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、陽明高中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、南崁高中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平鎮高中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體育班：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桃園高中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、南崁高中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、永豐高中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(60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1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平鎮高中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(56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、大溪高中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、大園高中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壽山高中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(60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、北科附工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、楊梅高中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新屋高中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、觀音高中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1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1316" name="矩形 6">
            <a:extLst>
              <a:ext uri="{FF2B5EF4-FFF2-40B4-BE49-F238E27FC236}">
                <a16:creationId xmlns:a16="http://schemas.microsoft.com/office/drawing/2014/main" xmlns="" id="{581D8D71-4B78-4FE3-9A3B-589460AC0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88" y="333375"/>
            <a:ext cx="80740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年桃連區的特色招生</a:t>
            </a: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藝才班、體育班</a:t>
            </a: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41317" name="矩形 5">
            <a:extLst>
              <a:ext uri="{FF2B5EF4-FFF2-40B4-BE49-F238E27FC236}">
                <a16:creationId xmlns:a16="http://schemas.microsoft.com/office/drawing/2014/main" xmlns="" id="{BCF5B46B-B521-4655-81B2-5D7E296AF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96" y="7404101"/>
            <a:ext cx="3498850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實際科班數請以簡章公告為準</a:t>
            </a:r>
          </a:p>
        </p:txBody>
      </p:sp>
      <p:sp>
        <p:nvSpPr>
          <p:cNvPr id="6" name="矩形 3">
            <a:extLst>
              <a:ext uri="{FF2B5EF4-FFF2-40B4-BE49-F238E27FC236}">
                <a16:creationId xmlns:a16="http://schemas.microsoft.com/office/drawing/2014/main" xmlns="" id="{2C7768F3-F9CD-4F9F-9BB8-10CC94EB0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913" y="6274606"/>
            <a:ext cx="5364088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實際科班人數請以簡章公告為準</a:t>
            </a:r>
          </a:p>
        </p:txBody>
      </p:sp>
    </p:spTree>
  </p:cSld>
  <p:clrMapOvr>
    <a:masterClrMapping/>
  </p:clrMapOvr>
  <p:transition spd="slow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群組 4">
            <a:extLst>
              <a:ext uri="{FF2B5EF4-FFF2-40B4-BE49-F238E27FC236}">
                <a16:creationId xmlns:a16="http://schemas.microsoft.com/office/drawing/2014/main" xmlns="" id="{1CC618E2-EF7A-4235-B671-A37B322250C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370513"/>
            <a:ext cx="1365250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矩形 2">
            <a:extLst>
              <a:ext uri="{FF2B5EF4-FFF2-40B4-BE49-F238E27FC236}">
                <a16:creationId xmlns:a16="http://schemas.microsoft.com/office/drawing/2014/main" xmlns="" id="{27C778E4-A18F-4660-A74B-A49A627F0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385425"/>
            <a:ext cx="80740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400" b="1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4400" b="1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桃連區的特色招生日程</a:t>
            </a: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科學、藝才、體育</a:t>
            </a: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CCB41C6C-235C-4F2B-953B-074237705F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608243"/>
              </p:ext>
            </p:extLst>
          </p:nvPr>
        </p:nvGraphicFramePr>
        <p:xfrm>
          <a:off x="814388" y="1841500"/>
          <a:ext cx="7430020" cy="106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734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283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242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科學班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報名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110/02/22~110/03/05</a:t>
                      </a:r>
                      <a:endParaRPr lang="en-US" altLang="zh-TW" sz="20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24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能力鑑定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110/03/13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19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報到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110/04/09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xmlns="" id="{1E59A509-0EAE-4E57-8A37-A512091F5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516801"/>
              </p:ext>
            </p:extLst>
          </p:nvPr>
        </p:nvGraphicFramePr>
        <p:xfrm>
          <a:off x="814388" y="3111500"/>
          <a:ext cx="7430020" cy="21240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734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283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2425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藝才班</a:t>
                      </a:r>
                      <a:r>
                        <a:rPr lang="en-US" altLang="zh-TW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音樂、美術、舞蹈</a:t>
                      </a:r>
                      <a:r>
                        <a:rPr lang="en-US" altLang="zh-TW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術科測驗報名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110/02/22~110/03/05</a:t>
                      </a:r>
                      <a:endParaRPr lang="en-US" altLang="zh-TW" sz="20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24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</a:t>
                      </a:r>
                      <a:r>
                        <a:rPr lang="en-US" altLang="zh-TW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美術、戲劇</a:t>
                      </a:r>
                      <a:r>
                        <a:rPr lang="en-US" altLang="zh-TW" sz="20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110/04/10~110/04/11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4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</a:t>
                      </a:r>
                      <a:r>
                        <a:rPr lang="en-US" altLang="zh-TW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舞蹈、</a:t>
                      </a:r>
                      <a:r>
                        <a:rPr lang="zh-TW" altLang="en-US" sz="20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音樂</a:t>
                      </a:r>
                      <a:r>
                        <a:rPr lang="en-US" altLang="zh-TW" sz="20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110/04/17~110/04/19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24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分發報名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110/06/07~110/06/11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24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聯合分發學校撕榜及報到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110/07/07(</a:t>
                      </a: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音樂、美術</a:t>
                      </a: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0" lang="zh-TW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19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聯合分發學校撕榜及報到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110/07/08(</a:t>
                      </a: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戲劇、舞蹈</a:t>
                      </a: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0" lang="zh-TW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xmlns="" id="{465E8DED-CD79-455C-AC4F-5C8F1C3044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652178"/>
              </p:ext>
            </p:extLst>
          </p:nvPr>
        </p:nvGraphicFramePr>
        <p:xfrm>
          <a:off x="803275" y="5370513"/>
          <a:ext cx="7175500" cy="106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93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623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738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242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體育班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術科測驗報名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110/4/27~110/4/29</a:t>
                      </a:r>
                      <a:endParaRPr lang="en-US" altLang="zh-TW" sz="20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24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110/5/2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19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放榜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110/5/4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8301" name="矩形 7">
            <a:extLst>
              <a:ext uri="{FF2B5EF4-FFF2-40B4-BE49-F238E27FC236}">
                <a16:creationId xmlns:a16="http://schemas.microsoft.com/office/drawing/2014/main" xmlns="" id="{80F5F9B2-F72E-4BE9-8066-886D1768A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4863" y="6467475"/>
            <a:ext cx="3259137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實際日程請以簡章公告為準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3A714F74-7A13-4CAB-9A50-E76544EED0C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  <p:transition spd="slow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195484" y="1000323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科學班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8003" name="群組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8750" y="3071813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824944"/>
              </p:ext>
            </p:extLst>
          </p:nvPr>
        </p:nvGraphicFramePr>
        <p:xfrm>
          <a:off x="320102" y="2852936"/>
          <a:ext cx="8715375" cy="288032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6064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科學班</a:t>
                      </a:r>
                      <a:endParaRPr kumimoji="0" lang="en-US" altLang="zh-TW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甄選入學</a:t>
                      </a:r>
                      <a:endParaRPr kumimoji="0" lang="zh-TW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110/02/22 ~ 03/05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0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科學能力檢定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110/03/13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0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放榜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110/04/01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60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報到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110/04/09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60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放棄、遞補截止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110/04/12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" name="矩形 5">
            <a:extLst>
              <a:ext uri="{FF2B5EF4-FFF2-40B4-BE49-F238E27FC236}">
                <a16:creationId xmlns:a16="http://schemas.microsoft.com/office/drawing/2014/main" xmlns="" id="{DE29E849-ACDB-460A-8346-C61CE15C8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2344" y="7461448"/>
            <a:ext cx="3498850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實際科班數請以簡章公告為準</a:t>
            </a:r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xmlns="" id="{B5E0C51D-EFC0-4C3F-BCF2-CBE009CEF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4469" y="6274606"/>
            <a:ext cx="4939531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實際日程請以簡章公告為準</a:t>
            </a:r>
          </a:p>
        </p:txBody>
      </p:sp>
    </p:spTree>
    <p:extLst>
      <p:ext uri="{BB962C8B-B14F-4D97-AF65-F5344CB8AC3E}">
        <p14:creationId xmlns:p14="http://schemas.microsoft.com/office/powerpoint/2010/main" val="3511385322"/>
      </p:ext>
    </p:extLst>
  </p:cSld>
  <p:clrMapOvr>
    <a:masterClrMapping/>
  </p:clrMapOvr>
  <p:transition spd="slow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304006" y="377929"/>
            <a:ext cx="8964612" cy="9298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藝才班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8003" name="群組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8750" y="3071813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688419"/>
              </p:ext>
            </p:extLst>
          </p:nvPr>
        </p:nvGraphicFramePr>
        <p:xfrm>
          <a:off x="304006" y="1484784"/>
          <a:ext cx="8715375" cy="3134360"/>
        </p:xfrm>
        <a:graphic>
          <a:graphicData uri="http://schemas.openxmlformats.org/drawingml/2006/table">
            <a:tbl>
              <a:tblPr/>
              <a:tblGrid>
                <a:gridCol w="18917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913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藝才班</a:t>
                      </a:r>
                      <a:endParaRPr kumimoji="0" lang="en-US" altLang="zh-TW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甄選入學</a:t>
                      </a:r>
                      <a:endParaRPr kumimoji="0" lang="zh-TW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110/02/22~ 03/05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術科測驗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110/04/10 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~ 04/11(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美術、戲劇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110/04/17 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~ 04/19(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舞蹈、音樂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分發報名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110/06/07 ~ 06/11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聯合分發學校報到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110/07/07(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音樂、美術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110/07/08(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戲劇、舞蹈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獨招學校分發及報到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110/07/08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xmlns="" id="{BC16665C-7B60-4EC5-84CD-C44C6D70F6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202869"/>
              </p:ext>
            </p:extLst>
          </p:nvPr>
        </p:nvGraphicFramePr>
        <p:xfrm>
          <a:off x="304006" y="5161955"/>
          <a:ext cx="8715374" cy="14940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17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913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9802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3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體育班</a:t>
                      </a:r>
                      <a:endParaRPr lang="zh-TW" alt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術科測驗報名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400" b="1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109/4/27~109/4/29</a:t>
                      </a:r>
                      <a:endParaRPr lang="en-US" altLang="zh-TW" sz="2400" b="1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80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400" b="1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109/5/2</a:t>
                      </a:r>
                      <a:endParaRPr lang="en-US" altLang="zh-TW" sz="2400" b="1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80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放榜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400" b="1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109/5/4</a:t>
                      </a:r>
                      <a:endParaRPr lang="en-US" altLang="zh-TW" sz="2400" b="1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885969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36318</TotalTime>
  <Words>10749</Words>
  <Application>Microsoft Office PowerPoint</Application>
  <PresentationFormat>如螢幕大小 (4:3)</PresentationFormat>
  <Paragraphs>2044</Paragraphs>
  <Slides>155</Slides>
  <Notes>60</Notes>
  <HiddenSlides>0</HiddenSlides>
  <MMClips>0</MMClips>
  <ScaleCrop>false</ScaleCrop>
  <HeadingPairs>
    <vt:vector size="8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155</vt:i4>
      </vt:variant>
    </vt:vector>
  </HeadingPairs>
  <TitlesOfParts>
    <vt:vector size="174" baseType="lpstr">
      <vt:lpstr>BiauKai</vt:lpstr>
      <vt:lpstr>Cataneo BT</vt:lpstr>
      <vt:lpstr>Gulim</vt:lpstr>
      <vt:lpstr>華康隸書體W7(P)</vt:lpstr>
      <vt:lpstr>華康儷特圓</vt:lpstr>
      <vt:lpstr>微軟正黑體</vt:lpstr>
      <vt:lpstr>新細明體</vt:lpstr>
      <vt:lpstr>標楷體</vt:lpstr>
      <vt:lpstr>Arial</vt:lpstr>
      <vt:lpstr>Book Antiqua</vt:lpstr>
      <vt:lpstr>Calibri</vt:lpstr>
      <vt:lpstr>Candara</vt:lpstr>
      <vt:lpstr>Tahoma</vt:lpstr>
      <vt:lpstr>Times New Roman</vt:lpstr>
      <vt:lpstr>Verdana</vt:lpstr>
      <vt:lpstr>Wingdings</vt:lpstr>
      <vt:lpstr>Wingdings 2</vt:lpstr>
      <vt:lpstr>12年國教簡報</vt:lpstr>
      <vt:lpstr>PhotoImpact</vt:lpstr>
      <vt:lpstr>PowerPoint 簡報</vt:lpstr>
      <vt:lpstr>          目次</vt:lpstr>
      <vt:lpstr>PowerPoint 簡報</vt:lpstr>
      <vt:lpstr>109學年度適性入學成果</vt:lpstr>
      <vt:lpstr>109學年度適性入學成果</vt:lpstr>
      <vt:lpstr>109學年度適性入學成果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性向測驗  攻其不備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桃連區職業類科之群科屬性</vt:lpstr>
      <vt:lpstr>PowerPoint 簡報</vt:lpstr>
      <vt:lpstr>普通科升大學-考試與管道</vt:lpstr>
      <vt:lpstr>群科升科大、二專-考試與管道</vt:lpstr>
      <vt:lpstr>群科升科大、二專-考試與管道</vt:lpstr>
      <vt:lpstr>分析職業類科升學進路的觀察重點</vt:lpstr>
      <vt:lpstr>機械群簡介</vt:lpstr>
      <vt:lpstr>機械群簡介</vt:lpstr>
      <vt:lpstr>機械群簡介</vt:lpstr>
      <vt:lpstr>高職與高中的進路比較分析</vt:lpstr>
      <vt:lpstr>桃連區機械群109學年度招生科別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教育會考何時考</vt:lpstr>
      <vt:lpstr>教育會考怎麼考</vt:lpstr>
      <vt:lpstr>PowerPoint 簡報</vt:lpstr>
      <vt:lpstr>國中教育會考 成績單</vt:lpstr>
      <vt:lpstr>PowerPoint 簡報</vt:lpstr>
      <vt:lpstr>PowerPoint 簡報</vt:lpstr>
      <vt:lpstr>能力等級與加註標示</vt:lpstr>
      <vt:lpstr>數學科非選擇題 評分說明</vt:lpstr>
      <vt:lpstr>數學非選擇題評量的能力</vt:lpstr>
      <vt:lpstr>評分規準</vt:lpstr>
      <vt:lpstr>PowerPoint 簡報</vt:lpstr>
      <vt:lpstr>作答注意事項</vt:lpstr>
      <vt:lpstr>超出作答區</vt:lpstr>
      <vt:lpstr>規劃作答區</vt:lpstr>
      <vt:lpstr>將題目圖形畫在作答區內</vt:lpstr>
      <vt:lpstr>違規卷</vt:lpstr>
      <vt:lpstr>寫作測驗 評分說明</vt:lpstr>
      <vt:lpstr>PowerPoint 簡報</vt:lpstr>
      <vt:lpstr>PowerPoint 簡報</vt:lpstr>
      <vt:lpstr>PowerPoint 簡報</vt:lpstr>
      <vt:lpstr>寫作測驗評量的能力</vt:lpstr>
      <vt:lpstr>答案卷樣式</vt:lpstr>
      <vt:lpstr>寫作測驗作答注意事項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甄選入學(科學班)</vt:lpstr>
      <vt:lpstr>甄選入學(藝才班)</vt:lpstr>
      <vt:lpstr>甄選入學(高職專業群科)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術科考試舉隅(一)</vt:lpstr>
      <vt:lpstr>PowerPoint 簡報</vt:lpstr>
      <vt:lpstr>PowerPoint 簡報</vt:lpstr>
      <vt:lpstr>PowerPoint 簡報</vt:lpstr>
      <vt:lpstr>110學年度新設市高-羅浮高中</vt:lpstr>
      <vt:lpstr>PowerPoint 簡報</vt:lpstr>
      <vt:lpstr>PowerPoint 簡報</vt:lpstr>
      <vt:lpstr>PowerPoint 簡報</vt:lpstr>
      <vt:lpstr>PowerPoint 簡報</vt:lpstr>
      <vt:lpstr>志願序計分方式</vt:lpstr>
      <vt:lpstr>高職同群科志願跨校連續選填同分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110年桃連區免試入學-同分超額比序步驟</vt:lpstr>
      <vt:lpstr>PowerPoint 簡報</vt:lpstr>
      <vt:lpstr>PowerPoint 簡報</vt:lpstr>
      <vt:lpstr>PowerPoint 簡報</vt:lpstr>
      <vt:lpstr>五專免試入學</vt:lpstr>
      <vt:lpstr>五專入學時程</vt:lpstr>
      <vt:lpstr>五專優先免試與聯合免試比序 </vt:lpstr>
      <vt:lpstr>五專優先免試與聯合免試入學方式</vt:lpstr>
      <vt:lpstr>PowerPoint 簡報</vt:lpstr>
      <vt:lpstr>PowerPoint 簡報</vt:lpstr>
      <vt:lpstr>110學年度五專主要入學管道流程圖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進路分析大不同</vt:lpstr>
      <vt:lpstr>諮詢專線</vt:lpstr>
      <vt:lpstr>輔助資源</vt:lpstr>
      <vt:lpstr>PowerPoint 簡報</vt:lpstr>
    </vt:vector>
  </TitlesOfParts>
  <Company>Net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user</cp:lastModifiedBy>
  <cp:revision>1341</cp:revision>
  <cp:lastPrinted>2019-10-04T10:15:06Z</cp:lastPrinted>
  <dcterms:created xsi:type="dcterms:W3CDTF">2012-05-12T02:14:41Z</dcterms:created>
  <dcterms:modified xsi:type="dcterms:W3CDTF">2020-10-26T03:52:35Z</dcterms:modified>
</cp:coreProperties>
</file>