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8"/>
  </p:notesMasterIdLst>
  <p:handoutMasterIdLst>
    <p:handoutMasterId r:id="rId39"/>
  </p:handoutMasterIdLst>
  <p:sldIdLst>
    <p:sldId id="985" r:id="rId2"/>
    <p:sldId id="1046" r:id="rId3"/>
    <p:sldId id="1047" r:id="rId4"/>
    <p:sldId id="839" r:id="rId5"/>
    <p:sldId id="807" r:id="rId6"/>
    <p:sldId id="695" r:id="rId7"/>
    <p:sldId id="905" r:id="rId8"/>
    <p:sldId id="1007" r:id="rId9"/>
    <p:sldId id="1056" r:id="rId10"/>
    <p:sldId id="851" r:id="rId11"/>
    <p:sldId id="1057" r:id="rId12"/>
    <p:sldId id="1058" r:id="rId13"/>
    <p:sldId id="861" r:id="rId14"/>
    <p:sldId id="1012" r:id="rId15"/>
    <p:sldId id="1045" r:id="rId16"/>
    <p:sldId id="1013" r:id="rId17"/>
    <p:sldId id="954" r:id="rId18"/>
    <p:sldId id="1015" r:id="rId19"/>
    <p:sldId id="1016" r:id="rId20"/>
    <p:sldId id="1014" r:id="rId21"/>
    <p:sldId id="983" r:id="rId22"/>
    <p:sldId id="984" r:id="rId23"/>
    <p:sldId id="938" r:id="rId24"/>
    <p:sldId id="1017" r:id="rId25"/>
    <p:sldId id="1073" r:id="rId26"/>
    <p:sldId id="1033" r:id="rId27"/>
    <p:sldId id="1018" r:id="rId28"/>
    <p:sldId id="800" r:id="rId29"/>
    <p:sldId id="1032" r:id="rId30"/>
    <p:sldId id="1074" r:id="rId31"/>
    <p:sldId id="1034" r:id="rId32"/>
    <p:sldId id="1035" r:id="rId33"/>
    <p:sldId id="1075" r:id="rId34"/>
    <p:sldId id="1041" r:id="rId35"/>
    <p:sldId id="1043" r:id="rId36"/>
    <p:sldId id="1044" r:id="rId37"/>
  </p:sldIdLst>
  <p:sldSz cx="9144000" cy="6858000" type="screen4x3"/>
  <p:notesSz cx="6797675" cy="99266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3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3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3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3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99"/>
    <a:srgbClr val="99FFCC"/>
    <a:srgbClr val="A8F6AA"/>
    <a:srgbClr val="EDFCA2"/>
    <a:srgbClr val="0000FF"/>
    <a:srgbClr val="CCFFFF"/>
    <a:srgbClr val="FFFFFF"/>
    <a:srgbClr val="FFCC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6370" autoAdjust="0"/>
  </p:normalViewPr>
  <p:slideViewPr>
    <p:cSldViewPr>
      <p:cViewPr varScale="1">
        <p:scale>
          <a:sx n="87" d="100"/>
          <a:sy n="87" d="100"/>
        </p:scale>
        <p:origin x="1128" y="-27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978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3.xml"/><Relationship Id="rId13" Type="http://schemas.openxmlformats.org/officeDocument/2006/relationships/slide" Target="slides/slide18.xml"/><Relationship Id="rId18" Type="http://schemas.openxmlformats.org/officeDocument/2006/relationships/slide" Target="slides/slide23.xml"/><Relationship Id="rId26" Type="http://schemas.openxmlformats.org/officeDocument/2006/relationships/slide" Target="slides/slide34.xml"/><Relationship Id="rId3" Type="http://schemas.openxmlformats.org/officeDocument/2006/relationships/slide" Target="slides/slide5.xml"/><Relationship Id="rId21" Type="http://schemas.openxmlformats.org/officeDocument/2006/relationships/slide" Target="slides/slide27.xml"/><Relationship Id="rId7" Type="http://schemas.openxmlformats.org/officeDocument/2006/relationships/slide" Target="slides/slide10.xml"/><Relationship Id="rId12" Type="http://schemas.openxmlformats.org/officeDocument/2006/relationships/slide" Target="slides/slide17.xml"/><Relationship Id="rId17" Type="http://schemas.openxmlformats.org/officeDocument/2006/relationships/slide" Target="slides/slide22.xml"/><Relationship Id="rId25" Type="http://schemas.openxmlformats.org/officeDocument/2006/relationships/slide" Target="slides/slide32.xml"/><Relationship Id="rId2" Type="http://schemas.openxmlformats.org/officeDocument/2006/relationships/slide" Target="slides/slide4.xml"/><Relationship Id="rId16" Type="http://schemas.openxmlformats.org/officeDocument/2006/relationships/slide" Target="slides/slide21.xml"/><Relationship Id="rId20" Type="http://schemas.openxmlformats.org/officeDocument/2006/relationships/slide" Target="slides/slide26.xml"/><Relationship Id="rId1" Type="http://schemas.openxmlformats.org/officeDocument/2006/relationships/slide" Target="slides/slide1.xml"/><Relationship Id="rId6" Type="http://schemas.openxmlformats.org/officeDocument/2006/relationships/slide" Target="slides/slide8.xml"/><Relationship Id="rId11" Type="http://schemas.openxmlformats.org/officeDocument/2006/relationships/slide" Target="slides/slide16.xml"/><Relationship Id="rId24" Type="http://schemas.openxmlformats.org/officeDocument/2006/relationships/slide" Target="slides/slide31.xml"/><Relationship Id="rId5" Type="http://schemas.openxmlformats.org/officeDocument/2006/relationships/slide" Target="slides/slide7.xml"/><Relationship Id="rId15" Type="http://schemas.openxmlformats.org/officeDocument/2006/relationships/slide" Target="slides/slide20.xml"/><Relationship Id="rId23" Type="http://schemas.openxmlformats.org/officeDocument/2006/relationships/slide" Target="slides/slide29.xml"/><Relationship Id="rId28" Type="http://schemas.openxmlformats.org/officeDocument/2006/relationships/slide" Target="slides/slide36.xml"/><Relationship Id="rId10" Type="http://schemas.openxmlformats.org/officeDocument/2006/relationships/slide" Target="slides/slide15.xml"/><Relationship Id="rId19" Type="http://schemas.openxmlformats.org/officeDocument/2006/relationships/slide" Target="slides/slide24.xml"/><Relationship Id="rId4" Type="http://schemas.openxmlformats.org/officeDocument/2006/relationships/slide" Target="slides/slide6.xml"/><Relationship Id="rId9" Type="http://schemas.openxmlformats.org/officeDocument/2006/relationships/slide" Target="slides/slide14.xml"/><Relationship Id="rId14" Type="http://schemas.openxmlformats.org/officeDocument/2006/relationships/slide" Target="slides/slide19.xml"/><Relationship Id="rId22" Type="http://schemas.openxmlformats.org/officeDocument/2006/relationships/slide" Target="slides/slide28.xml"/><Relationship Id="rId27" Type="http://schemas.openxmlformats.org/officeDocument/2006/relationships/slide" Target="slides/slide3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7B186F-5B46-468C-AF55-E024DAAFAA39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F9E79064-68C8-483E-A861-C4EFA5F54ACA}">
      <dgm:prSet phldrT="[文字]" custT="1"/>
      <dgm:spPr/>
      <dgm:t>
        <a:bodyPr/>
        <a:lstStyle/>
        <a:p>
          <a:r>
            <a:rPr lang="en-US" altLang="zh-TW" sz="3600" dirty="0" smtClean="0">
              <a:latin typeface="標楷體" pitchFamily="65" charset="-120"/>
              <a:ea typeface="標楷體" pitchFamily="65" charset="-120"/>
            </a:rPr>
            <a:t>110</a:t>
          </a:r>
          <a:r>
            <a:rPr lang="zh-TW" altLang="en-US" sz="3600" dirty="0" smtClean="0">
              <a:latin typeface="標楷體" pitchFamily="65" charset="-120"/>
              <a:ea typeface="標楷體" pitchFamily="65" charset="-120"/>
            </a:rPr>
            <a:t>學年</a:t>
          </a:r>
          <a:r>
            <a:rPr lang="zh-TW" altLang="en-US" sz="3600" dirty="0">
              <a:latin typeface="標楷體" pitchFamily="65" charset="-120"/>
              <a:ea typeface="標楷體" pitchFamily="65" charset="-120"/>
            </a:rPr>
            <a:t>度桃連區特色招生</a:t>
          </a:r>
        </a:p>
      </dgm:t>
    </dgm:pt>
    <dgm:pt modelId="{83CD7FB1-65A5-4620-A94D-7E1A4C92B777}" type="parTrans" cxnId="{41D125F7-4F59-44F9-B8B1-BE12B712D02E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88A2C6E5-2988-49BF-B1B1-289F0A496B89}" type="sibTrans" cxnId="{41D125F7-4F59-44F9-B8B1-BE12B712D02E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A7112B98-6EF3-4FE7-BF3D-C59D1B368008}">
      <dgm:prSet phldrT="[文字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3200" dirty="0">
            <a:latin typeface="標楷體" pitchFamily="65" charset="-120"/>
            <a:ea typeface="標楷體" pitchFamily="65" charset="-12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3200" dirty="0">
            <a:latin typeface="標楷體" pitchFamily="65" charset="-120"/>
            <a:ea typeface="標楷體" pitchFamily="65" charset="-12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200" dirty="0">
              <a:latin typeface="標楷體" pitchFamily="65" charset="-120"/>
              <a:ea typeface="標楷體" pitchFamily="65" charset="-120"/>
            </a:rPr>
            <a:t>科學班</a:t>
          </a:r>
          <a:r>
            <a:rPr lang="en-US" altLang="zh-TW" sz="3200" dirty="0">
              <a:latin typeface="標楷體" pitchFamily="65" charset="-120"/>
              <a:ea typeface="標楷體" pitchFamily="65" charset="-120"/>
            </a:rPr>
            <a:t>-1</a:t>
          </a:r>
          <a:r>
            <a:rPr lang="zh-TW" altLang="en-US" sz="3200" dirty="0">
              <a:latin typeface="標楷體" pitchFamily="65" charset="-120"/>
              <a:ea typeface="標楷體" pitchFamily="65" charset="-120"/>
            </a:rPr>
            <a:t>班</a:t>
          </a:r>
          <a:r>
            <a:rPr lang="en-US" altLang="zh-TW" sz="3200" dirty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3200" dirty="0">
              <a:latin typeface="標楷體" pitchFamily="65" charset="-120"/>
              <a:ea typeface="標楷體" pitchFamily="65" charset="-120"/>
            </a:rPr>
          </a:br>
          <a:r>
            <a:rPr lang="en-US" altLang="zh-TW" sz="32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30</a:t>
          </a:r>
          <a:r>
            <a:rPr lang="zh-TW" altLang="en-US" sz="3200" dirty="0">
              <a:latin typeface="標楷體" pitchFamily="65" charset="-120"/>
              <a:ea typeface="標楷體" pitchFamily="65" charset="-120"/>
            </a:rPr>
            <a:t>個名額</a:t>
          </a:r>
        </a:p>
        <a:p>
          <a:pPr marL="0" lvl="0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TW" sz="3200" dirty="0">
            <a:latin typeface="標楷體" pitchFamily="65" charset="-120"/>
            <a:ea typeface="標楷體" pitchFamily="65" charset="-120"/>
          </a:endParaRPr>
        </a:p>
      </dgm:t>
    </dgm:pt>
    <dgm:pt modelId="{D565FFC9-7E5F-4E16-B5CB-8356BB01A266}" type="parTrans" cxnId="{B0DBCE13-AB09-4A29-B70A-02676696CE97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C5566B29-EA1D-499F-BCA4-71D0AE10D7B6}" type="sibTrans" cxnId="{B0DBCE13-AB09-4A29-B70A-02676696CE97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163E3733-E3DE-4603-B81D-A07920279013}">
      <dgm:prSet phldrT="[文字]" custT="1"/>
      <dgm:spPr/>
      <dgm:t>
        <a:bodyPr/>
        <a:lstStyle/>
        <a:p>
          <a:pPr marL="0" indent="0" algn="l"/>
          <a:r>
            <a:rPr lang="zh-TW" altLang="en-US" sz="2500" dirty="0">
              <a:latin typeface="標楷體" pitchFamily="65" charset="-120"/>
              <a:ea typeface="標楷體" pitchFamily="65" charset="-120"/>
            </a:rPr>
            <a:t>體育班</a:t>
          </a:r>
          <a:r>
            <a:rPr lang="en-US" altLang="zh-TW" sz="2500" dirty="0">
              <a:latin typeface="標楷體" pitchFamily="65" charset="-120"/>
              <a:ea typeface="標楷體" pitchFamily="65" charset="-120"/>
            </a:rPr>
            <a:t>-</a:t>
          </a:r>
          <a:r>
            <a:rPr lang="en-US" altLang="zh-TW" sz="2500" dirty="0" smtClean="0">
              <a:latin typeface="標楷體" pitchFamily="65" charset="-120"/>
              <a:ea typeface="標楷體" pitchFamily="65" charset="-120"/>
            </a:rPr>
            <a:t>14</a:t>
          </a:r>
          <a:r>
            <a:rPr lang="zh-TW" altLang="en-US" sz="2500" dirty="0" smtClean="0">
              <a:latin typeface="標楷體" pitchFamily="65" charset="-120"/>
              <a:ea typeface="標楷體" pitchFamily="65" charset="-120"/>
            </a:rPr>
            <a:t>班    </a:t>
          </a:r>
          <a:r>
            <a:rPr lang="en-US" altLang="zh-TW" sz="25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473</a:t>
          </a:r>
          <a:r>
            <a:rPr lang="zh-TW" altLang="en-US" sz="2500" dirty="0">
              <a:latin typeface="標楷體" pitchFamily="65" charset="-120"/>
              <a:ea typeface="標楷體" pitchFamily="65" charset="-120"/>
            </a:rPr>
            <a:t>個名額</a:t>
          </a:r>
          <a:r>
            <a:rPr lang="en-US" altLang="zh-TW" sz="2500" dirty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500" dirty="0">
              <a:latin typeface="標楷體" pitchFamily="65" charset="-120"/>
              <a:ea typeface="標楷體" pitchFamily="65" charset="-120"/>
            </a:rPr>
          </a:br>
          <a:r>
            <a:rPr lang="zh-TW" altLang="en-US" sz="2500" dirty="0">
              <a:latin typeface="標楷體" pitchFamily="65" charset="-120"/>
              <a:ea typeface="標楷體" pitchFamily="65" charset="-120"/>
            </a:rPr>
            <a:t>藝才美術班</a:t>
          </a:r>
          <a:r>
            <a:rPr lang="en-US" altLang="zh-TW" sz="2500" dirty="0">
              <a:latin typeface="標楷體" pitchFamily="65" charset="-120"/>
              <a:ea typeface="標楷體" pitchFamily="65" charset="-120"/>
            </a:rPr>
            <a:t>-4</a:t>
          </a:r>
          <a:r>
            <a:rPr lang="zh-TW" altLang="en-US" sz="2500" dirty="0">
              <a:latin typeface="標楷體" pitchFamily="65" charset="-120"/>
              <a:ea typeface="標楷體" pitchFamily="65" charset="-120"/>
            </a:rPr>
            <a:t>班 </a:t>
          </a:r>
          <a:r>
            <a:rPr lang="en-US" altLang="zh-TW" sz="25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120</a:t>
          </a:r>
          <a:r>
            <a:rPr lang="zh-TW" altLang="en-US" sz="2500" dirty="0">
              <a:latin typeface="標楷體" pitchFamily="65" charset="-120"/>
              <a:ea typeface="標楷體" pitchFamily="65" charset="-120"/>
            </a:rPr>
            <a:t>個名額藝才音樂班</a:t>
          </a:r>
          <a:r>
            <a:rPr lang="en-US" altLang="zh-TW" sz="2500" dirty="0">
              <a:latin typeface="標楷體" pitchFamily="65" charset="-120"/>
              <a:ea typeface="標楷體" pitchFamily="65" charset="-120"/>
            </a:rPr>
            <a:t>-3</a:t>
          </a:r>
          <a:r>
            <a:rPr lang="zh-TW" altLang="en-US" sz="2500" dirty="0">
              <a:latin typeface="標楷體" pitchFamily="65" charset="-120"/>
              <a:ea typeface="標楷體" pitchFamily="65" charset="-120"/>
            </a:rPr>
            <a:t>班 </a:t>
          </a:r>
          <a:r>
            <a:rPr lang="en-US" altLang="zh-TW" sz="25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90</a:t>
          </a:r>
          <a:r>
            <a:rPr lang="zh-TW" altLang="en-US" sz="2500" dirty="0">
              <a:latin typeface="標楷體" pitchFamily="65" charset="-120"/>
              <a:ea typeface="標楷體" pitchFamily="65" charset="-120"/>
            </a:rPr>
            <a:t>個名額</a:t>
          </a:r>
          <a:r>
            <a:rPr lang="en-US" altLang="zh-TW" sz="2500" dirty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500" dirty="0">
              <a:latin typeface="標楷體" pitchFamily="65" charset="-120"/>
              <a:ea typeface="標楷體" pitchFamily="65" charset="-120"/>
            </a:rPr>
          </a:br>
          <a:r>
            <a:rPr lang="zh-TW" altLang="en-US" sz="2500" dirty="0">
              <a:latin typeface="標楷體" pitchFamily="65" charset="-120"/>
              <a:ea typeface="標楷體" pitchFamily="65" charset="-120"/>
            </a:rPr>
            <a:t>藝才舞蹈班</a:t>
          </a:r>
          <a:r>
            <a:rPr lang="en-US" altLang="zh-TW" sz="2500" dirty="0">
              <a:latin typeface="標楷體" pitchFamily="65" charset="-120"/>
              <a:ea typeface="標楷體" pitchFamily="65" charset="-120"/>
            </a:rPr>
            <a:t>-1</a:t>
          </a:r>
          <a:r>
            <a:rPr lang="zh-TW" altLang="en-US" sz="2500" dirty="0">
              <a:latin typeface="標楷體" pitchFamily="65" charset="-120"/>
              <a:ea typeface="標楷體" pitchFamily="65" charset="-120"/>
            </a:rPr>
            <a:t>班 </a:t>
          </a:r>
          <a:r>
            <a:rPr lang="en-US" altLang="zh-TW" sz="25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30</a:t>
          </a:r>
          <a:r>
            <a:rPr lang="zh-TW" altLang="en-US" sz="2500" dirty="0">
              <a:latin typeface="標楷體" pitchFamily="65" charset="-120"/>
              <a:ea typeface="標楷體" pitchFamily="65" charset="-120"/>
            </a:rPr>
            <a:t>個名額</a:t>
          </a:r>
        </a:p>
      </dgm:t>
    </dgm:pt>
    <dgm:pt modelId="{6CB1DB07-AA8B-4C48-A29B-559FCF6B1F87}" type="parTrans" cxnId="{D0D89CFF-2DDC-42B9-97EF-165D11C67010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EEB7CB51-D528-4B27-BF94-CC9191BAC249}" type="sibTrans" cxnId="{D0D89CFF-2DDC-42B9-97EF-165D11C67010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6549D92B-83E7-4382-BCE2-AD411F4B9095}">
      <dgm:prSet phldrT="[文字]" custT="1"/>
      <dgm:spPr/>
      <dgm:t>
        <a:bodyPr/>
        <a:lstStyle/>
        <a:p>
          <a:r>
            <a:rPr lang="zh-TW" altLang="en-US" sz="3200" dirty="0">
              <a:latin typeface="標楷體" pitchFamily="65" charset="-120"/>
              <a:ea typeface="標楷體" pitchFamily="65" charset="-120"/>
            </a:rPr>
            <a:t>考試分發</a:t>
          </a:r>
          <a:r>
            <a:rPr lang="en-US" altLang="zh-TW" sz="3200" dirty="0">
              <a:latin typeface="標楷體" pitchFamily="65" charset="-120"/>
              <a:ea typeface="標楷體" pitchFamily="65" charset="-120"/>
            </a:rPr>
            <a:t>-2</a:t>
          </a:r>
          <a:r>
            <a:rPr lang="zh-TW" altLang="en-US" sz="3200" dirty="0">
              <a:latin typeface="標楷體" pitchFamily="65" charset="-120"/>
              <a:ea typeface="標楷體" pitchFamily="65" charset="-120"/>
            </a:rPr>
            <a:t>班</a:t>
          </a:r>
          <a:endParaRPr lang="en-US" altLang="zh-TW" sz="3200" dirty="0">
            <a:latin typeface="標楷體" pitchFamily="65" charset="-120"/>
            <a:ea typeface="標楷體" pitchFamily="65" charset="-120"/>
          </a:endParaRPr>
        </a:p>
        <a:p>
          <a:r>
            <a:rPr lang="en-US" altLang="zh-TW" sz="3200" dirty="0" smtClean="0">
              <a:latin typeface="標楷體" pitchFamily="65" charset="-120"/>
              <a:ea typeface="標楷體" pitchFamily="65" charset="-120"/>
            </a:rPr>
            <a:t>50</a:t>
          </a:r>
          <a:r>
            <a:rPr lang="zh-TW" altLang="en-US" sz="3200" dirty="0" smtClean="0">
              <a:latin typeface="標楷體" pitchFamily="65" charset="-120"/>
              <a:ea typeface="標楷體" pitchFamily="65" charset="-120"/>
            </a:rPr>
            <a:t>個</a:t>
          </a:r>
          <a:r>
            <a:rPr lang="zh-TW" altLang="en-US" sz="3200" dirty="0">
              <a:latin typeface="標楷體" pitchFamily="65" charset="-120"/>
              <a:ea typeface="標楷體" pitchFamily="65" charset="-120"/>
            </a:rPr>
            <a:t>名額</a:t>
          </a:r>
        </a:p>
      </dgm:t>
    </dgm:pt>
    <dgm:pt modelId="{97738555-1C5B-4877-B0B6-5F0D62AC8F85}" type="parTrans" cxnId="{DE024195-E350-41E0-843C-07E1C18E238A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4C9B512C-8C6C-417C-9FE7-3CA82609C85E}" type="sibTrans" cxnId="{DE024195-E350-41E0-843C-07E1C18E238A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B2B8C07D-43F5-4C65-A23A-D2D80650E3E0}">
      <dgm:prSet phldrT="[文字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200" dirty="0">
              <a:latin typeface="標楷體" pitchFamily="65" charset="-120"/>
              <a:ea typeface="標楷體" pitchFamily="65" charset="-120"/>
            </a:rPr>
            <a:t>專業群科</a:t>
          </a:r>
          <a:r>
            <a:rPr lang="en-US" altLang="zh-TW" sz="3200" dirty="0">
              <a:latin typeface="標楷體" pitchFamily="65" charset="-120"/>
              <a:ea typeface="標楷體" pitchFamily="65" charset="-120"/>
            </a:rPr>
            <a:t>-</a:t>
          </a:r>
          <a:r>
            <a:rPr lang="en-US" altLang="zh-TW" sz="3200" dirty="0" smtClean="0">
              <a:latin typeface="標楷體" pitchFamily="65" charset="-120"/>
              <a:ea typeface="標楷體" pitchFamily="65" charset="-120"/>
            </a:rPr>
            <a:t>76</a:t>
          </a:r>
          <a:r>
            <a:rPr lang="zh-TW" altLang="en-US" sz="3200" dirty="0" smtClean="0">
              <a:latin typeface="標楷體" pitchFamily="65" charset="-120"/>
              <a:ea typeface="標楷體" pitchFamily="65" charset="-120"/>
            </a:rPr>
            <a:t>班</a:t>
          </a:r>
          <a:r>
            <a:rPr lang="en-US" altLang="zh-TW" sz="3200" dirty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3200" dirty="0">
              <a:latin typeface="標楷體" pitchFamily="65" charset="-120"/>
              <a:ea typeface="標楷體" pitchFamily="65" charset="-120"/>
            </a:rPr>
          </a:br>
          <a:r>
            <a:rPr lang="en-US" altLang="zh-TW" sz="3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2359</a:t>
          </a:r>
          <a:r>
            <a:rPr lang="zh-TW" altLang="en-US" sz="3200" dirty="0" smtClean="0">
              <a:latin typeface="標楷體" pitchFamily="65" charset="-120"/>
              <a:ea typeface="標楷體" pitchFamily="65" charset="-120"/>
            </a:rPr>
            <a:t>個</a:t>
          </a:r>
          <a:r>
            <a:rPr lang="zh-TW" altLang="en-US" sz="3200" dirty="0">
              <a:latin typeface="標楷體" pitchFamily="65" charset="-120"/>
              <a:ea typeface="標楷體" pitchFamily="65" charset="-120"/>
            </a:rPr>
            <a:t>名額</a:t>
          </a:r>
        </a:p>
        <a:p>
          <a:pPr marL="0"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477E55E1-8396-468B-AFE0-22BEDD77F5B7}" type="parTrans" cxnId="{6D7DEF88-D32A-4953-A58A-951ACC9EE33F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DACF4943-C3D6-4084-BAB5-AE5B368DB4A7}" type="sibTrans" cxnId="{6D7DEF88-D32A-4953-A58A-951ACC9EE33F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7946C596-4121-4021-BADA-B7DCCC57B3BE}" type="pres">
      <dgm:prSet presAssocID="{827B186F-5B46-468C-AF55-E024DAAFAA3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D023388-E77E-4DEB-AB21-039C45EBC052}" type="pres">
      <dgm:prSet presAssocID="{827B186F-5B46-468C-AF55-E024DAAFAA39}" presName="matrix" presStyleCnt="0"/>
      <dgm:spPr/>
    </dgm:pt>
    <dgm:pt modelId="{CD18A5EF-14CC-4D99-B9B5-ADC491578342}" type="pres">
      <dgm:prSet presAssocID="{827B186F-5B46-468C-AF55-E024DAAFAA39}" presName="tile1" presStyleLbl="node1" presStyleIdx="0" presStyleCnt="4"/>
      <dgm:spPr/>
      <dgm:t>
        <a:bodyPr/>
        <a:lstStyle/>
        <a:p>
          <a:endParaRPr lang="zh-TW" altLang="en-US"/>
        </a:p>
      </dgm:t>
    </dgm:pt>
    <dgm:pt modelId="{C4C3389C-960C-45F0-B12F-65FC46FCDAAF}" type="pres">
      <dgm:prSet presAssocID="{827B186F-5B46-468C-AF55-E024DAAFAA3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A2D15B-CF76-4202-AA22-9C6B1404492F}" type="pres">
      <dgm:prSet presAssocID="{827B186F-5B46-468C-AF55-E024DAAFAA39}" presName="tile2" presStyleLbl="node1" presStyleIdx="1" presStyleCnt="4"/>
      <dgm:spPr/>
      <dgm:t>
        <a:bodyPr/>
        <a:lstStyle/>
        <a:p>
          <a:endParaRPr lang="zh-TW" altLang="en-US"/>
        </a:p>
      </dgm:t>
    </dgm:pt>
    <dgm:pt modelId="{2DBDCC4B-9364-4C26-897D-9D5279936C4A}" type="pres">
      <dgm:prSet presAssocID="{827B186F-5B46-468C-AF55-E024DAAFAA3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5F4473-6895-42D5-9283-BB264002653F}" type="pres">
      <dgm:prSet presAssocID="{827B186F-5B46-468C-AF55-E024DAAFAA39}" presName="tile3" presStyleLbl="node1" presStyleIdx="2" presStyleCnt="4"/>
      <dgm:spPr/>
      <dgm:t>
        <a:bodyPr/>
        <a:lstStyle/>
        <a:p>
          <a:endParaRPr lang="zh-TW" altLang="en-US"/>
        </a:p>
      </dgm:t>
    </dgm:pt>
    <dgm:pt modelId="{CD12BA36-16AB-4F0D-9947-4D905491FE95}" type="pres">
      <dgm:prSet presAssocID="{827B186F-5B46-468C-AF55-E024DAAFAA3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B11538-AE62-4BBD-9767-0683C1A64A5B}" type="pres">
      <dgm:prSet presAssocID="{827B186F-5B46-468C-AF55-E024DAAFAA39}" presName="tile4" presStyleLbl="node1" presStyleIdx="3" presStyleCnt="4"/>
      <dgm:spPr/>
      <dgm:t>
        <a:bodyPr/>
        <a:lstStyle/>
        <a:p>
          <a:endParaRPr lang="zh-TW" altLang="en-US"/>
        </a:p>
      </dgm:t>
    </dgm:pt>
    <dgm:pt modelId="{D9475630-C8AD-44A0-9DDF-60B3D2C6E705}" type="pres">
      <dgm:prSet presAssocID="{827B186F-5B46-468C-AF55-E024DAAFAA3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95E15C-553B-471B-9ADC-ED155AB191E3}" type="pres">
      <dgm:prSet presAssocID="{827B186F-5B46-468C-AF55-E024DAAFAA39}" presName="centerTile" presStyleLbl="fgShp" presStyleIdx="0" presStyleCnt="1" custScaleX="160086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0D89CFF-2DDC-42B9-97EF-165D11C67010}" srcId="{F9E79064-68C8-483E-A861-C4EFA5F54ACA}" destId="{163E3733-E3DE-4603-B81D-A07920279013}" srcOrd="1" destOrd="0" parTransId="{6CB1DB07-AA8B-4C48-A29B-559FCF6B1F87}" sibTransId="{EEB7CB51-D528-4B27-BF94-CC9191BAC249}"/>
    <dgm:cxn modelId="{B72953B4-B5B0-4FDE-8432-D56E4A016426}" type="presOf" srcId="{6549D92B-83E7-4382-BCE2-AD411F4B9095}" destId="{CD12BA36-16AB-4F0D-9947-4D905491FE95}" srcOrd="1" destOrd="0" presId="urn:microsoft.com/office/officeart/2005/8/layout/matrix1"/>
    <dgm:cxn modelId="{530BC97C-8EE5-4BE3-A9EF-EF5DE3BD1D43}" type="presOf" srcId="{F9E79064-68C8-483E-A861-C4EFA5F54ACA}" destId="{7595E15C-553B-471B-9ADC-ED155AB191E3}" srcOrd="0" destOrd="0" presId="urn:microsoft.com/office/officeart/2005/8/layout/matrix1"/>
    <dgm:cxn modelId="{4735403C-32DB-4665-9960-4BB52EEF1B8C}" type="presOf" srcId="{827B186F-5B46-468C-AF55-E024DAAFAA39}" destId="{7946C596-4121-4021-BADA-B7DCCC57B3BE}" srcOrd="0" destOrd="0" presId="urn:microsoft.com/office/officeart/2005/8/layout/matrix1"/>
    <dgm:cxn modelId="{25C0F3C1-5C9C-45D4-8362-C3A53C497600}" type="presOf" srcId="{163E3733-E3DE-4603-B81D-A07920279013}" destId="{2DBDCC4B-9364-4C26-897D-9D5279936C4A}" srcOrd="1" destOrd="0" presId="urn:microsoft.com/office/officeart/2005/8/layout/matrix1"/>
    <dgm:cxn modelId="{DE024195-E350-41E0-843C-07E1C18E238A}" srcId="{F9E79064-68C8-483E-A861-C4EFA5F54ACA}" destId="{6549D92B-83E7-4382-BCE2-AD411F4B9095}" srcOrd="2" destOrd="0" parTransId="{97738555-1C5B-4877-B0B6-5F0D62AC8F85}" sibTransId="{4C9B512C-8C6C-417C-9FE7-3CA82609C85E}"/>
    <dgm:cxn modelId="{41D125F7-4F59-44F9-B8B1-BE12B712D02E}" srcId="{827B186F-5B46-468C-AF55-E024DAAFAA39}" destId="{F9E79064-68C8-483E-A861-C4EFA5F54ACA}" srcOrd="0" destOrd="0" parTransId="{83CD7FB1-65A5-4620-A94D-7E1A4C92B777}" sibTransId="{88A2C6E5-2988-49BF-B1B1-289F0A496B89}"/>
    <dgm:cxn modelId="{AF811277-E083-40CE-B0C4-940CDB77EA60}" type="presOf" srcId="{B2B8C07D-43F5-4C65-A23A-D2D80650E3E0}" destId="{D9475630-C8AD-44A0-9DDF-60B3D2C6E705}" srcOrd="1" destOrd="0" presId="urn:microsoft.com/office/officeart/2005/8/layout/matrix1"/>
    <dgm:cxn modelId="{6D7DEF88-D32A-4953-A58A-951ACC9EE33F}" srcId="{F9E79064-68C8-483E-A861-C4EFA5F54ACA}" destId="{B2B8C07D-43F5-4C65-A23A-D2D80650E3E0}" srcOrd="3" destOrd="0" parTransId="{477E55E1-8396-468B-AFE0-22BEDD77F5B7}" sibTransId="{DACF4943-C3D6-4084-BAB5-AE5B368DB4A7}"/>
    <dgm:cxn modelId="{830CBF17-14B7-41AE-B5A4-D329F6A8CB67}" type="presOf" srcId="{B2B8C07D-43F5-4C65-A23A-D2D80650E3E0}" destId="{6AB11538-AE62-4BBD-9767-0683C1A64A5B}" srcOrd="0" destOrd="0" presId="urn:microsoft.com/office/officeart/2005/8/layout/matrix1"/>
    <dgm:cxn modelId="{52FDFCA9-9AFC-4FAE-BC46-886A76BEDBED}" type="presOf" srcId="{163E3733-E3DE-4603-B81D-A07920279013}" destId="{3FA2D15B-CF76-4202-AA22-9C6B1404492F}" srcOrd="0" destOrd="0" presId="urn:microsoft.com/office/officeart/2005/8/layout/matrix1"/>
    <dgm:cxn modelId="{B0DBCE13-AB09-4A29-B70A-02676696CE97}" srcId="{F9E79064-68C8-483E-A861-C4EFA5F54ACA}" destId="{A7112B98-6EF3-4FE7-BF3D-C59D1B368008}" srcOrd="0" destOrd="0" parTransId="{D565FFC9-7E5F-4E16-B5CB-8356BB01A266}" sibTransId="{C5566B29-EA1D-499F-BCA4-71D0AE10D7B6}"/>
    <dgm:cxn modelId="{4588DD55-AFF1-4A4D-9339-3B01563F142D}" type="presOf" srcId="{A7112B98-6EF3-4FE7-BF3D-C59D1B368008}" destId="{C4C3389C-960C-45F0-B12F-65FC46FCDAAF}" srcOrd="1" destOrd="0" presId="urn:microsoft.com/office/officeart/2005/8/layout/matrix1"/>
    <dgm:cxn modelId="{23326607-0446-4C40-9048-CC9BAD85E192}" type="presOf" srcId="{A7112B98-6EF3-4FE7-BF3D-C59D1B368008}" destId="{CD18A5EF-14CC-4D99-B9B5-ADC491578342}" srcOrd="0" destOrd="0" presId="urn:microsoft.com/office/officeart/2005/8/layout/matrix1"/>
    <dgm:cxn modelId="{5ADBCD25-05A9-40C7-9B10-9B144F217493}" type="presOf" srcId="{6549D92B-83E7-4382-BCE2-AD411F4B9095}" destId="{E95F4473-6895-42D5-9283-BB264002653F}" srcOrd="0" destOrd="0" presId="urn:microsoft.com/office/officeart/2005/8/layout/matrix1"/>
    <dgm:cxn modelId="{A2B849CF-6408-4CC8-8083-C5A9F793A094}" type="presParOf" srcId="{7946C596-4121-4021-BADA-B7DCCC57B3BE}" destId="{6D023388-E77E-4DEB-AB21-039C45EBC052}" srcOrd="0" destOrd="0" presId="urn:microsoft.com/office/officeart/2005/8/layout/matrix1"/>
    <dgm:cxn modelId="{B733CF92-7B85-47AC-93DD-37C781FA2505}" type="presParOf" srcId="{6D023388-E77E-4DEB-AB21-039C45EBC052}" destId="{CD18A5EF-14CC-4D99-B9B5-ADC491578342}" srcOrd="0" destOrd="0" presId="urn:microsoft.com/office/officeart/2005/8/layout/matrix1"/>
    <dgm:cxn modelId="{E0C26A1C-E8BB-48B3-BA37-0ACB80CF963F}" type="presParOf" srcId="{6D023388-E77E-4DEB-AB21-039C45EBC052}" destId="{C4C3389C-960C-45F0-B12F-65FC46FCDAAF}" srcOrd="1" destOrd="0" presId="urn:microsoft.com/office/officeart/2005/8/layout/matrix1"/>
    <dgm:cxn modelId="{AB2DF8BF-CE27-4067-9972-ED14000185EE}" type="presParOf" srcId="{6D023388-E77E-4DEB-AB21-039C45EBC052}" destId="{3FA2D15B-CF76-4202-AA22-9C6B1404492F}" srcOrd="2" destOrd="0" presId="urn:microsoft.com/office/officeart/2005/8/layout/matrix1"/>
    <dgm:cxn modelId="{3D5E6CF3-66F1-4502-981D-B747E10A8AA3}" type="presParOf" srcId="{6D023388-E77E-4DEB-AB21-039C45EBC052}" destId="{2DBDCC4B-9364-4C26-897D-9D5279936C4A}" srcOrd="3" destOrd="0" presId="urn:microsoft.com/office/officeart/2005/8/layout/matrix1"/>
    <dgm:cxn modelId="{40166D22-333B-4300-A5C0-428BCF317019}" type="presParOf" srcId="{6D023388-E77E-4DEB-AB21-039C45EBC052}" destId="{E95F4473-6895-42D5-9283-BB264002653F}" srcOrd="4" destOrd="0" presId="urn:microsoft.com/office/officeart/2005/8/layout/matrix1"/>
    <dgm:cxn modelId="{E81C32A8-7A3C-4484-BAD7-8601BD316FC2}" type="presParOf" srcId="{6D023388-E77E-4DEB-AB21-039C45EBC052}" destId="{CD12BA36-16AB-4F0D-9947-4D905491FE95}" srcOrd="5" destOrd="0" presId="urn:microsoft.com/office/officeart/2005/8/layout/matrix1"/>
    <dgm:cxn modelId="{BF51AF9E-E7F4-4B8A-8735-1D81F7C06292}" type="presParOf" srcId="{6D023388-E77E-4DEB-AB21-039C45EBC052}" destId="{6AB11538-AE62-4BBD-9767-0683C1A64A5B}" srcOrd="6" destOrd="0" presId="urn:microsoft.com/office/officeart/2005/8/layout/matrix1"/>
    <dgm:cxn modelId="{2B728F10-D881-4E06-8EA2-7C241DFC0097}" type="presParOf" srcId="{6D023388-E77E-4DEB-AB21-039C45EBC052}" destId="{D9475630-C8AD-44A0-9DDF-60B3D2C6E705}" srcOrd="7" destOrd="0" presId="urn:microsoft.com/office/officeart/2005/8/layout/matrix1"/>
    <dgm:cxn modelId="{1E5845CA-A65B-4B7C-91BF-44A08DEB3C75}" type="presParOf" srcId="{7946C596-4121-4021-BADA-B7DCCC57B3BE}" destId="{7595E15C-553B-471B-9ADC-ED155AB191E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5E4696-CE36-40FB-8726-EC24909286A6}" type="doc">
      <dgm:prSet loTypeId="urn:microsoft.com/office/officeart/2005/8/layout/vList6" loCatId="list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B625F2EB-10E5-4149-8948-148379F6CACA}">
      <dgm:prSet phldrT="[文字]" custT="1"/>
      <dgm:spPr>
        <a:solidFill>
          <a:srgbClr val="000090"/>
        </a:solidFill>
      </dgm:spPr>
      <dgm:t>
        <a:bodyPr/>
        <a:lstStyle/>
        <a:p>
          <a:r>
            <a:rPr lang="zh-TW" altLang="en-US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適性輔導</a:t>
          </a:r>
        </a:p>
      </dgm:t>
    </dgm:pt>
    <dgm:pt modelId="{4538D5EC-F26F-48D5-A6E0-75ECE2C745A7}" type="parTrans" cxnId="{DE954ED6-D966-4ADE-B96B-11239B33A9DE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F6CBCB96-AAC9-4331-A6E3-92D55FF819FA}" type="sibTrans" cxnId="{DE954ED6-D966-4ADE-B96B-11239B33A9DE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C0BA452B-58F9-4D08-9C12-EE745668566A}">
      <dgm:prSet phldrT="[文字]" custT="1"/>
      <dgm:spPr>
        <a:solidFill>
          <a:srgbClr val="000090"/>
        </a:solidFill>
      </dgm:spPr>
      <dgm:t>
        <a:bodyPr/>
        <a:lstStyle/>
        <a:p>
          <a:r>
            <a:rPr lang="zh-TW" altLang="en-US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多元學習</a:t>
          </a:r>
        </a:p>
      </dgm:t>
    </dgm:pt>
    <dgm:pt modelId="{288EAFA3-7AFA-4E08-9F83-DD1D789A95C9}" type="sibTrans" cxnId="{098F245B-042A-4729-A996-24DD4446AD25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F0D173E7-34E4-45CD-8598-B168AA3E55AE}" type="parTrans" cxnId="{098F245B-042A-4729-A996-24DD4446AD25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19249124-F0DD-4A7E-A6ED-2EC7309F368E}">
      <dgm:prSet phldrT="[文字]" custT="1"/>
      <dgm:spPr>
        <a:solidFill>
          <a:srgbClr val="B1FFFF">
            <a:alpha val="90000"/>
          </a:srgbClr>
        </a:solidFill>
        <a:ln>
          <a:solidFill>
            <a:schemeClr val="tx1">
              <a:alpha val="90000"/>
            </a:schemeClr>
          </a:solidFill>
        </a:ln>
      </dgm:spPr>
      <dgm:t>
        <a:bodyPr anchor="ctr"/>
        <a:lstStyle/>
        <a:p>
          <a:pPr algn="ctr"/>
          <a:r>
            <a:rPr lang="zh-TW" altLang="en-US" sz="2000" b="1" u="sng" dirty="0">
              <a:solidFill>
                <a:srgbClr val="FF0000"/>
              </a:solidFill>
            </a:rPr>
            <a:t>採計</a:t>
          </a:r>
          <a:r>
            <a:rPr lang="en-US" altLang="zh-TW" sz="2000" b="1" u="sng" dirty="0">
              <a:solidFill>
                <a:srgbClr val="FF0000"/>
              </a:solidFill>
            </a:rPr>
            <a:t>32</a:t>
          </a:r>
          <a:r>
            <a:rPr lang="zh-TW" altLang="en-US" sz="2000" b="1" u="sng" dirty="0">
              <a:solidFill>
                <a:srgbClr val="FF0000"/>
              </a:solidFill>
            </a:rPr>
            <a:t>分</a:t>
          </a:r>
        </a:p>
      </dgm:t>
    </dgm:pt>
    <dgm:pt modelId="{10AC73A9-FE8C-49C0-8B57-082B3D964D3F}" type="sibTrans" cxnId="{87D4FEEE-CC21-4C22-87C8-4DCFCB83206E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7F6AF54F-00ED-444A-B0F9-39340F8718BE}" type="parTrans" cxnId="{87D4FEEE-CC21-4C22-87C8-4DCFCB83206E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BF3883D0-7001-44C2-901B-A585C73FBE5F}">
      <dgm:prSet phldrT="[文字]" custT="1"/>
      <dgm:spPr>
        <a:solidFill>
          <a:srgbClr val="B1FFFF">
            <a:alpha val="90000"/>
          </a:srgbClr>
        </a:solidFill>
        <a:ln>
          <a:solidFill>
            <a:srgbClr val="000000">
              <a:alpha val="90000"/>
            </a:srgbClr>
          </a:solidFill>
        </a:ln>
      </dgm:spPr>
      <dgm:t>
        <a:bodyPr anchor="ctr"/>
        <a:lstStyle/>
        <a:p>
          <a:r>
            <a:rPr lang="zh-TW" altLang="en-US" sz="2000" b="1" u="sng" dirty="0">
              <a:solidFill>
                <a:srgbClr val="FF0000"/>
              </a:solidFill>
            </a:rPr>
            <a:t>採計</a:t>
          </a:r>
          <a:r>
            <a:rPr lang="en-US" altLang="zh-TW" sz="2000" b="1" u="sng" dirty="0">
              <a:solidFill>
                <a:srgbClr val="FF0000"/>
              </a:solidFill>
            </a:rPr>
            <a:t>35</a:t>
          </a:r>
          <a:r>
            <a:rPr lang="zh-TW" altLang="en-US" sz="2000" b="1" u="sng" dirty="0">
              <a:solidFill>
                <a:srgbClr val="FF0000"/>
              </a:solidFill>
            </a:rPr>
            <a:t>分</a:t>
          </a:r>
        </a:p>
      </dgm:t>
    </dgm:pt>
    <dgm:pt modelId="{BB0400D1-699A-4D9A-8473-DB385D4EF011}" type="sibTrans" cxnId="{6E3925E8-3950-49DD-B576-1730647D7EB2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B5525506-3FA0-4083-BB46-A2AC44E20EED}" type="parTrans" cxnId="{6E3925E8-3950-49DD-B576-1730647D7EB2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33D1DF83-6FA8-491B-AE46-8C5470B6695B}">
      <dgm:prSet phldrT="[文字]" custT="1"/>
      <dgm:spPr>
        <a:solidFill>
          <a:srgbClr val="000090"/>
        </a:solidFill>
      </dgm:spPr>
      <dgm:t>
        <a:bodyPr/>
        <a:lstStyle/>
        <a:p>
          <a:r>
            <a:rPr lang="zh-TW" altLang="en-US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教育會考</a:t>
          </a:r>
        </a:p>
      </dgm:t>
    </dgm:pt>
    <dgm:pt modelId="{26971985-E956-48B4-8640-A3266AF6487F}" type="parTrans" cxnId="{FAC25FA9-73F4-4151-9AB1-14B2A6F7D99B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20706A68-CA4F-4245-B745-AD5B3F276025}" type="sibTrans" cxnId="{FAC25FA9-73F4-4151-9AB1-14B2A6F7D99B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5ACA794B-7619-4EA6-A915-1A29521C5590}">
      <dgm:prSet phldrT="[文字]" custT="1"/>
      <dgm:spPr>
        <a:solidFill>
          <a:srgbClr val="B1FFFF">
            <a:alpha val="90000"/>
          </a:srgbClr>
        </a:solidFill>
        <a:ln>
          <a:solidFill>
            <a:srgbClr val="000000">
              <a:alpha val="90000"/>
            </a:srgbClr>
          </a:solidFill>
        </a:ln>
      </dgm:spPr>
      <dgm:t>
        <a:bodyPr lIns="39600" rIns="0" anchor="ctr"/>
        <a:lstStyle/>
        <a:p>
          <a:pPr marL="252000" algn="r">
            <a:spcBef>
              <a:spcPts val="200"/>
            </a:spcBef>
          </a:pPr>
          <a:r>
            <a:rPr lang="en-US" altLang="zh-TW" sz="2400" dirty="0">
              <a:solidFill>
                <a:srgbClr val="FF0000"/>
              </a:solidFill>
              <a:latin typeface="+mn-lt"/>
            </a:rPr>
            <a:t>33</a:t>
          </a:r>
          <a:r>
            <a:rPr lang="zh-TW" altLang="en-US" sz="2400" dirty="0">
              <a:solidFill>
                <a:srgbClr val="FF0000"/>
              </a:solidFill>
              <a:latin typeface="+mn-lt"/>
            </a:rPr>
            <a:t>分</a:t>
          </a:r>
        </a:p>
      </dgm:t>
    </dgm:pt>
    <dgm:pt modelId="{2D0225E2-6BD3-4B84-9D92-A2D917DC64A4}" type="sibTrans" cxnId="{D7CB9603-4DEC-4CE0-9854-2308A7D4ACCA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32282500-FB3A-4304-91B5-CDB2E162DBBD}" type="parTrans" cxnId="{D7CB9603-4DEC-4CE0-9854-2308A7D4ACCA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FF8D0DE0-7183-4802-A472-D51DF5A0C91C}">
      <dgm:prSet phldrT="[文字]" custT="1"/>
      <dgm:spPr>
        <a:solidFill>
          <a:srgbClr val="B1FFFF">
            <a:alpha val="90000"/>
          </a:srgbClr>
        </a:solidFill>
        <a:ln>
          <a:solidFill>
            <a:schemeClr val="tx1">
              <a:alpha val="90000"/>
            </a:schemeClr>
          </a:solidFill>
        </a:ln>
      </dgm:spPr>
      <dgm:t>
        <a:bodyPr anchor="ctr"/>
        <a:lstStyle/>
        <a:p>
          <a:pPr algn="ctr"/>
          <a:r>
            <a:rPr lang="zh-TW" altLang="en-US" sz="2000" dirty="0">
              <a:solidFill>
                <a:schemeClr val="tx1"/>
              </a:solidFill>
            </a:rPr>
            <a:t>總分</a:t>
          </a:r>
          <a:r>
            <a:rPr lang="en-US" altLang="zh-TW" sz="2000" dirty="0">
              <a:solidFill>
                <a:schemeClr val="tx1"/>
              </a:solidFill>
            </a:rPr>
            <a:t>32</a:t>
          </a:r>
          <a:r>
            <a:rPr lang="zh-TW" altLang="en-US" sz="2000" dirty="0">
              <a:solidFill>
                <a:schemeClr val="tx1"/>
              </a:solidFill>
            </a:rPr>
            <a:t>分</a:t>
          </a:r>
        </a:p>
      </dgm:t>
    </dgm:pt>
    <dgm:pt modelId="{D36406B9-0E8F-42DA-8278-1758A98C6133}" type="parTrans" cxnId="{89B086EC-A8B6-4CAE-ACE9-C7149DFA28B7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530C475B-951E-4ADF-9023-BB44AC0D2AC6}" type="sibTrans" cxnId="{89B086EC-A8B6-4CAE-ACE9-C7149DFA28B7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82089FB6-1069-40A4-A70D-663009CAC143}">
      <dgm:prSet phldrT="[文字]" custT="1"/>
      <dgm:spPr>
        <a:solidFill>
          <a:srgbClr val="B1FFFF">
            <a:alpha val="90000"/>
          </a:srgbClr>
        </a:solidFill>
        <a:ln>
          <a:solidFill>
            <a:srgbClr val="000000">
              <a:alpha val="90000"/>
            </a:srgbClr>
          </a:solidFill>
        </a:ln>
      </dgm:spPr>
      <dgm:t>
        <a:bodyPr anchor="ctr"/>
        <a:lstStyle/>
        <a:p>
          <a:r>
            <a:rPr lang="zh-TW" altLang="en-US" sz="2000" dirty="0">
              <a:solidFill>
                <a:schemeClr val="tx1"/>
              </a:solidFill>
            </a:rPr>
            <a:t>總分</a:t>
          </a:r>
          <a:r>
            <a:rPr lang="en-US" altLang="zh-TW" sz="2000" dirty="0">
              <a:solidFill>
                <a:schemeClr val="tx1"/>
              </a:solidFill>
            </a:rPr>
            <a:t>42</a:t>
          </a:r>
          <a:r>
            <a:rPr lang="zh-TW" altLang="en-US" sz="2000" dirty="0">
              <a:solidFill>
                <a:schemeClr val="tx1"/>
              </a:solidFill>
            </a:rPr>
            <a:t>分</a:t>
          </a:r>
        </a:p>
      </dgm:t>
    </dgm:pt>
    <dgm:pt modelId="{30E778EF-CB4F-4134-807F-3F99E87F8A13}" type="parTrans" cxnId="{24AF1BD1-829D-4895-ABC1-3C3826106667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273D7343-E26D-48D8-B684-5E4ACA35AC45}" type="sibTrans" cxnId="{24AF1BD1-829D-4895-ABC1-3C3826106667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4E63D85C-3837-4D2B-B9A0-FCAAE26FC636}" type="pres">
      <dgm:prSet presAssocID="{205E4696-CE36-40FB-8726-EC24909286A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ED551B06-B7DE-448B-B9EE-0C60CE3408D6}" type="pres">
      <dgm:prSet presAssocID="{B625F2EB-10E5-4149-8948-148379F6CACA}" presName="linNode" presStyleCnt="0"/>
      <dgm:spPr/>
    </dgm:pt>
    <dgm:pt modelId="{50818BBC-F477-4D9E-837A-21259D15C457}" type="pres">
      <dgm:prSet presAssocID="{B625F2EB-10E5-4149-8948-148379F6CACA}" presName="parentShp" presStyleLbl="node1" presStyleIdx="0" presStyleCnt="3" custScaleX="22407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539567-1F23-4E76-A758-5A862BB9EFFC}" type="pres">
      <dgm:prSet presAssocID="{B625F2EB-10E5-4149-8948-148379F6CACA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5541B67-E6BB-4A55-AB99-60DBC347093E}" type="pres">
      <dgm:prSet presAssocID="{F6CBCB96-AAC9-4331-A6E3-92D55FF819FA}" presName="spacing" presStyleCnt="0"/>
      <dgm:spPr/>
    </dgm:pt>
    <dgm:pt modelId="{670EE82C-C216-48D5-9379-19F889DB8888}" type="pres">
      <dgm:prSet presAssocID="{C0BA452B-58F9-4D08-9C12-EE745668566A}" presName="linNode" presStyleCnt="0"/>
      <dgm:spPr/>
    </dgm:pt>
    <dgm:pt modelId="{09D89B46-01BD-4CE7-8FF2-34FB9ACC1234}" type="pres">
      <dgm:prSet presAssocID="{C0BA452B-58F9-4D08-9C12-EE745668566A}" presName="parentShp" presStyleLbl="node1" presStyleIdx="1" presStyleCnt="3" custScaleX="247987" custLinFactNeighborX="-29" custLinFactNeighborY="267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9BF2826-A93F-484E-809F-0952285A6A23}" type="pres">
      <dgm:prSet presAssocID="{C0BA452B-58F9-4D08-9C12-EE745668566A}" presName="childShp" presStyleLbl="bgAccFollowNode1" presStyleIdx="1" presStyleCnt="3" custScaleX="11160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C401293-0E6F-4BE0-9B3D-3779AF0E7BDB}" type="pres">
      <dgm:prSet presAssocID="{288EAFA3-7AFA-4E08-9F83-DD1D789A95C9}" presName="spacing" presStyleCnt="0"/>
      <dgm:spPr/>
    </dgm:pt>
    <dgm:pt modelId="{18881F29-BE38-41C9-9182-D08C73E20DEA}" type="pres">
      <dgm:prSet presAssocID="{33D1DF83-6FA8-491B-AE46-8C5470B6695B}" presName="linNode" presStyleCnt="0"/>
      <dgm:spPr/>
    </dgm:pt>
    <dgm:pt modelId="{BDD9785E-5988-4D9A-BEBF-25DE815D2930}" type="pres">
      <dgm:prSet presAssocID="{33D1DF83-6FA8-491B-AE46-8C5470B6695B}" presName="parentShp" presStyleLbl="node1" presStyleIdx="2" presStyleCnt="3" custScaleX="259923" custLinFactNeighborX="1274" custLinFactNeighborY="1152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13D0A37-9639-43F8-AAA7-6563C960F0FF}" type="pres">
      <dgm:prSet presAssocID="{33D1DF83-6FA8-491B-AE46-8C5470B6695B}" presName="childShp" presStyleLbl="bgAccFollowNode1" presStyleIdx="2" presStyleCnt="3" custScaleX="117047" custLinFactNeighborX="-11258" custLinFactNeighborY="84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AC25FA9-73F4-4151-9AB1-14B2A6F7D99B}" srcId="{205E4696-CE36-40FB-8726-EC24909286A6}" destId="{33D1DF83-6FA8-491B-AE46-8C5470B6695B}" srcOrd="2" destOrd="0" parTransId="{26971985-E956-48B4-8640-A3266AF6487F}" sibTransId="{20706A68-CA4F-4245-B745-AD5B3F276025}"/>
    <dgm:cxn modelId="{B73C1210-FBD8-4672-B80B-577FA4D352E4}" type="presOf" srcId="{FF8D0DE0-7183-4802-A472-D51DF5A0C91C}" destId="{3F539567-1F23-4E76-A758-5A862BB9EFFC}" srcOrd="0" destOrd="1" presId="urn:microsoft.com/office/officeart/2005/8/layout/vList6"/>
    <dgm:cxn modelId="{098F245B-042A-4729-A996-24DD4446AD25}" srcId="{205E4696-CE36-40FB-8726-EC24909286A6}" destId="{C0BA452B-58F9-4D08-9C12-EE745668566A}" srcOrd="1" destOrd="0" parTransId="{F0D173E7-34E4-45CD-8598-B168AA3E55AE}" sibTransId="{288EAFA3-7AFA-4E08-9F83-DD1D789A95C9}"/>
    <dgm:cxn modelId="{89B086EC-A8B6-4CAE-ACE9-C7149DFA28B7}" srcId="{B625F2EB-10E5-4149-8948-148379F6CACA}" destId="{FF8D0DE0-7183-4802-A472-D51DF5A0C91C}" srcOrd="1" destOrd="0" parTransId="{D36406B9-0E8F-42DA-8278-1758A98C6133}" sibTransId="{530C475B-951E-4ADF-9023-BB44AC0D2AC6}"/>
    <dgm:cxn modelId="{24AF1BD1-829D-4895-ABC1-3C3826106667}" srcId="{C0BA452B-58F9-4D08-9C12-EE745668566A}" destId="{82089FB6-1069-40A4-A70D-663009CAC143}" srcOrd="1" destOrd="0" parTransId="{30E778EF-CB4F-4134-807F-3F99E87F8A13}" sibTransId="{273D7343-E26D-48D8-B684-5E4ACA35AC45}"/>
    <dgm:cxn modelId="{10766A06-400B-4F19-BEAB-E22F2C4A4FEF}" type="presOf" srcId="{19249124-F0DD-4A7E-A6ED-2EC7309F368E}" destId="{3F539567-1F23-4E76-A758-5A862BB9EFFC}" srcOrd="0" destOrd="0" presId="urn:microsoft.com/office/officeart/2005/8/layout/vList6"/>
    <dgm:cxn modelId="{9BA65AFD-5D60-4DF5-A3E9-29824BA456F1}" type="presOf" srcId="{205E4696-CE36-40FB-8726-EC24909286A6}" destId="{4E63D85C-3837-4D2B-B9A0-FCAAE26FC636}" srcOrd="0" destOrd="0" presId="urn:microsoft.com/office/officeart/2005/8/layout/vList6"/>
    <dgm:cxn modelId="{6A5F6072-A6A9-4C41-AFF2-22790A72B8E3}" type="presOf" srcId="{33D1DF83-6FA8-491B-AE46-8C5470B6695B}" destId="{BDD9785E-5988-4D9A-BEBF-25DE815D2930}" srcOrd="0" destOrd="0" presId="urn:microsoft.com/office/officeart/2005/8/layout/vList6"/>
    <dgm:cxn modelId="{87D4FEEE-CC21-4C22-87C8-4DCFCB83206E}" srcId="{B625F2EB-10E5-4149-8948-148379F6CACA}" destId="{19249124-F0DD-4A7E-A6ED-2EC7309F368E}" srcOrd="0" destOrd="0" parTransId="{7F6AF54F-00ED-444A-B0F9-39340F8718BE}" sibTransId="{10AC73A9-FE8C-49C0-8B57-082B3D964D3F}"/>
    <dgm:cxn modelId="{459C628B-2D75-464C-B209-06F1AEA67341}" type="presOf" srcId="{82089FB6-1069-40A4-A70D-663009CAC143}" destId="{B9BF2826-A93F-484E-809F-0952285A6A23}" srcOrd="0" destOrd="1" presId="urn:microsoft.com/office/officeart/2005/8/layout/vList6"/>
    <dgm:cxn modelId="{6E3925E8-3950-49DD-B576-1730647D7EB2}" srcId="{C0BA452B-58F9-4D08-9C12-EE745668566A}" destId="{BF3883D0-7001-44C2-901B-A585C73FBE5F}" srcOrd="0" destOrd="0" parTransId="{B5525506-3FA0-4083-BB46-A2AC44E20EED}" sibTransId="{BB0400D1-699A-4D9A-8473-DB385D4EF011}"/>
    <dgm:cxn modelId="{A40C1BB6-424C-43EB-BE35-0D27BE0E024B}" type="presOf" srcId="{BF3883D0-7001-44C2-901B-A585C73FBE5F}" destId="{B9BF2826-A93F-484E-809F-0952285A6A23}" srcOrd="0" destOrd="0" presId="urn:microsoft.com/office/officeart/2005/8/layout/vList6"/>
    <dgm:cxn modelId="{D905225E-F964-4C8C-B4B4-EE80F7E83E70}" type="presOf" srcId="{C0BA452B-58F9-4D08-9C12-EE745668566A}" destId="{09D89B46-01BD-4CE7-8FF2-34FB9ACC1234}" srcOrd="0" destOrd="0" presId="urn:microsoft.com/office/officeart/2005/8/layout/vList6"/>
    <dgm:cxn modelId="{61E358A4-EAC2-49E1-8FA6-C5A772D3D08F}" type="presOf" srcId="{B625F2EB-10E5-4149-8948-148379F6CACA}" destId="{50818BBC-F477-4D9E-837A-21259D15C457}" srcOrd="0" destOrd="0" presId="urn:microsoft.com/office/officeart/2005/8/layout/vList6"/>
    <dgm:cxn modelId="{58386016-8360-4EFD-BFCA-68D2AC464A59}" type="presOf" srcId="{5ACA794B-7619-4EA6-A915-1A29521C5590}" destId="{413D0A37-9639-43F8-AAA7-6563C960F0FF}" srcOrd="0" destOrd="0" presId="urn:microsoft.com/office/officeart/2005/8/layout/vList6"/>
    <dgm:cxn modelId="{DE954ED6-D966-4ADE-B96B-11239B33A9DE}" srcId="{205E4696-CE36-40FB-8726-EC24909286A6}" destId="{B625F2EB-10E5-4149-8948-148379F6CACA}" srcOrd="0" destOrd="0" parTransId="{4538D5EC-F26F-48D5-A6E0-75ECE2C745A7}" sibTransId="{F6CBCB96-AAC9-4331-A6E3-92D55FF819FA}"/>
    <dgm:cxn modelId="{D7CB9603-4DEC-4CE0-9854-2308A7D4ACCA}" srcId="{33D1DF83-6FA8-491B-AE46-8C5470B6695B}" destId="{5ACA794B-7619-4EA6-A915-1A29521C5590}" srcOrd="0" destOrd="0" parTransId="{32282500-FB3A-4304-91B5-CDB2E162DBBD}" sibTransId="{2D0225E2-6BD3-4B84-9D92-A2D917DC64A4}"/>
    <dgm:cxn modelId="{6FFACB07-DB1E-4D43-9EDF-3E20B50EA9C5}" type="presParOf" srcId="{4E63D85C-3837-4D2B-B9A0-FCAAE26FC636}" destId="{ED551B06-B7DE-448B-B9EE-0C60CE3408D6}" srcOrd="0" destOrd="0" presId="urn:microsoft.com/office/officeart/2005/8/layout/vList6"/>
    <dgm:cxn modelId="{C4AE1F87-C629-4DDB-8BED-F49649564EE2}" type="presParOf" srcId="{ED551B06-B7DE-448B-B9EE-0C60CE3408D6}" destId="{50818BBC-F477-4D9E-837A-21259D15C457}" srcOrd="0" destOrd="0" presId="urn:microsoft.com/office/officeart/2005/8/layout/vList6"/>
    <dgm:cxn modelId="{C337A08D-3780-4012-8010-E9339ED24FCD}" type="presParOf" srcId="{ED551B06-B7DE-448B-B9EE-0C60CE3408D6}" destId="{3F539567-1F23-4E76-A758-5A862BB9EFFC}" srcOrd="1" destOrd="0" presId="urn:microsoft.com/office/officeart/2005/8/layout/vList6"/>
    <dgm:cxn modelId="{3B5CF8DD-8C54-4D78-9B39-005E096BC3E8}" type="presParOf" srcId="{4E63D85C-3837-4D2B-B9A0-FCAAE26FC636}" destId="{25541B67-E6BB-4A55-AB99-60DBC347093E}" srcOrd="1" destOrd="0" presId="urn:microsoft.com/office/officeart/2005/8/layout/vList6"/>
    <dgm:cxn modelId="{D237C61F-ADA9-44E5-AB4B-C3A6B62FB768}" type="presParOf" srcId="{4E63D85C-3837-4D2B-B9A0-FCAAE26FC636}" destId="{670EE82C-C216-48D5-9379-19F889DB8888}" srcOrd="2" destOrd="0" presId="urn:microsoft.com/office/officeart/2005/8/layout/vList6"/>
    <dgm:cxn modelId="{B0486F67-57BF-40A7-8BE0-3877BBD735C6}" type="presParOf" srcId="{670EE82C-C216-48D5-9379-19F889DB8888}" destId="{09D89B46-01BD-4CE7-8FF2-34FB9ACC1234}" srcOrd="0" destOrd="0" presId="urn:microsoft.com/office/officeart/2005/8/layout/vList6"/>
    <dgm:cxn modelId="{BCDF3163-7BE5-4E31-9C48-67E1CDDCACA8}" type="presParOf" srcId="{670EE82C-C216-48D5-9379-19F889DB8888}" destId="{B9BF2826-A93F-484E-809F-0952285A6A23}" srcOrd="1" destOrd="0" presId="urn:microsoft.com/office/officeart/2005/8/layout/vList6"/>
    <dgm:cxn modelId="{CB4FDD34-CE9C-49FC-A526-2B2F4693BB21}" type="presParOf" srcId="{4E63D85C-3837-4D2B-B9A0-FCAAE26FC636}" destId="{FC401293-0E6F-4BE0-9B3D-3779AF0E7BDB}" srcOrd="3" destOrd="0" presId="urn:microsoft.com/office/officeart/2005/8/layout/vList6"/>
    <dgm:cxn modelId="{5224CB08-3BDF-4A43-AF3E-598F8792FC28}" type="presParOf" srcId="{4E63D85C-3837-4D2B-B9A0-FCAAE26FC636}" destId="{18881F29-BE38-41C9-9182-D08C73E20DEA}" srcOrd="4" destOrd="0" presId="urn:microsoft.com/office/officeart/2005/8/layout/vList6"/>
    <dgm:cxn modelId="{E4D65E9D-4104-4319-9CD2-58D963543974}" type="presParOf" srcId="{18881F29-BE38-41C9-9182-D08C73E20DEA}" destId="{BDD9785E-5988-4D9A-BEBF-25DE815D2930}" srcOrd="0" destOrd="0" presId="urn:microsoft.com/office/officeart/2005/8/layout/vList6"/>
    <dgm:cxn modelId="{C3B71485-D2E5-4824-9707-ADD2F752F48F}" type="presParOf" srcId="{18881F29-BE38-41C9-9182-D08C73E20DEA}" destId="{413D0A37-9639-43F8-AAA7-6563C960F0FF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5F123D-1D8B-A64F-8933-66F4CD9661C6}" type="doc">
      <dgm:prSet loTypeId="urn:microsoft.com/office/officeart/2005/8/layout/hProcess3" loCatId="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zh-TW" altLang="en-US"/>
        </a:p>
      </dgm:t>
    </dgm:pt>
    <dgm:pt modelId="{FE7AF7D2-F977-8C4F-B1D3-FB091098CF13}" type="pres">
      <dgm:prSet presAssocID="{EC5F123D-1D8B-A64F-8933-66F4CD9661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A6D126A-797E-0540-ABFC-E950EE998E9F}" type="pres">
      <dgm:prSet presAssocID="{EC5F123D-1D8B-A64F-8933-66F4CD9661C6}" presName="dummy" presStyleCnt="0"/>
      <dgm:spPr/>
    </dgm:pt>
    <dgm:pt modelId="{BAD02919-DF43-644F-B79E-0B985C83C920}" type="pres">
      <dgm:prSet presAssocID="{EC5F123D-1D8B-A64F-8933-66F4CD9661C6}" presName="linH" presStyleCnt="0"/>
      <dgm:spPr/>
    </dgm:pt>
    <dgm:pt modelId="{C5CFC8FC-6174-4D43-88CC-6B962C344BCF}" type="pres">
      <dgm:prSet presAssocID="{EC5F123D-1D8B-A64F-8933-66F4CD9661C6}" presName="padding1" presStyleCnt="0"/>
      <dgm:spPr/>
    </dgm:pt>
    <dgm:pt modelId="{4EC8E62C-140B-4B44-AEFD-9E3ED296488A}" type="pres">
      <dgm:prSet presAssocID="{EC5F123D-1D8B-A64F-8933-66F4CD9661C6}" presName="padding2" presStyleCnt="0"/>
      <dgm:spPr/>
    </dgm:pt>
    <dgm:pt modelId="{945DAF16-BC05-C248-889B-68E77D2C912B}" type="pres">
      <dgm:prSet presAssocID="{EC5F123D-1D8B-A64F-8933-66F4CD9661C6}" presName="negArrow" presStyleCnt="0"/>
      <dgm:spPr/>
    </dgm:pt>
    <dgm:pt modelId="{5E3B773A-443A-F24F-A937-5A59AE6AA9D4}" type="pres">
      <dgm:prSet presAssocID="{EC5F123D-1D8B-A64F-8933-66F4CD9661C6}" presName="backgroundArrow" presStyleLbl="node1" presStyleIdx="0" presStyleCnt="1" custScaleX="100000" custScaleY="120013" custLinFactNeighborX="-376" custLinFactNeighborY="-3854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</dgm:ptLst>
  <dgm:cxnLst>
    <dgm:cxn modelId="{3C485A09-FEAE-4303-85E5-32C83A53D747}" type="presOf" srcId="{EC5F123D-1D8B-A64F-8933-66F4CD9661C6}" destId="{FE7AF7D2-F977-8C4F-B1D3-FB091098CF13}" srcOrd="0" destOrd="0" presId="urn:microsoft.com/office/officeart/2005/8/layout/hProcess3"/>
    <dgm:cxn modelId="{D305488C-6A43-4CFE-8915-62CEC7BFCE40}" type="presParOf" srcId="{FE7AF7D2-F977-8C4F-B1D3-FB091098CF13}" destId="{7A6D126A-797E-0540-ABFC-E950EE998E9F}" srcOrd="0" destOrd="0" presId="urn:microsoft.com/office/officeart/2005/8/layout/hProcess3"/>
    <dgm:cxn modelId="{045CCB9E-F2EA-4BCD-936A-7AED1097C1A6}" type="presParOf" srcId="{FE7AF7D2-F977-8C4F-B1D3-FB091098CF13}" destId="{BAD02919-DF43-644F-B79E-0B985C83C920}" srcOrd="1" destOrd="0" presId="urn:microsoft.com/office/officeart/2005/8/layout/hProcess3"/>
    <dgm:cxn modelId="{6CC2A3AE-B602-4B51-9E40-D3D29B31DD2D}" type="presParOf" srcId="{BAD02919-DF43-644F-B79E-0B985C83C920}" destId="{C5CFC8FC-6174-4D43-88CC-6B962C344BCF}" srcOrd="0" destOrd="0" presId="urn:microsoft.com/office/officeart/2005/8/layout/hProcess3"/>
    <dgm:cxn modelId="{19AB2FEE-C199-4C04-A883-2B664330569D}" type="presParOf" srcId="{BAD02919-DF43-644F-B79E-0B985C83C920}" destId="{4EC8E62C-140B-4B44-AEFD-9E3ED296488A}" srcOrd="1" destOrd="0" presId="urn:microsoft.com/office/officeart/2005/8/layout/hProcess3"/>
    <dgm:cxn modelId="{9F82BFC2-01F8-45EB-BF8C-9C496FDB9DB5}" type="presParOf" srcId="{BAD02919-DF43-644F-B79E-0B985C83C920}" destId="{945DAF16-BC05-C248-889B-68E77D2C912B}" srcOrd="2" destOrd="0" presId="urn:microsoft.com/office/officeart/2005/8/layout/hProcess3"/>
    <dgm:cxn modelId="{B8246C63-6A54-41AC-9ECC-62944A92B2B6}" type="presParOf" srcId="{BAD02919-DF43-644F-B79E-0B985C83C920}" destId="{5E3B773A-443A-F24F-A937-5A59AE6AA9D4}" srcOrd="3" destOrd="0" presId="urn:microsoft.com/office/officeart/2005/8/layout/hProcess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39567-1F23-4E76-A758-5A862BB9EFFC}">
      <dsp:nvSpPr>
        <dsp:cNvPr id="0" name=""/>
        <dsp:cNvSpPr/>
      </dsp:nvSpPr>
      <dsp:spPr>
        <a:xfrm>
          <a:off x="2293158" y="0"/>
          <a:ext cx="1534422" cy="1736824"/>
        </a:xfrm>
        <a:prstGeom prst="rightArrow">
          <a:avLst>
            <a:gd name="adj1" fmla="val 75000"/>
            <a:gd name="adj2" fmla="val 50000"/>
          </a:avLst>
        </a:prstGeom>
        <a:solidFill>
          <a:srgbClr val="B1FFFF">
            <a:alpha val="90000"/>
          </a:srgb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u="sng" kern="1200" dirty="0">
              <a:solidFill>
                <a:srgbClr val="FF0000"/>
              </a:solidFill>
            </a:rPr>
            <a:t>採計</a:t>
          </a:r>
          <a:r>
            <a:rPr lang="en-US" altLang="zh-TW" sz="2000" b="1" u="sng" kern="1200" dirty="0">
              <a:solidFill>
                <a:srgbClr val="FF0000"/>
              </a:solidFill>
            </a:rPr>
            <a:t>32</a:t>
          </a:r>
          <a:r>
            <a:rPr lang="zh-TW" altLang="en-US" sz="2000" b="1" u="sng" kern="1200" dirty="0">
              <a:solidFill>
                <a:srgbClr val="FF0000"/>
              </a:solidFill>
            </a:rPr>
            <a:t>分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>
              <a:solidFill>
                <a:schemeClr val="tx1"/>
              </a:solidFill>
            </a:rPr>
            <a:t>總分</a:t>
          </a:r>
          <a:r>
            <a:rPr lang="en-US" altLang="zh-TW" sz="2000" kern="1200" dirty="0">
              <a:solidFill>
                <a:schemeClr val="tx1"/>
              </a:solidFill>
            </a:rPr>
            <a:t>32</a:t>
          </a:r>
          <a:r>
            <a:rPr lang="zh-TW" altLang="en-US" sz="2000" kern="1200" dirty="0">
              <a:solidFill>
                <a:schemeClr val="tx1"/>
              </a:solidFill>
            </a:rPr>
            <a:t>分</a:t>
          </a:r>
        </a:p>
      </dsp:txBody>
      <dsp:txXfrm>
        <a:off x="2293158" y="217103"/>
        <a:ext cx="959014" cy="1302618"/>
      </dsp:txXfrm>
    </dsp:sp>
    <dsp:sp modelId="{50818BBC-F477-4D9E-837A-21259D15C457}">
      <dsp:nvSpPr>
        <dsp:cNvPr id="0" name=""/>
        <dsp:cNvSpPr/>
      </dsp:nvSpPr>
      <dsp:spPr>
        <a:xfrm>
          <a:off x="997" y="0"/>
          <a:ext cx="2292160" cy="1736824"/>
        </a:xfrm>
        <a:prstGeom prst="roundRect">
          <a:avLst/>
        </a:prstGeom>
        <a:solidFill>
          <a:srgbClr val="0000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適性輔導</a:t>
          </a:r>
        </a:p>
      </dsp:txBody>
      <dsp:txXfrm>
        <a:off x="85782" y="84785"/>
        <a:ext cx="2122590" cy="1567254"/>
      </dsp:txXfrm>
    </dsp:sp>
    <dsp:sp modelId="{B9BF2826-A93F-484E-809F-0952285A6A23}">
      <dsp:nvSpPr>
        <dsp:cNvPr id="0" name=""/>
        <dsp:cNvSpPr/>
      </dsp:nvSpPr>
      <dsp:spPr>
        <a:xfrm>
          <a:off x="2285438" y="1910506"/>
          <a:ext cx="1542285" cy="1736824"/>
        </a:xfrm>
        <a:prstGeom prst="rightArrow">
          <a:avLst>
            <a:gd name="adj1" fmla="val 75000"/>
            <a:gd name="adj2" fmla="val 50000"/>
          </a:avLst>
        </a:prstGeom>
        <a:solidFill>
          <a:srgbClr val="B1FFFF">
            <a:alpha val="90000"/>
          </a:srgbClr>
        </a:solidFill>
        <a:ln w="25400" cap="flat" cmpd="sng" algn="ctr">
          <a:solidFill>
            <a:srgbClr val="00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u="sng" kern="1200" dirty="0">
              <a:solidFill>
                <a:srgbClr val="FF0000"/>
              </a:solidFill>
            </a:rPr>
            <a:t>採計</a:t>
          </a:r>
          <a:r>
            <a:rPr lang="en-US" altLang="zh-TW" sz="2000" b="1" u="sng" kern="1200" dirty="0">
              <a:solidFill>
                <a:srgbClr val="FF0000"/>
              </a:solidFill>
            </a:rPr>
            <a:t>35</a:t>
          </a:r>
          <a:r>
            <a:rPr lang="zh-TW" altLang="en-US" sz="2000" b="1" u="sng" kern="1200" dirty="0">
              <a:solidFill>
                <a:srgbClr val="FF0000"/>
              </a:solidFill>
            </a:rPr>
            <a:t>分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>
              <a:solidFill>
                <a:schemeClr val="tx1"/>
              </a:solidFill>
            </a:rPr>
            <a:t>總分</a:t>
          </a:r>
          <a:r>
            <a:rPr lang="en-US" altLang="zh-TW" sz="2000" kern="1200" dirty="0">
              <a:solidFill>
                <a:schemeClr val="tx1"/>
              </a:solidFill>
            </a:rPr>
            <a:t>42</a:t>
          </a:r>
          <a:r>
            <a:rPr lang="zh-TW" altLang="en-US" sz="2000" kern="1200" dirty="0">
              <a:solidFill>
                <a:schemeClr val="tx1"/>
              </a:solidFill>
            </a:rPr>
            <a:t>分</a:t>
          </a:r>
        </a:p>
      </dsp:txBody>
      <dsp:txXfrm>
        <a:off x="2285438" y="2127609"/>
        <a:ext cx="963928" cy="1302618"/>
      </dsp:txXfrm>
    </dsp:sp>
    <dsp:sp modelId="{09D89B46-01BD-4CE7-8FF2-34FB9ACC1234}">
      <dsp:nvSpPr>
        <dsp:cNvPr id="0" name=""/>
        <dsp:cNvSpPr/>
      </dsp:nvSpPr>
      <dsp:spPr>
        <a:xfrm>
          <a:off x="453" y="1956983"/>
          <a:ext cx="2284584" cy="1736824"/>
        </a:xfrm>
        <a:prstGeom prst="roundRect">
          <a:avLst/>
        </a:prstGeom>
        <a:solidFill>
          <a:srgbClr val="0000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多元學習</a:t>
          </a:r>
        </a:p>
      </dsp:txBody>
      <dsp:txXfrm>
        <a:off x="85238" y="2041768"/>
        <a:ext cx="2115014" cy="1567254"/>
      </dsp:txXfrm>
    </dsp:sp>
    <dsp:sp modelId="{413D0A37-9639-43F8-AAA7-6563C960F0FF}">
      <dsp:nvSpPr>
        <dsp:cNvPr id="0" name=""/>
        <dsp:cNvSpPr/>
      </dsp:nvSpPr>
      <dsp:spPr>
        <a:xfrm>
          <a:off x="2185714" y="3821012"/>
          <a:ext cx="1541300" cy="1736824"/>
        </a:xfrm>
        <a:prstGeom prst="rightArrow">
          <a:avLst>
            <a:gd name="adj1" fmla="val 75000"/>
            <a:gd name="adj2" fmla="val 50000"/>
          </a:avLst>
        </a:prstGeom>
        <a:solidFill>
          <a:srgbClr val="B1FFFF">
            <a:alpha val="90000"/>
          </a:srgbClr>
        </a:solidFill>
        <a:ln w="25400" cap="flat" cmpd="sng" algn="ctr">
          <a:solidFill>
            <a:srgbClr val="00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600" tIns="15240" rIns="0" bIns="15240" numCol="1" spcCol="1270" anchor="ctr" anchorCtr="0">
          <a:noAutofit/>
        </a:bodyPr>
        <a:lstStyle/>
        <a:p>
          <a:pPr marL="252000" lvl="1" indent="-228600" algn="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400" kern="1200" dirty="0">
              <a:solidFill>
                <a:srgbClr val="FF0000"/>
              </a:solidFill>
              <a:latin typeface="+mn-lt"/>
            </a:rPr>
            <a:t>33</a:t>
          </a:r>
          <a:r>
            <a:rPr lang="zh-TW" altLang="en-US" sz="2400" kern="1200" dirty="0">
              <a:solidFill>
                <a:srgbClr val="FF0000"/>
              </a:solidFill>
              <a:latin typeface="+mn-lt"/>
            </a:rPr>
            <a:t>分</a:t>
          </a:r>
        </a:p>
      </dsp:txBody>
      <dsp:txXfrm>
        <a:off x="2185714" y="4038115"/>
        <a:ext cx="963313" cy="1302618"/>
      </dsp:txXfrm>
    </dsp:sp>
    <dsp:sp modelId="{BDD9785E-5988-4D9A-BEBF-25DE815D2930}">
      <dsp:nvSpPr>
        <dsp:cNvPr id="0" name=""/>
        <dsp:cNvSpPr/>
      </dsp:nvSpPr>
      <dsp:spPr>
        <a:xfrm>
          <a:off x="19508" y="3821012"/>
          <a:ext cx="2281814" cy="1736824"/>
        </a:xfrm>
        <a:prstGeom prst="roundRect">
          <a:avLst/>
        </a:prstGeom>
        <a:solidFill>
          <a:srgbClr val="0000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教育會考</a:t>
          </a:r>
        </a:p>
      </dsp:txBody>
      <dsp:txXfrm>
        <a:off x="104293" y="3905797"/>
        <a:ext cx="2112244" cy="15672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542853" y="9355807"/>
            <a:ext cx="43249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 defTabSz="879475">
              <a:defRPr sz="1200">
                <a:latin typeface="Arial" pitchFamily="34" charset="0"/>
              </a:defRPr>
            </a:lvl1pPr>
          </a:lstStyle>
          <a:p>
            <a:fld id="{5751B700-6D00-4555-85D8-F6046E46085E}" type="slidenum">
              <a:rPr lang="zh-TW" altLang="en-US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74183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defTabSz="880682" eaLnBrk="0" hangingPunct="0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 defTabSz="880682" eaLnBrk="0" hangingPunct="0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C9730AAF-7B1A-4047-8AF2-47A5B93FFEF1}" type="datetimeFigureOut">
              <a:rPr lang="zh-TW" altLang="en-US"/>
              <a:pPr>
                <a:defRPr/>
              </a:pPr>
              <a:t>2020/10/26</a:t>
            </a:fld>
            <a:endParaRPr lang="en-US" altLang="zh-TW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4875"/>
            <a:ext cx="54419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defTabSz="880682" eaLnBrk="0" hangingPunct="0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 defTabSz="879475">
              <a:defRPr sz="1200">
                <a:latin typeface="Arial" pitchFamily="34" charset="0"/>
              </a:defRPr>
            </a:lvl1pPr>
          </a:lstStyle>
          <a:p>
            <a:fld id="{E73A443C-5C70-497E-AA06-012DFBD0CD1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4802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1363"/>
            <a:ext cx="4965700" cy="3725862"/>
          </a:xfrm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319" tIns="44159" rIns="88319" bIns="44159"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568718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1363"/>
            <a:ext cx="4965700" cy="3725862"/>
          </a:xfrm>
          <a:ln/>
        </p:spPr>
      </p:sp>
      <p:sp>
        <p:nvSpPr>
          <p:cNvPr id="129027" name="備忘稿版面配置區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noFill/>
          <a:ln/>
        </p:spPr>
        <p:txBody>
          <a:bodyPr lIns="88221" tIns="44111" rIns="88221" bIns="44111"/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29028" name="投影片編號版面配置區 3"/>
          <p:cNvSpPr txBox="1">
            <a:spLocks noGrp="1"/>
          </p:cNvSpPr>
          <p:nvPr/>
        </p:nvSpPr>
        <p:spPr bwMode="auto">
          <a:xfrm>
            <a:off x="3848100" y="9428163"/>
            <a:ext cx="29479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21" tIns="44111" rIns="88221" bIns="44111" anchor="b"/>
          <a:lstStyle/>
          <a:p>
            <a:pPr algn="r" eaLnBrk="1" hangingPunct="1"/>
            <a:fld id="{1AD003AC-E163-4C39-B310-B7AAFC2B473F}" type="slidenum">
              <a:rPr kumimoji="0" lang="zh-TW" altLang="en-US" sz="1200">
                <a:solidFill>
                  <a:srgbClr val="000000"/>
                </a:solidFill>
              </a:rPr>
              <a:pPr algn="r" eaLnBrk="1" hangingPunct="1"/>
              <a:t>22</a:t>
            </a:fld>
            <a:endParaRPr kumimoji="0" lang="en-US" altLang="zh-TW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160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1363"/>
            <a:ext cx="4965700" cy="3725862"/>
          </a:xfrm>
          <a:ln/>
        </p:spPr>
      </p:sp>
      <p:sp>
        <p:nvSpPr>
          <p:cNvPr id="129027" name="備忘稿版面配置區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noFill/>
          <a:ln/>
        </p:spPr>
        <p:txBody>
          <a:bodyPr lIns="88221" tIns="44111" rIns="88221" bIns="44111"/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29028" name="投影片編號版面配置區 3"/>
          <p:cNvSpPr txBox="1">
            <a:spLocks noGrp="1"/>
          </p:cNvSpPr>
          <p:nvPr/>
        </p:nvSpPr>
        <p:spPr bwMode="auto">
          <a:xfrm>
            <a:off x="3848100" y="9428163"/>
            <a:ext cx="29479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21" tIns="44111" rIns="88221" bIns="44111" anchor="b"/>
          <a:lstStyle/>
          <a:p>
            <a:pPr algn="r" eaLnBrk="1" hangingPunct="1"/>
            <a:fld id="{1AD003AC-E163-4C39-B310-B7AAFC2B473F}" type="slidenum">
              <a:rPr kumimoji="0" lang="zh-TW" altLang="en-US" sz="1200">
                <a:solidFill>
                  <a:srgbClr val="000000"/>
                </a:solidFill>
              </a:rPr>
              <a:pPr algn="r" eaLnBrk="1" hangingPunct="1"/>
              <a:t>23</a:t>
            </a:fld>
            <a:endParaRPr kumimoji="0" lang="en-US" altLang="zh-TW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623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1209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投影片影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1363"/>
            <a:ext cx="4965700" cy="3724275"/>
          </a:xfrm>
          <a:ln/>
        </p:spPr>
      </p:sp>
      <p:sp>
        <p:nvSpPr>
          <p:cNvPr id="164867" name="備忘稿版面配置區 2"/>
          <p:cNvSpPr>
            <a:spLocks noGrp="1"/>
          </p:cNvSpPr>
          <p:nvPr>
            <p:ph type="body" idx="1"/>
          </p:nvPr>
        </p:nvSpPr>
        <p:spPr>
          <a:xfrm>
            <a:off x="677863" y="4716463"/>
            <a:ext cx="5441950" cy="4467225"/>
          </a:xfrm>
          <a:noFill/>
          <a:ln/>
        </p:spPr>
        <p:txBody>
          <a:bodyPr lIns="95115" tIns="47558" rIns="95115" bIns="47558"/>
          <a:lstStyle/>
          <a:p>
            <a:pPr eaLnBrk="1" hangingPunct="1"/>
            <a:r>
              <a:rPr lang="zh-TW" altLang="en-US">
                <a:latin typeface="Arial" pitchFamily="34" charset="0"/>
              </a:rPr>
              <a:t>摺頁資料</a:t>
            </a:r>
          </a:p>
          <a:p>
            <a:pPr eaLnBrk="1" hangingPunct="1"/>
            <a:endParaRPr lang="zh-TW" altLang="en-US">
              <a:latin typeface="Arial" pitchFamily="34" charset="0"/>
            </a:endParaRPr>
          </a:p>
        </p:txBody>
      </p:sp>
      <p:sp>
        <p:nvSpPr>
          <p:cNvPr id="164868" name="投影片編號版面配置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115" tIns="47558" rIns="95115" bIns="47558" anchor="b"/>
          <a:lstStyle/>
          <a:p>
            <a:pPr algn="r" defTabSz="969963" eaLnBrk="1" hangingPunct="1"/>
            <a:fld id="{8032D4D3-6BF3-4093-AC0E-A7723551DE85}" type="slidenum">
              <a:rPr lang="zh-TW" altLang="en-US" sz="1200"/>
              <a:pPr algn="r" defTabSz="969963" eaLnBrk="1" hangingPunct="1"/>
              <a:t>28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478354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1363"/>
            <a:ext cx="4965700" cy="3725862"/>
          </a:xfrm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319" tIns="44159" rIns="88319" bIns="44159"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481355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1363"/>
            <a:ext cx="4967287" cy="3725862"/>
          </a:xfrm>
          <a:ln/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noFill/>
          <a:ln/>
        </p:spPr>
        <p:txBody>
          <a:bodyPr lIns="88221" tIns="44111" rIns="88221" bIns="44111"/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5542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TW" altLang="en-US">
                <a:latin typeface="Arial" pitchFamily="34" charset="0"/>
              </a:rPr>
              <a:t>如果八、九年級的家長尚未看過這本手冊，可詢問導師或學校輔導處。</a:t>
            </a:r>
          </a:p>
          <a:p>
            <a:pPr eaLnBrk="1" hangingPunct="1">
              <a:spcBef>
                <a:spcPct val="0"/>
              </a:spcBef>
            </a:pPr>
            <a:endParaRPr lang="zh-TW" altLang="en-US">
              <a:latin typeface="Arial" pitchFamily="34" charset="0"/>
            </a:endParaRPr>
          </a:p>
        </p:txBody>
      </p:sp>
      <p:sp>
        <p:nvSpPr>
          <p:cNvPr id="39940" name="投影片編號版面配置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 anchor="b"/>
          <a:lstStyle/>
          <a:p>
            <a:pPr algn="r" defTabSz="912813" eaLnBrk="1" hangingPunct="1"/>
            <a:fld id="{305BFFDD-810B-4A47-9CEF-CDF0816B7C1C}" type="slidenum">
              <a:rPr lang="zh-TW" altLang="en-US" sz="1200">
                <a:latin typeface="Arial" pitchFamily="34" charset="0"/>
              </a:rPr>
              <a:pPr algn="r" defTabSz="912813" eaLnBrk="1" hangingPunct="1"/>
              <a:t>5</a:t>
            </a:fld>
            <a:endParaRPr lang="en-US" altLang="zh-TW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841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778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30E23A-A96D-4AD7-B1FC-EA2C2420AE77}" type="slidenum">
              <a:rPr lang="zh-TW" altLang="en-US"/>
              <a:pPr/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306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1363"/>
            <a:ext cx="4965700" cy="3725862"/>
          </a:xfrm>
          <a:ln/>
        </p:spPr>
      </p:sp>
      <p:sp>
        <p:nvSpPr>
          <p:cNvPr id="189443" name="Rectangle 3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21" tIns="44111" rIns="88221" bIns="44111"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837238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1363"/>
            <a:ext cx="4965700" cy="3725862"/>
          </a:xfrm>
          <a:ln/>
        </p:spPr>
      </p:sp>
      <p:sp>
        <p:nvSpPr>
          <p:cNvPr id="190467" name="備忘稿版面配置區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21" tIns="44111" rIns="88221" bIns="44111"/>
          <a:lstStyle/>
          <a:p>
            <a:endParaRPr lang="zh-TW" altLang="en-US" smtClean="0"/>
          </a:p>
        </p:txBody>
      </p:sp>
      <p:sp>
        <p:nvSpPr>
          <p:cNvPr id="190468" name="投影片編號版面配置區 3"/>
          <p:cNvSpPr txBox="1">
            <a:spLocks noGrp="1"/>
          </p:cNvSpPr>
          <p:nvPr/>
        </p:nvSpPr>
        <p:spPr bwMode="auto">
          <a:xfrm>
            <a:off x="3848100" y="9428163"/>
            <a:ext cx="294798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21" tIns="44111" rIns="88221" bIns="44111" anchor="b"/>
          <a:lstStyle>
            <a:lvl1pPr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D196EB72-F6BB-4F3B-BA48-28A93D5CF1A6}" type="slidenum">
              <a:rPr kumimoji="0" lang="zh-TW" altLang="en-US" sz="1200"/>
              <a:pPr algn="r" eaLnBrk="1" hangingPunct="1"/>
              <a:t>12</a:t>
            </a:fld>
            <a:endParaRPr kumimoji="0"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822759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76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1363"/>
            <a:ext cx="4965700" cy="3725862"/>
          </a:xfrm>
          <a:ln/>
        </p:spPr>
      </p:sp>
      <p:sp>
        <p:nvSpPr>
          <p:cNvPr id="129027" name="備忘稿版面配置區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noFill/>
          <a:ln/>
        </p:spPr>
        <p:txBody>
          <a:bodyPr lIns="88221" tIns="44111" rIns="88221" bIns="44111"/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29028" name="投影片編號版面配置區 3"/>
          <p:cNvSpPr txBox="1">
            <a:spLocks noGrp="1"/>
          </p:cNvSpPr>
          <p:nvPr/>
        </p:nvSpPr>
        <p:spPr bwMode="auto">
          <a:xfrm>
            <a:off x="3848100" y="9428163"/>
            <a:ext cx="29479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21" tIns="44111" rIns="88221" bIns="44111" anchor="b"/>
          <a:lstStyle/>
          <a:p>
            <a:pPr algn="r" eaLnBrk="1" hangingPunct="1"/>
            <a:fld id="{1AD003AC-E163-4C39-B310-B7AAFC2B473F}" type="slidenum">
              <a:rPr kumimoji="0" lang="zh-TW" altLang="en-US" sz="1200">
                <a:solidFill>
                  <a:srgbClr val="000000"/>
                </a:solidFill>
              </a:rPr>
              <a:pPr algn="r" eaLnBrk="1" hangingPunct="1"/>
              <a:t>21</a:t>
            </a:fld>
            <a:endParaRPr kumimoji="0" lang="en-US" altLang="zh-TW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76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75" y="5128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="" xmlns:a16="http://schemas.microsoft.com/office/drawing/2014/main" id="{BE95E931-0C1E-497C-B973-06AACFBDAA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812360" y="0"/>
            <a:ext cx="128405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defTabSz="879475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9pPr>
          </a:lstStyle>
          <a:p>
            <a:fld id="{5751B700-6D00-4555-85D8-F6046E46085E}" type="slidenum">
              <a:rPr lang="zh-TW" altLang="en-US" sz="1400" smtClean="0"/>
              <a:pPr/>
              <a:t>‹#›</a:t>
            </a:fld>
            <a:r>
              <a:rPr lang="en-US" altLang="zh-TW" sz="1400" dirty="0"/>
              <a:t>/152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2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12basic.edu.tw/Detail.php?LevelNo=229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12basic.edu.tw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12easchool.chsh.ntct.edu.tw/" TargetMode="External"/><Relationship Id="rId4" Type="http://schemas.openxmlformats.org/officeDocument/2006/relationships/hyperlink" Target="http://adapt.k12ea.gov.tw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&#20154;&#29983;&#39340;&#25289;&#26494;.mp4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圖片 7">
            <a:extLst>
              <a:ext uri="{FF2B5EF4-FFF2-40B4-BE49-F238E27FC236}">
                <a16:creationId xmlns="" xmlns:a16="http://schemas.microsoft.com/office/drawing/2014/main" id="{C11FE1BD-1BB3-4897-91F3-75FC82E75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595"/>
            <a:ext cx="9118601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="" xmlns:a16="http://schemas.microsoft.com/office/drawing/2014/main" id="{568E876A-0F66-4B52-8224-44F58192B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9163" y="1814513"/>
            <a:ext cx="54006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4200" b="1" dirty="0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如何協助孩子進入心目中理想的第一志願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="" xmlns:a16="http://schemas.microsoft.com/office/drawing/2014/main" id="{F21BF552-F04F-455F-A3C1-9D4F0C7B1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308475"/>
            <a:ext cx="1223963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F99BE0C0-77B3-4F28-B690-2FE99F93A9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4232275"/>
            <a:ext cx="1512887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9C68752F-F693-4F3F-8A47-CD86F53199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89138"/>
            <a:ext cx="3103563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3">
            <a:extLst>
              <a:ext uri="{FF2B5EF4-FFF2-40B4-BE49-F238E27FC236}">
                <a16:creationId xmlns="" xmlns:a16="http://schemas.microsoft.com/office/drawing/2014/main" id="{E06CFF83-D341-4277-91B9-88BA6E499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23" y="5051425"/>
            <a:ext cx="407181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時間：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29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3">
            <a:extLst>
              <a:ext uri="{FF2B5EF4-FFF2-40B4-BE49-F238E27FC236}">
                <a16:creationId xmlns="" xmlns:a16="http://schemas.microsoft.com/office/drawing/2014/main" id="{AD067D05-C046-40AB-A606-2FF8336B5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8450" y="3703638"/>
            <a:ext cx="48291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dist" eaLnBrk="1" hangingPunct="1">
              <a:spcBef>
                <a:spcPct val="0"/>
              </a:spcBef>
              <a:buFontTx/>
              <a:buNone/>
            </a:pP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桃園市十二年國教宣導講師</a:t>
            </a:r>
            <a:r>
              <a:rPr lang="en-US" altLang="zh-TW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新興國際中小學 校長秘書</a:t>
            </a:r>
          </a:p>
        </p:txBody>
      </p:sp>
      <p:sp>
        <p:nvSpPr>
          <p:cNvPr id="10" name="文字方塊 3">
            <a:extLst>
              <a:ext uri="{FF2B5EF4-FFF2-40B4-BE49-F238E27FC236}">
                <a16:creationId xmlns="" xmlns:a16="http://schemas.microsoft.com/office/drawing/2014/main" id="{F60C6559-0EA7-41D6-9967-0A181E383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75" y="3859213"/>
            <a:ext cx="14414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彭富榮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3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 build="allAtOnce"/>
      <p:bldP spid="7" grpId="0"/>
      <p:bldP spid="7" grpId="1" build="allAtOnce"/>
      <p:bldP spid="9" grpId="0"/>
      <p:bldP spid="9" grpId="1" build="allAtOnce"/>
      <p:bldP spid="10" grpId="0"/>
      <p:bldP spid="10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標題 1"/>
          <p:cNvSpPr>
            <a:spLocks noGrp="1"/>
          </p:cNvSpPr>
          <p:nvPr>
            <p:ph type="title" idx="4294967295"/>
          </p:nvPr>
        </p:nvSpPr>
        <p:spPr>
          <a:xfrm>
            <a:off x="914400" y="188913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>
                <a:latin typeface="標楷體" pitchFamily="65" charset="-120"/>
                <a:ea typeface="標楷體" pitchFamily="65" charset="-120"/>
              </a:rPr>
              <a:t>教育會考怎麼考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4294967295"/>
          </p:nvPr>
        </p:nvGraphicFramePr>
        <p:xfrm>
          <a:off x="857224" y="1268413"/>
          <a:ext cx="7704138" cy="5035554"/>
        </p:xfrm>
        <a:graphic>
          <a:graphicData uri="http://schemas.openxmlformats.org/drawingml/2006/table">
            <a:tbl>
              <a:tblPr/>
              <a:tblGrid>
                <a:gridCol w="17033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891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272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843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考試科目</a:t>
                      </a: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題型</a:t>
                      </a: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題數</a:t>
                      </a:r>
                      <a:endParaRPr kumimoji="0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考試時間</a:t>
                      </a:r>
                      <a:endParaRPr kumimoji="0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D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國　文</a:t>
                      </a:r>
                      <a:endParaRPr kumimoji="0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選</a:t>
                      </a: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0" lang="zh-TW" altLang="zh-TW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45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～</a:t>
                      </a: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50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題</a:t>
                      </a: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70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分鐘</a:t>
                      </a: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08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英  語</a:t>
                      </a:r>
                      <a:endParaRPr kumimoji="0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選</a:t>
                      </a: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（閱讀）</a:t>
                      </a: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40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～</a:t>
                      </a: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45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題</a:t>
                      </a: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60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分鐘</a:t>
                      </a: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08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選</a:t>
                      </a: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（聽力）</a:t>
                      </a: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20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～</a:t>
                      </a: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30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題</a:t>
                      </a: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25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分鐘</a:t>
                      </a: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08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數　學</a:t>
                      </a:r>
                      <a:endParaRPr kumimoji="0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選</a:t>
                      </a: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0" lang="zh-TW" altLang="zh-TW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25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～</a:t>
                      </a: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30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題</a:t>
                      </a: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80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分鐘</a:t>
                      </a: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08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非選擇題</a:t>
                      </a: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題</a:t>
                      </a: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社　會</a:t>
                      </a:r>
                      <a:endParaRPr kumimoji="0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選</a:t>
                      </a: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0" lang="zh-TW" altLang="zh-TW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60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～</a:t>
                      </a: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70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題</a:t>
                      </a: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70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分鐘</a:t>
                      </a: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自　然</a:t>
                      </a:r>
                      <a:endParaRPr kumimoji="0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選</a:t>
                      </a: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0" lang="zh-TW" altLang="zh-TW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50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～</a:t>
                      </a: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60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題</a:t>
                      </a: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70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分鐘</a:t>
                      </a: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寫作測驗</a:t>
                      </a:r>
                      <a:endParaRPr kumimoji="0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引導寫作</a:t>
                      </a: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題</a:t>
                      </a: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50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分鐘</a:t>
                      </a:r>
                    </a:p>
                  </a:txBody>
                  <a:tcPr marL="19048" marR="19048" marT="19049" marB="19049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2062163"/>
            <a:ext cx="193357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kumimoji="0" lang="zh-TW" altLang="en-US" sz="1800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0" y="2062163"/>
            <a:ext cx="193357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kumimoji="0" lang="zh-TW" altLang="en-US" sz="1800"/>
          </a:p>
        </p:txBody>
      </p:sp>
      <p:graphicFrame>
        <p:nvGraphicFramePr>
          <p:cNvPr id="734213" name="Group 5">
            <a:extLst/>
          </p:cNvPr>
          <p:cNvGraphicFramePr>
            <a:graphicFrameLocks noGrp="1"/>
          </p:cNvGraphicFramePr>
          <p:nvPr/>
        </p:nvGraphicFramePr>
        <p:xfrm>
          <a:off x="1149350" y="2062163"/>
          <a:ext cx="6845300" cy="517548"/>
        </p:xfrm>
        <a:graphic>
          <a:graphicData uri="http://schemas.openxmlformats.org/drawingml/2006/table">
            <a:tbl>
              <a:tblPr/>
              <a:tblGrid>
                <a:gridCol w="6845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414" marB="454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34219" name="Rectangle 11">
            <a:extLst/>
          </p:cNvPr>
          <p:cNvSpPr>
            <a:spLocks noChangeArrowheads="1"/>
          </p:cNvSpPr>
          <p:nvPr/>
        </p:nvSpPr>
        <p:spPr bwMode="auto">
          <a:xfrm>
            <a:off x="0" y="23828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>
              <a:latin typeface="+mn-lt"/>
              <a:ea typeface="+mn-ea"/>
            </a:endParaRPr>
          </a:p>
        </p:txBody>
      </p:sp>
      <p:sp>
        <p:nvSpPr>
          <p:cNvPr id="29707" name="Rectangle 11">
            <a:extLst/>
          </p:cNvPr>
          <p:cNvSpPr>
            <a:spLocks noChangeArrowheads="1"/>
          </p:cNvSpPr>
          <p:nvPr/>
        </p:nvSpPr>
        <p:spPr bwMode="auto">
          <a:xfrm>
            <a:off x="-12753975" y="-1799116925"/>
            <a:ext cx="7556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1500">
                <a:latin typeface="Times New Roman" pitchFamily="18" charset="0"/>
                <a:cs typeface="Times New Roman" pitchFamily="18" charset="0"/>
              </a:rPr>
              <a:t>表一、</a:t>
            </a:r>
            <a:endParaRPr lang="zh-TW" altLang="en-US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29708" name="Rectangle 12">
            <a:extLst/>
          </p:cNvPr>
          <p:cNvSpPr>
            <a:spLocks noChangeArrowheads="1"/>
          </p:cNvSpPr>
          <p:nvPr/>
        </p:nvSpPr>
        <p:spPr bwMode="auto">
          <a:xfrm>
            <a:off x="-8943975" y="399405475"/>
            <a:ext cx="5619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zh-TW" sz="1700">
                <a:latin typeface="Times New Roman" pitchFamily="18" charset="0"/>
                <a:cs typeface="Times New Roman" pitchFamily="18" charset="0"/>
              </a:rPr>
              <a:t>103 </a:t>
            </a:r>
            <a:endParaRPr lang="en-US" altLang="zh-TW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09" name="Rectangle 13">
            <a:extLst/>
          </p:cNvPr>
          <p:cNvSpPr>
            <a:spLocks noChangeArrowheads="1"/>
          </p:cNvSpPr>
          <p:nvPr/>
        </p:nvSpPr>
        <p:spPr bwMode="auto">
          <a:xfrm>
            <a:off x="-5984875" y="-1799132800"/>
            <a:ext cx="53657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1700">
                <a:latin typeface="Times New Roman" pitchFamily="18" charset="0"/>
                <a:cs typeface="Times New Roman" pitchFamily="18" charset="0"/>
              </a:rPr>
              <a:t>年國中教育會考各科能力等級加標示與答對題數對照表</a:t>
            </a:r>
            <a:endParaRPr lang="zh-TW" altLang="en-US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29710" name="Rectangle 14">
            <a:extLst/>
          </p:cNvPr>
          <p:cNvSpPr>
            <a:spLocks noChangeArrowheads="1"/>
          </p:cNvSpPr>
          <p:nvPr/>
        </p:nvSpPr>
        <p:spPr bwMode="auto">
          <a:xfrm>
            <a:off x="-4918075" y="-1799116925"/>
            <a:ext cx="5651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1500">
                <a:latin typeface="Times New Roman" pitchFamily="18" charset="0"/>
                <a:cs typeface="Times New Roman" pitchFamily="18" charset="0"/>
              </a:rPr>
              <a:t>國文</a:t>
            </a:r>
            <a:endParaRPr lang="zh-TW" altLang="en-US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29711" name="Rectangle 15">
            <a:extLst/>
          </p:cNvPr>
          <p:cNvSpPr>
            <a:spLocks noChangeArrowheads="1"/>
          </p:cNvSpPr>
          <p:nvPr/>
        </p:nvSpPr>
        <p:spPr bwMode="auto">
          <a:xfrm>
            <a:off x="-20469225" y="-1799116925"/>
            <a:ext cx="5651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1500">
                <a:latin typeface="Times New Roman" pitchFamily="18" charset="0"/>
                <a:cs typeface="Times New Roman" pitchFamily="18" charset="0"/>
              </a:rPr>
              <a:t>英語</a:t>
            </a:r>
            <a:endParaRPr lang="zh-TW" altLang="en-US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29712" name="Rectangle 16">
            <a:extLst/>
          </p:cNvPr>
          <p:cNvSpPr>
            <a:spLocks noChangeArrowheads="1"/>
          </p:cNvSpPr>
          <p:nvPr/>
        </p:nvSpPr>
        <p:spPr bwMode="auto">
          <a:xfrm>
            <a:off x="11185525" y="-1799116925"/>
            <a:ext cx="5651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1500">
                <a:latin typeface="Times New Roman" pitchFamily="18" charset="0"/>
                <a:cs typeface="Times New Roman" pitchFamily="18" charset="0"/>
              </a:rPr>
              <a:t>數學</a:t>
            </a:r>
            <a:endParaRPr lang="zh-TW" altLang="en-US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29713" name="Rectangle 17">
            <a:extLst/>
          </p:cNvPr>
          <p:cNvSpPr>
            <a:spLocks noChangeArrowheads="1"/>
          </p:cNvSpPr>
          <p:nvPr/>
        </p:nvSpPr>
        <p:spPr bwMode="auto">
          <a:xfrm>
            <a:off x="19243675" y="-1799116925"/>
            <a:ext cx="5651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1500">
                <a:latin typeface="Times New Roman" pitchFamily="18" charset="0"/>
                <a:cs typeface="Times New Roman" pitchFamily="18" charset="0"/>
              </a:rPr>
              <a:t>社會</a:t>
            </a:r>
            <a:endParaRPr lang="zh-TW" altLang="en-US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29714" name="Rectangle 18">
            <a:extLst/>
          </p:cNvPr>
          <p:cNvSpPr>
            <a:spLocks noChangeArrowheads="1"/>
          </p:cNvSpPr>
          <p:nvPr/>
        </p:nvSpPr>
        <p:spPr bwMode="auto">
          <a:xfrm>
            <a:off x="27276425" y="-1799116925"/>
            <a:ext cx="5651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1500">
                <a:latin typeface="Times New Roman" pitchFamily="18" charset="0"/>
                <a:cs typeface="Times New Roman" pitchFamily="18" charset="0"/>
              </a:rPr>
              <a:t>自然</a:t>
            </a:r>
            <a:endParaRPr lang="zh-TW" altLang="en-US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29715" name="Rectangle 19">
            <a:extLst/>
          </p:cNvPr>
          <p:cNvSpPr>
            <a:spLocks noChangeArrowheads="1"/>
          </p:cNvSpPr>
          <p:nvPr/>
        </p:nvSpPr>
        <p:spPr bwMode="auto">
          <a:xfrm>
            <a:off x="-14989175" y="-1799116925"/>
            <a:ext cx="5651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1500">
                <a:latin typeface="Times New Roman" pitchFamily="18" charset="0"/>
                <a:cs typeface="Times New Roman" pitchFamily="18" charset="0"/>
              </a:rPr>
              <a:t>精熟</a:t>
            </a:r>
            <a:endParaRPr lang="zh-TW" altLang="en-US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29716" name="Rectangle 20">
            <a:extLst/>
          </p:cNvPr>
          <p:cNvSpPr>
            <a:spLocks noChangeArrowheads="1"/>
          </p:cNvSpPr>
          <p:nvPr/>
        </p:nvSpPr>
        <p:spPr bwMode="auto">
          <a:xfrm>
            <a:off x="-10861675" y="-1799116925"/>
            <a:ext cx="58578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A++ </a:t>
            </a:r>
            <a:endParaRPr lang="en-US" altLang="zh-TW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17" name="Rectangle 21">
            <a:extLst/>
          </p:cNvPr>
          <p:cNvSpPr>
            <a:spLocks noChangeArrowheads="1"/>
          </p:cNvSpPr>
          <p:nvPr/>
        </p:nvSpPr>
        <p:spPr bwMode="auto">
          <a:xfrm>
            <a:off x="-7273925" y="-1799116925"/>
            <a:ext cx="6683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41~48</a:t>
            </a:r>
            <a:endParaRPr lang="en-US" altLang="zh-TW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18" name="Rectangle 22">
            <a:extLst/>
          </p:cNvPr>
          <p:cNvSpPr>
            <a:spLocks noChangeArrowheads="1"/>
          </p:cNvSpPr>
          <p:nvPr/>
        </p:nvSpPr>
        <p:spPr bwMode="auto">
          <a:xfrm>
            <a:off x="-3248025" y="-1799116925"/>
            <a:ext cx="715962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45~48 </a:t>
            </a:r>
            <a:endParaRPr lang="en-US" altLang="zh-TW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19" name="Rectangle 23">
            <a:extLst/>
          </p:cNvPr>
          <p:cNvSpPr>
            <a:spLocks noChangeArrowheads="1"/>
          </p:cNvSpPr>
          <p:nvPr/>
        </p:nvSpPr>
        <p:spPr bwMode="auto">
          <a:xfrm>
            <a:off x="777875" y="-1799116925"/>
            <a:ext cx="66833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33~40</a:t>
            </a:r>
            <a:endParaRPr lang="en-US" altLang="zh-TW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20" name="Rectangle 24">
            <a:extLst/>
          </p:cNvPr>
          <p:cNvSpPr>
            <a:spLocks noChangeArrowheads="1"/>
          </p:cNvSpPr>
          <p:nvPr/>
        </p:nvSpPr>
        <p:spPr bwMode="auto">
          <a:xfrm>
            <a:off x="4803775" y="-1799116925"/>
            <a:ext cx="66833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38~40</a:t>
            </a:r>
            <a:endParaRPr lang="en-US" altLang="zh-TW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21" name="Rectangle 25">
            <a:extLst/>
          </p:cNvPr>
          <p:cNvSpPr>
            <a:spLocks noChangeArrowheads="1"/>
          </p:cNvSpPr>
          <p:nvPr/>
        </p:nvSpPr>
        <p:spPr bwMode="auto">
          <a:xfrm>
            <a:off x="8829675" y="-1799116925"/>
            <a:ext cx="66833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22~27</a:t>
            </a:r>
            <a:endParaRPr lang="en-US" altLang="zh-TW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22" name="Rectangle 26">
            <a:extLst/>
          </p:cNvPr>
          <p:cNvSpPr>
            <a:spLocks noChangeArrowheads="1"/>
          </p:cNvSpPr>
          <p:nvPr/>
        </p:nvSpPr>
        <p:spPr bwMode="auto">
          <a:xfrm>
            <a:off x="12861925" y="-1799116925"/>
            <a:ext cx="66833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25~27</a:t>
            </a:r>
            <a:endParaRPr lang="en-US" altLang="zh-TW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23" name="Rectangle 27">
            <a:extLst/>
          </p:cNvPr>
          <p:cNvSpPr>
            <a:spLocks noChangeArrowheads="1"/>
          </p:cNvSpPr>
          <p:nvPr/>
        </p:nvSpPr>
        <p:spPr bwMode="auto">
          <a:xfrm>
            <a:off x="16887825" y="-1799116925"/>
            <a:ext cx="66833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53~63</a:t>
            </a:r>
            <a:endParaRPr lang="en-US" altLang="zh-TW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24" name="Rectangle 28">
            <a:extLst/>
          </p:cNvPr>
          <p:cNvSpPr>
            <a:spLocks noChangeArrowheads="1"/>
          </p:cNvSpPr>
          <p:nvPr/>
        </p:nvSpPr>
        <p:spPr bwMode="auto">
          <a:xfrm>
            <a:off x="-18691225" y="-1799116925"/>
            <a:ext cx="715962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60~63 </a:t>
            </a:r>
            <a:endParaRPr lang="en-US" altLang="zh-TW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25" name="Rectangle 29">
            <a:extLst/>
          </p:cNvPr>
          <p:cNvSpPr>
            <a:spLocks noChangeArrowheads="1"/>
          </p:cNvSpPr>
          <p:nvPr/>
        </p:nvSpPr>
        <p:spPr bwMode="auto">
          <a:xfrm>
            <a:off x="24939625" y="-1799116925"/>
            <a:ext cx="715963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46~54 </a:t>
            </a:r>
            <a:endParaRPr lang="en-US" altLang="zh-TW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26" name="Rectangle 30">
            <a:extLst/>
          </p:cNvPr>
          <p:cNvSpPr>
            <a:spLocks noChangeArrowheads="1"/>
          </p:cNvSpPr>
          <p:nvPr/>
        </p:nvSpPr>
        <p:spPr bwMode="auto">
          <a:xfrm>
            <a:off x="28946475" y="-1799116925"/>
            <a:ext cx="66833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52~54</a:t>
            </a:r>
            <a:endParaRPr lang="en-US" altLang="zh-TW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27" name="Rectangle 31">
            <a:extLst/>
          </p:cNvPr>
          <p:cNvSpPr>
            <a:spLocks noChangeArrowheads="1"/>
          </p:cNvSpPr>
          <p:nvPr/>
        </p:nvSpPr>
        <p:spPr bwMode="auto">
          <a:xfrm>
            <a:off x="-10506075" y="-1799116925"/>
            <a:ext cx="279558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A+ 43~44 36~37 24 57~59 50~51</a:t>
            </a:r>
            <a:endParaRPr lang="en-US" altLang="zh-TW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28" name="Rectangle 32">
            <a:extLst/>
          </p:cNvPr>
          <p:cNvSpPr>
            <a:spLocks noChangeArrowheads="1"/>
          </p:cNvSpPr>
          <p:nvPr/>
        </p:nvSpPr>
        <p:spPr bwMode="auto">
          <a:xfrm>
            <a:off x="-10144125" y="-1799116925"/>
            <a:ext cx="29813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A 41~42 33~35 22~23 53~56 46~49</a:t>
            </a:r>
            <a:endParaRPr lang="en-US" altLang="zh-TW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29" name="Rectangle 33">
            <a:extLst/>
          </p:cNvPr>
          <p:cNvSpPr>
            <a:spLocks noChangeArrowheads="1"/>
          </p:cNvSpPr>
          <p:nvPr/>
        </p:nvSpPr>
        <p:spPr bwMode="auto">
          <a:xfrm>
            <a:off x="-14989175" y="-1799116925"/>
            <a:ext cx="5651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1500">
                <a:latin typeface="Times New Roman" pitchFamily="18" charset="0"/>
                <a:cs typeface="Times New Roman" pitchFamily="18" charset="0"/>
              </a:rPr>
              <a:t>基礎</a:t>
            </a:r>
            <a:endParaRPr lang="zh-TW" altLang="en-US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29730" name="Rectangle 34">
            <a:extLst/>
          </p:cNvPr>
          <p:cNvSpPr>
            <a:spLocks noChangeArrowheads="1"/>
          </p:cNvSpPr>
          <p:nvPr/>
        </p:nvSpPr>
        <p:spPr bwMode="auto">
          <a:xfrm>
            <a:off x="-10829925" y="-1799116925"/>
            <a:ext cx="57467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B++ </a:t>
            </a:r>
            <a:endParaRPr lang="en-US" altLang="zh-TW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31" name="Rectangle 35">
            <a:extLst/>
          </p:cNvPr>
          <p:cNvSpPr>
            <a:spLocks noChangeArrowheads="1"/>
          </p:cNvSpPr>
          <p:nvPr/>
        </p:nvSpPr>
        <p:spPr bwMode="auto">
          <a:xfrm>
            <a:off x="-7273925" y="-1799116925"/>
            <a:ext cx="6683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19~40</a:t>
            </a:r>
            <a:endParaRPr lang="en-US" altLang="zh-TW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32" name="Rectangle 36">
            <a:extLst/>
          </p:cNvPr>
          <p:cNvSpPr>
            <a:spLocks noChangeArrowheads="1"/>
          </p:cNvSpPr>
          <p:nvPr/>
        </p:nvSpPr>
        <p:spPr bwMode="auto">
          <a:xfrm>
            <a:off x="-3248025" y="-1799116925"/>
            <a:ext cx="715962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35~40 </a:t>
            </a:r>
            <a:endParaRPr lang="en-US" altLang="zh-TW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33" name="Rectangle 37">
            <a:extLst/>
          </p:cNvPr>
          <p:cNvSpPr>
            <a:spLocks noChangeArrowheads="1"/>
          </p:cNvSpPr>
          <p:nvPr/>
        </p:nvSpPr>
        <p:spPr bwMode="auto">
          <a:xfrm>
            <a:off x="777875" y="-1799116925"/>
            <a:ext cx="66833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13~32</a:t>
            </a:r>
            <a:endParaRPr lang="en-US" altLang="zh-TW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34" name="Rectangle 38">
            <a:extLst/>
          </p:cNvPr>
          <p:cNvSpPr>
            <a:spLocks noChangeArrowheads="1"/>
          </p:cNvSpPr>
          <p:nvPr/>
        </p:nvSpPr>
        <p:spPr bwMode="auto">
          <a:xfrm>
            <a:off x="4803775" y="-1799116925"/>
            <a:ext cx="66833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27~32</a:t>
            </a:r>
            <a:endParaRPr lang="en-US" altLang="zh-TW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35" name="Rectangle 39">
            <a:extLst/>
          </p:cNvPr>
          <p:cNvSpPr>
            <a:spLocks noChangeArrowheads="1"/>
          </p:cNvSpPr>
          <p:nvPr/>
        </p:nvSpPr>
        <p:spPr bwMode="auto">
          <a:xfrm>
            <a:off x="8829675" y="-1799116925"/>
            <a:ext cx="66833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10~21</a:t>
            </a:r>
            <a:endParaRPr lang="en-US" altLang="zh-TW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36" name="Rectangle 40">
            <a:extLst/>
          </p:cNvPr>
          <p:cNvSpPr>
            <a:spLocks noChangeArrowheads="1"/>
          </p:cNvSpPr>
          <p:nvPr/>
        </p:nvSpPr>
        <p:spPr bwMode="auto">
          <a:xfrm>
            <a:off x="12861925" y="-1799116925"/>
            <a:ext cx="66833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18~21</a:t>
            </a:r>
            <a:endParaRPr lang="en-US" altLang="zh-TW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37" name="Rectangle 41">
            <a:extLst/>
          </p:cNvPr>
          <p:cNvSpPr>
            <a:spLocks noChangeArrowheads="1"/>
          </p:cNvSpPr>
          <p:nvPr/>
        </p:nvSpPr>
        <p:spPr bwMode="auto">
          <a:xfrm>
            <a:off x="16887825" y="-1799116925"/>
            <a:ext cx="66833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23~52</a:t>
            </a:r>
            <a:endParaRPr lang="en-US" altLang="zh-TW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38" name="Rectangle 42">
            <a:extLst/>
          </p:cNvPr>
          <p:cNvSpPr>
            <a:spLocks noChangeArrowheads="1"/>
          </p:cNvSpPr>
          <p:nvPr/>
        </p:nvSpPr>
        <p:spPr bwMode="auto">
          <a:xfrm>
            <a:off x="-18691225" y="-1799116925"/>
            <a:ext cx="715962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43~52 </a:t>
            </a:r>
            <a:endParaRPr lang="en-US" altLang="zh-TW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39" name="Rectangle 43">
            <a:extLst/>
          </p:cNvPr>
          <p:cNvSpPr>
            <a:spLocks noChangeArrowheads="1"/>
          </p:cNvSpPr>
          <p:nvPr/>
        </p:nvSpPr>
        <p:spPr bwMode="auto">
          <a:xfrm>
            <a:off x="24939625" y="-1799116925"/>
            <a:ext cx="715963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19~45 </a:t>
            </a:r>
            <a:endParaRPr lang="en-US" altLang="zh-TW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40" name="Rectangle 44">
            <a:extLst/>
          </p:cNvPr>
          <p:cNvSpPr>
            <a:spLocks noChangeArrowheads="1"/>
          </p:cNvSpPr>
          <p:nvPr/>
        </p:nvSpPr>
        <p:spPr bwMode="auto">
          <a:xfrm>
            <a:off x="28946475" y="-1799116925"/>
            <a:ext cx="66833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36~45</a:t>
            </a:r>
            <a:endParaRPr lang="en-US" altLang="zh-TW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41" name="Rectangle 45">
            <a:extLst/>
          </p:cNvPr>
          <p:cNvSpPr>
            <a:spLocks noChangeArrowheads="1"/>
          </p:cNvSpPr>
          <p:nvPr/>
        </p:nvSpPr>
        <p:spPr bwMode="auto">
          <a:xfrm>
            <a:off x="-10467975" y="-1799116925"/>
            <a:ext cx="3078162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B+ 30~34 22~26 15~17 35~42 28~35</a:t>
            </a:r>
            <a:endParaRPr lang="en-US" altLang="zh-TW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42" name="Rectangle 46">
            <a:extLst/>
          </p:cNvPr>
          <p:cNvSpPr>
            <a:spLocks noChangeArrowheads="1"/>
          </p:cNvSpPr>
          <p:nvPr/>
        </p:nvSpPr>
        <p:spPr bwMode="auto">
          <a:xfrm>
            <a:off x="-10112375" y="-1799116925"/>
            <a:ext cx="2970212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B 19~29 13~21 10~14 23~34 19~27</a:t>
            </a:r>
            <a:endParaRPr lang="en-US" altLang="zh-TW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43" name="Rectangle 47">
            <a:extLst/>
          </p:cNvPr>
          <p:cNvSpPr>
            <a:spLocks noChangeArrowheads="1"/>
          </p:cNvSpPr>
          <p:nvPr/>
        </p:nvSpPr>
        <p:spPr bwMode="auto">
          <a:xfrm>
            <a:off x="-14989175" y="-1799116925"/>
            <a:ext cx="5651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1500">
                <a:latin typeface="Times New Roman" pitchFamily="18" charset="0"/>
                <a:cs typeface="Times New Roman" pitchFamily="18" charset="0"/>
              </a:rPr>
              <a:t>待加</a:t>
            </a:r>
            <a:endParaRPr lang="zh-TW" altLang="en-US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29744" name="Rectangle 48">
            <a:extLst/>
          </p:cNvPr>
          <p:cNvSpPr>
            <a:spLocks noChangeArrowheads="1"/>
          </p:cNvSpPr>
          <p:nvPr/>
        </p:nvSpPr>
        <p:spPr bwMode="auto">
          <a:xfrm>
            <a:off x="-14354175" y="-1799116925"/>
            <a:ext cx="3746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1500">
                <a:latin typeface="Times New Roman" pitchFamily="18" charset="0"/>
                <a:cs typeface="Times New Roman" pitchFamily="18" charset="0"/>
              </a:rPr>
              <a:t>強</a:t>
            </a:r>
            <a:endParaRPr lang="zh-TW" altLang="en-US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29745" name="Rectangle 49">
            <a:extLst/>
          </p:cNvPr>
          <p:cNvSpPr>
            <a:spLocks noChangeArrowheads="1"/>
          </p:cNvSpPr>
          <p:nvPr/>
        </p:nvSpPr>
        <p:spPr bwMode="auto">
          <a:xfrm>
            <a:off x="-10112375" y="-1799116925"/>
            <a:ext cx="24463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C 0~18 0~12 0~9 0~22 0~18 </a:t>
            </a:r>
            <a:endParaRPr lang="en-US" altLang="zh-TW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46" name="Rectangle 50">
            <a:extLst/>
          </p:cNvPr>
          <p:cNvSpPr>
            <a:spLocks noChangeArrowheads="1"/>
          </p:cNvSpPr>
          <p:nvPr/>
        </p:nvSpPr>
        <p:spPr bwMode="auto">
          <a:xfrm>
            <a:off x="-15586075" y="1798659725"/>
            <a:ext cx="62801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1500">
                <a:latin typeface="Times New Roman" pitchFamily="18" charset="0"/>
                <a:cs typeface="Times New Roman" pitchFamily="18" charset="0"/>
              </a:rPr>
              <a:t>備註：本次等級設定結果英語科不包含聽力題、數學科不包含非選擇題。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29747" name="Rectangle 51">
            <a:extLst/>
          </p:cNvPr>
          <p:cNvSpPr>
            <a:spLocks noChangeArrowheads="1"/>
          </p:cNvSpPr>
          <p:nvPr/>
        </p:nvSpPr>
        <p:spPr bwMode="auto">
          <a:xfrm>
            <a:off x="-12753975" y="-1799116925"/>
            <a:ext cx="7556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1500">
                <a:latin typeface="Times New Roman" pitchFamily="18" charset="0"/>
                <a:cs typeface="Times New Roman" pitchFamily="18" charset="0"/>
              </a:rPr>
              <a:t>表一、</a:t>
            </a:r>
            <a:endParaRPr lang="zh-TW" altLang="en-US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29748" name="Rectangle 52">
            <a:extLst/>
          </p:cNvPr>
          <p:cNvSpPr>
            <a:spLocks noChangeArrowheads="1"/>
          </p:cNvSpPr>
          <p:nvPr/>
        </p:nvSpPr>
        <p:spPr bwMode="auto">
          <a:xfrm>
            <a:off x="-8943975" y="399405475"/>
            <a:ext cx="5619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zh-TW" sz="1700">
                <a:latin typeface="Times New Roman" pitchFamily="18" charset="0"/>
                <a:cs typeface="Times New Roman" pitchFamily="18" charset="0"/>
              </a:rPr>
              <a:t>103 </a:t>
            </a:r>
            <a:endParaRPr lang="en-US" altLang="zh-TW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49" name="Rectangle 53">
            <a:extLst/>
          </p:cNvPr>
          <p:cNvSpPr>
            <a:spLocks noChangeArrowheads="1"/>
          </p:cNvSpPr>
          <p:nvPr/>
        </p:nvSpPr>
        <p:spPr bwMode="auto">
          <a:xfrm>
            <a:off x="-5984875" y="-1799132800"/>
            <a:ext cx="53657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1700">
                <a:latin typeface="Times New Roman" pitchFamily="18" charset="0"/>
                <a:cs typeface="Times New Roman" pitchFamily="18" charset="0"/>
              </a:rPr>
              <a:t>年國中教育會考各科能力等級加標示與答對題數對照表</a:t>
            </a:r>
            <a:endParaRPr lang="zh-TW" altLang="en-US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29750" name="Rectangle 54">
            <a:extLst/>
          </p:cNvPr>
          <p:cNvSpPr>
            <a:spLocks noChangeArrowheads="1"/>
          </p:cNvSpPr>
          <p:nvPr/>
        </p:nvSpPr>
        <p:spPr bwMode="auto">
          <a:xfrm>
            <a:off x="-4918075" y="-1799116925"/>
            <a:ext cx="5651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1500">
                <a:latin typeface="Times New Roman" pitchFamily="18" charset="0"/>
                <a:cs typeface="Times New Roman" pitchFamily="18" charset="0"/>
              </a:rPr>
              <a:t>國文</a:t>
            </a:r>
            <a:endParaRPr lang="zh-TW" altLang="en-US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29751" name="Rectangle 55">
            <a:extLst/>
          </p:cNvPr>
          <p:cNvSpPr>
            <a:spLocks noChangeArrowheads="1"/>
          </p:cNvSpPr>
          <p:nvPr/>
        </p:nvSpPr>
        <p:spPr bwMode="auto">
          <a:xfrm>
            <a:off x="-20469225" y="-1799116925"/>
            <a:ext cx="5651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1500">
                <a:latin typeface="Times New Roman" pitchFamily="18" charset="0"/>
                <a:cs typeface="Times New Roman" pitchFamily="18" charset="0"/>
              </a:rPr>
              <a:t>英語</a:t>
            </a:r>
            <a:endParaRPr lang="zh-TW" altLang="en-US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29752" name="Rectangle 56">
            <a:extLst/>
          </p:cNvPr>
          <p:cNvSpPr>
            <a:spLocks noChangeArrowheads="1"/>
          </p:cNvSpPr>
          <p:nvPr/>
        </p:nvSpPr>
        <p:spPr bwMode="auto">
          <a:xfrm>
            <a:off x="11185525" y="-1799116925"/>
            <a:ext cx="5651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1500">
                <a:latin typeface="Times New Roman" pitchFamily="18" charset="0"/>
                <a:cs typeface="Times New Roman" pitchFamily="18" charset="0"/>
              </a:rPr>
              <a:t>數學</a:t>
            </a:r>
            <a:endParaRPr lang="zh-TW" altLang="en-US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29753" name="Rectangle 57">
            <a:extLst/>
          </p:cNvPr>
          <p:cNvSpPr>
            <a:spLocks noChangeArrowheads="1"/>
          </p:cNvSpPr>
          <p:nvPr/>
        </p:nvSpPr>
        <p:spPr bwMode="auto">
          <a:xfrm>
            <a:off x="19243675" y="-1799116925"/>
            <a:ext cx="5651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1500">
                <a:latin typeface="Times New Roman" pitchFamily="18" charset="0"/>
                <a:cs typeface="Times New Roman" pitchFamily="18" charset="0"/>
              </a:rPr>
              <a:t>社會</a:t>
            </a:r>
            <a:endParaRPr lang="zh-TW" altLang="en-US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29754" name="Rectangle 58">
            <a:extLst/>
          </p:cNvPr>
          <p:cNvSpPr>
            <a:spLocks noChangeArrowheads="1"/>
          </p:cNvSpPr>
          <p:nvPr/>
        </p:nvSpPr>
        <p:spPr bwMode="auto">
          <a:xfrm>
            <a:off x="27276425" y="-1799116925"/>
            <a:ext cx="5651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1500">
                <a:latin typeface="Times New Roman" pitchFamily="18" charset="0"/>
                <a:cs typeface="Times New Roman" pitchFamily="18" charset="0"/>
              </a:rPr>
              <a:t>自然</a:t>
            </a:r>
            <a:endParaRPr lang="zh-TW" altLang="en-US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29755" name="Rectangle 59">
            <a:extLst/>
          </p:cNvPr>
          <p:cNvSpPr>
            <a:spLocks noChangeArrowheads="1"/>
          </p:cNvSpPr>
          <p:nvPr/>
        </p:nvSpPr>
        <p:spPr bwMode="auto">
          <a:xfrm>
            <a:off x="-14989175" y="-1799116925"/>
            <a:ext cx="5651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1500">
                <a:latin typeface="Times New Roman" pitchFamily="18" charset="0"/>
                <a:cs typeface="Times New Roman" pitchFamily="18" charset="0"/>
              </a:rPr>
              <a:t>精熟</a:t>
            </a:r>
            <a:endParaRPr lang="zh-TW" altLang="en-US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29756" name="Rectangle 60">
            <a:extLst/>
          </p:cNvPr>
          <p:cNvSpPr>
            <a:spLocks noChangeArrowheads="1"/>
          </p:cNvSpPr>
          <p:nvPr/>
        </p:nvSpPr>
        <p:spPr bwMode="auto">
          <a:xfrm>
            <a:off x="-10861675" y="-1799116925"/>
            <a:ext cx="58578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A++ </a:t>
            </a:r>
            <a:endParaRPr lang="en-US" altLang="zh-TW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57" name="Rectangle 61">
            <a:extLst/>
          </p:cNvPr>
          <p:cNvSpPr>
            <a:spLocks noChangeArrowheads="1"/>
          </p:cNvSpPr>
          <p:nvPr/>
        </p:nvSpPr>
        <p:spPr bwMode="auto">
          <a:xfrm>
            <a:off x="-7273925" y="-1799116925"/>
            <a:ext cx="6683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41~48</a:t>
            </a:r>
            <a:endParaRPr lang="en-US" altLang="zh-TW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58" name="Rectangle 62">
            <a:extLst/>
          </p:cNvPr>
          <p:cNvSpPr>
            <a:spLocks noChangeArrowheads="1"/>
          </p:cNvSpPr>
          <p:nvPr/>
        </p:nvSpPr>
        <p:spPr bwMode="auto">
          <a:xfrm>
            <a:off x="-3248025" y="-1799116925"/>
            <a:ext cx="715962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45~48 </a:t>
            </a:r>
            <a:endParaRPr lang="en-US" altLang="zh-TW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59" name="Rectangle 63">
            <a:extLst/>
          </p:cNvPr>
          <p:cNvSpPr>
            <a:spLocks noChangeArrowheads="1"/>
          </p:cNvSpPr>
          <p:nvPr/>
        </p:nvSpPr>
        <p:spPr bwMode="auto">
          <a:xfrm>
            <a:off x="777875" y="-1799116925"/>
            <a:ext cx="66833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33~40</a:t>
            </a:r>
            <a:endParaRPr lang="en-US" altLang="zh-TW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60" name="Rectangle 64">
            <a:extLst/>
          </p:cNvPr>
          <p:cNvSpPr>
            <a:spLocks noChangeArrowheads="1"/>
          </p:cNvSpPr>
          <p:nvPr/>
        </p:nvSpPr>
        <p:spPr bwMode="auto">
          <a:xfrm>
            <a:off x="4803775" y="-1799116925"/>
            <a:ext cx="66833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38~40</a:t>
            </a:r>
            <a:endParaRPr lang="en-US" altLang="zh-TW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61" name="Rectangle 65">
            <a:extLst/>
          </p:cNvPr>
          <p:cNvSpPr>
            <a:spLocks noChangeArrowheads="1"/>
          </p:cNvSpPr>
          <p:nvPr/>
        </p:nvSpPr>
        <p:spPr bwMode="auto">
          <a:xfrm>
            <a:off x="8829675" y="-1799116925"/>
            <a:ext cx="66833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22~27</a:t>
            </a:r>
            <a:endParaRPr lang="en-US" altLang="zh-TW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62" name="Rectangle 66">
            <a:extLst/>
          </p:cNvPr>
          <p:cNvSpPr>
            <a:spLocks noChangeArrowheads="1"/>
          </p:cNvSpPr>
          <p:nvPr/>
        </p:nvSpPr>
        <p:spPr bwMode="auto">
          <a:xfrm>
            <a:off x="12861925" y="-1799116925"/>
            <a:ext cx="66833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25~27</a:t>
            </a:r>
            <a:endParaRPr lang="en-US" altLang="zh-TW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63" name="Rectangle 67">
            <a:extLst/>
          </p:cNvPr>
          <p:cNvSpPr>
            <a:spLocks noChangeArrowheads="1"/>
          </p:cNvSpPr>
          <p:nvPr/>
        </p:nvSpPr>
        <p:spPr bwMode="auto">
          <a:xfrm>
            <a:off x="16887825" y="-1799116925"/>
            <a:ext cx="66833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53~63</a:t>
            </a:r>
            <a:endParaRPr lang="en-US" altLang="zh-TW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64" name="Rectangle 68">
            <a:extLst/>
          </p:cNvPr>
          <p:cNvSpPr>
            <a:spLocks noChangeArrowheads="1"/>
          </p:cNvSpPr>
          <p:nvPr/>
        </p:nvSpPr>
        <p:spPr bwMode="auto">
          <a:xfrm>
            <a:off x="-18691225" y="-1799116925"/>
            <a:ext cx="715962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60~63 </a:t>
            </a:r>
            <a:endParaRPr lang="en-US" altLang="zh-TW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65" name="Rectangle 69">
            <a:extLst/>
          </p:cNvPr>
          <p:cNvSpPr>
            <a:spLocks noChangeArrowheads="1"/>
          </p:cNvSpPr>
          <p:nvPr/>
        </p:nvSpPr>
        <p:spPr bwMode="auto">
          <a:xfrm>
            <a:off x="24939625" y="-1799116925"/>
            <a:ext cx="715963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46~54 </a:t>
            </a:r>
            <a:endParaRPr lang="en-US" altLang="zh-TW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66" name="Rectangle 70">
            <a:extLst/>
          </p:cNvPr>
          <p:cNvSpPr>
            <a:spLocks noChangeArrowheads="1"/>
          </p:cNvSpPr>
          <p:nvPr/>
        </p:nvSpPr>
        <p:spPr bwMode="auto">
          <a:xfrm>
            <a:off x="28946475" y="-1799116925"/>
            <a:ext cx="66833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52~54</a:t>
            </a:r>
            <a:endParaRPr lang="en-US" altLang="zh-TW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67" name="Rectangle 71">
            <a:extLst/>
          </p:cNvPr>
          <p:cNvSpPr>
            <a:spLocks noChangeArrowheads="1"/>
          </p:cNvSpPr>
          <p:nvPr/>
        </p:nvSpPr>
        <p:spPr bwMode="auto">
          <a:xfrm>
            <a:off x="-10506075" y="-1799116925"/>
            <a:ext cx="279558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A+ 43~44 36~37 24 57~59 50~51</a:t>
            </a:r>
            <a:endParaRPr lang="en-US" altLang="zh-TW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68" name="Rectangle 72">
            <a:extLst/>
          </p:cNvPr>
          <p:cNvSpPr>
            <a:spLocks noChangeArrowheads="1"/>
          </p:cNvSpPr>
          <p:nvPr/>
        </p:nvSpPr>
        <p:spPr bwMode="auto">
          <a:xfrm>
            <a:off x="-10144125" y="-1799116925"/>
            <a:ext cx="29813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A 41~42 33~35 22~23 53~56 46~49</a:t>
            </a:r>
            <a:endParaRPr lang="en-US" altLang="zh-TW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69" name="Rectangle 73">
            <a:extLst/>
          </p:cNvPr>
          <p:cNvSpPr>
            <a:spLocks noChangeArrowheads="1"/>
          </p:cNvSpPr>
          <p:nvPr/>
        </p:nvSpPr>
        <p:spPr bwMode="auto">
          <a:xfrm>
            <a:off x="-14989175" y="-1799116925"/>
            <a:ext cx="5651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1500">
                <a:latin typeface="Times New Roman" pitchFamily="18" charset="0"/>
                <a:cs typeface="Times New Roman" pitchFamily="18" charset="0"/>
              </a:rPr>
              <a:t>基礎</a:t>
            </a:r>
            <a:endParaRPr lang="zh-TW" altLang="en-US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29770" name="Rectangle 74">
            <a:extLst/>
          </p:cNvPr>
          <p:cNvSpPr>
            <a:spLocks noChangeArrowheads="1"/>
          </p:cNvSpPr>
          <p:nvPr/>
        </p:nvSpPr>
        <p:spPr bwMode="auto">
          <a:xfrm>
            <a:off x="-10829925" y="-1799116925"/>
            <a:ext cx="57467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B++ </a:t>
            </a:r>
            <a:endParaRPr lang="en-US" altLang="zh-TW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71" name="Rectangle 75">
            <a:extLst/>
          </p:cNvPr>
          <p:cNvSpPr>
            <a:spLocks noChangeArrowheads="1"/>
          </p:cNvSpPr>
          <p:nvPr/>
        </p:nvSpPr>
        <p:spPr bwMode="auto">
          <a:xfrm>
            <a:off x="-7273925" y="-1799116925"/>
            <a:ext cx="6683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19~40</a:t>
            </a:r>
            <a:endParaRPr lang="en-US" altLang="zh-TW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72" name="Rectangle 76">
            <a:extLst/>
          </p:cNvPr>
          <p:cNvSpPr>
            <a:spLocks noChangeArrowheads="1"/>
          </p:cNvSpPr>
          <p:nvPr/>
        </p:nvSpPr>
        <p:spPr bwMode="auto">
          <a:xfrm>
            <a:off x="-3248025" y="-1799116925"/>
            <a:ext cx="715962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35~40 </a:t>
            </a:r>
            <a:endParaRPr lang="en-US" altLang="zh-TW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73" name="Rectangle 77">
            <a:extLst/>
          </p:cNvPr>
          <p:cNvSpPr>
            <a:spLocks noChangeArrowheads="1"/>
          </p:cNvSpPr>
          <p:nvPr/>
        </p:nvSpPr>
        <p:spPr bwMode="auto">
          <a:xfrm>
            <a:off x="777875" y="-1799116925"/>
            <a:ext cx="66833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13~32</a:t>
            </a:r>
            <a:endParaRPr lang="en-US" altLang="zh-TW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74" name="Rectangle 78">
            <a:extLst/>
          </p:cNvPr>
          <p:cNvSpPr>
            <a:spLocks noChangeArrowheads="1"/>
          </p:cNvSpPr>
          <p:nvPr/>
        </p:nvSpPr>
        <p:spPr bwMode="auto">
          <a:xfrm>
            <a:off x="4803775" y="-1799116925"/>
            <a:ext cx="66833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27~32</a:t>
            </a:r>
            <a:endParaRPr lang="en-US" altLang="zh-TW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75" name="Rectangle 79">
            <a:extLst/>
          </p:cNvPr>
          <p:cNvSpPr>
            <a:spLocks noChangeArrowheads="1"/>
          </p:cNvSpPr>
          <p:nvPr/>
        </p:nvSpPr>
        <p:spPr bwMode="auto">
          <a:xfrm>
            <a:off x="8829675" y="-1799116925"/>
            <a:ext cx="66833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10~21</a:t>
            </a:r>
            <a:endParaRPr lang="en-US" altLang="zh-TW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76" name="Rectangle 80">
            <a:extLst/>
          </p:cNvPr>
          <p:cNvSpPr>
            <a:spLocks noChangeArrowheads="1"/>
          </p:cNvSpPr>
          <p:nvPr/>
        </p:nvSpPr>
        <p:spPr bwMode="auto">
          <a:xfrm>
            <a:off x="12861925" y="-1799116925"/>
            <a:ext cx="66833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18~21</a:t>
            </a:r>
            <a:endParaRPr lang="en-US" altLang="zh-TW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77" name="Rectangle 81">
            <a:extLst/>
          </p:cNvPr>
          <p:cNvSpPr>
            <a:spLocks noChangeArrowheads="1"/>
          </p:cNvSpPr>
          <p:nvPr/>
        </p:nvSpPr>
        <p:spPr bwMode="auto">
          <a:xfrm>
            <a:off x="16887825" y="-1799116925"/>
            <a:ext cx="66833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23~52</a:t>
            </a:r>
            <a:endParaRPr lang="en-US" altLang="zh-TW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78" name="Rectangle 82">
            <a:extLst/>
          </p:cNvPr>
          <p:cNvSpPr>
            <a:spLocks noChangeArrowheads="1"/>
          </p:cNvSpPr>
          <p:nvPr/>
        </p:nvSpPr>
        <p:spPr bwMode="auto">
          <a:xfrm>
            <a:off x="-18691225" y="-1799116925"/>
            <a:ext cx="715962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43~52 </a:t>
            </a:r>
            <a:endParaRPr lang="en-US" altLang="zh-TW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79" name="Rectangle 83">
            <a:extLst/>
          </p:cNvPr>
          <p:cNvSpPr>
            <a:spLocks noChangeArrowheads="1"/>
          </p:cNvSpPr>
          <p:nvPr/>
        </p:nvSpPr>
        <p:spPr bwMode="auto">
          <a:xfrm>
            <a:off x="24939625" y="-1799116925"/>
            <a:ext cx="715963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19~45 </a:t>
            </a:r>
            <a:endParaRPr lang="en-US" altLang="zh-TW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80" name="Rectangle 84">
            <a:extLst/>
          </p:cNvPr>
          <p:cNvSpPr>
            <a:spLocks noChangeArrowheads="1"/>
          </p:cNvSpPr>
          <p:nvPr/>
        </p:nvSpPr>
        <p:spPr bwMode="auto">
          <a:xfrm>
            <a:off x="28946475" y="-1799116925"/>
            <a:ext cx="66833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36~45</a:t>
            </a:r>
            <a:endParaRPr lang="en-US" altLang="zh-TW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81" name="Rectangle 85">
            <a:extLst/>
          </p:cNvPr>
          <p:cNvSpPr>
            <a:spLocks noChangeArrowheads="1"/>
          </p:cNvSpPr>
          <p:nvPr/>
        </p:nvSpPr>
        <p:spPr bwMode="auto">
          <a:xfrm>
            <a:off x="-10467975" y="-1799116925"/>
            <a:ext cx="3078162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B+ 30~34 22~26 15~17 35~42 28~35</a:t>
            </a:r>
            <a:endParaRPr lang="en-US" altLang="zh-TW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82" name="Rectangle 86">
            <a:extLst/>
          </p:cNvPr>
          <p:cNvSpPr>
            <a:spLocks noChangeArrowheads="1"/>
          </p:cNvSpPr>
          <p:nvPr/>
        </p:nvSpPr>
        <p:spPr bwMode="auto">
          <a:xfrm>
            <a:off x="-10112375" y="-1799116925"/>
            <a:ext cx="2970212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B 19~29 13~21 10~14 23~34 19~27</a:t>
            </a:r>
            <a:endParaRPr lang="en-US" altLang="zh-TW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83" name="Rectangle 87">
            <a:extLst/>
          </p:cNvPr>
          <p:cNvSpPr>
            <a:spLocks noChangeArrowheads="1"/>
          </p:cNvSpPr>
          <p:nvPr/>
        </p:nvSpPr>
        <p:spPr bwMode="auto">
          <a:xfrm>
            <a:off x="-14989175" y="-1799116925"/>
            <a:ext cx="5651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1500">
                <a:latin typeface="Times New Roman" pitchFamily="18" charset="0"/>
                <a:cs typeface="Times New Roman" pitchFamily="18" charset="0"/>
              </a:rPr>
              <a:t>待加</a:t>
            </a:r>
            <a:endParaRPr lang="zh-TW" altLang="en-US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29784" name="Rectangle 88">
            <a:extLst/>
          </p:cNvPr>
          <p:cNvSpPr>
            <a:spLocks noChangeArrowheads="1"/>
          </p:cNvSpPr>
          <p:nvPr/>
        </p:nvSpPr>
        <p:spPr bwMode="auto">
          <a:xfrm>
            <a:off x="-14354175" y="-1799116925"/>
            <a:ext cx="3746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1500">
                <a:latin typeface="Times New Roman" pitchFamily="18" charset="0"/>
                <a:cs typeface="Times New Roman" pitchFamily="18" charset="0"/>
              </a:rPr>
              <a:t>強</a:t>
            </a:r>
            <a:endParaRPr lang="zh-TW" altLang="en-US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29785" name="Rectangle 89">
            <a:extLst/>
          </p:cNvPr>
          <p:cNvSpPr>
            <a:spLocks noChangeArrowheads="1"/>
          </p:cNvSpPr>
          <p:nvPr/>
        </p:nvSpPr>
        <p:spPr bwMode="auto">
          <a:xfrm>
            <a:off x="-10112375" y="-1799116925"/>
            <a:ext cx="24463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zh-TW" sz="1500">
                <a:latin typeface="Times New Roman" pitchFamily="18" charset="0"/>
                <a:cs typeface="Times New Roman" pitchFamily="18" charset="0"/>
              </a:rPr>
              <a:t>C 0~18 0~12 0~9 0~22 0~18 </a:t>
            </a:r>
            <a:endParaRPr lang="en-US" altLang="zh-TW" sz="800">
              <a:latin typeface="Arial" panose="020B0604020202020204" pitchFamily="34" charset="0"/>
            </a:endParaRPr>
          </a:p>
          <a:p>
            <a:pPr eaLnBrk="0" hangingPunct="0">
              <a:defRPr/>
            </a:pP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29786" name="Rectangle 90">
            <a:extLst/>
          </p:cNvPr>
          <p:cNvSpPr>
            <a:spLocks noChangeArrowheads="1"/>
          </p:cNvSpPr>
          <p:nvPr/>
        </p:nvSpPr>
        <p:spPr bwMode="auto">
          <a:xfrm>
            <a:off x="-15586075" y="1798659725"/>
            <a:ext cx="62801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1500">
                <a:latin typeface="Times New Roman" pitchFamily="18" charset="0"/>
                <a:cs typeface="Times New Roman" pitchFamily="18" charset="0"/>
              </a:rPr>
              <a:t>備註：本次等級設定結果英語科不包含聽力題、數學科不包含非選擇題。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89" name="文字方塊 88">
            <a:extLst/>
          </p:cNvPr>
          <p:cNvSpPr txBox="1"/>
          <p:nvPr/>
        </p:nvSpPr>
        <p:spPr>
          <a:xfrm>
            <a:off x="0" y="0"/>
            <a:ext cx="2500313" cy="641350"/>
          </a:xfrm>
          <a:prstGeom prst="rect">
            <a:avLst/>
          </a:prstGeom>
          <a:solidFill>
            <a:srgbClr val="FFFB69"/>
          </a:solidFill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TW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標楷體" pitchFamily="65" charset="-120"/>
                <a:ea typeface="標楷體" pitchFamily="65" charset="-120"/>
              </a:rPr>
              <a:t>109</a:t>
            </a:r>
            <a:r>
              <a:rPr lang="zh-TW" altLang="en-US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標楷體" pitchFamily="65" charset="-120"/>
                <a:ea typeface="標楷體" pitchFamily="65" charset="-120"/>
              </a:rPr>
              <a:t>年會考</a:t>
            </a:r>
          </a:p>
        </p:txBody>
      </p:sp>
      <p:pic>
        <p:nvPicPr>
          <p:cNvPr id="4" name="圖片 3">
            <a:extLst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654" y="641350"/>
            <a:ext cx="9169558" cy="6216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1057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編號版面配置區 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B038E23A-BEEC-445B-8B53-F3F3F3E52D73}" type="slidenum">
              <a:rPr kumimoji="0" lang="zh-TW" altLang="en-US" sz="1200">
                <a:solidFill>
                  <a:srgbClr val="898989"/>
                </a:solidFill>
                <a:latin typeface="Verdana" panose="020B0604030504040204" pitchFamily="34" charset="0"/>
                <a:ea typeface="微軟正黑體" panose="020B0604030504040204" pitchFamily="34" charset="-120"/>
              </a:rPr>
              <a:pPr algn="r" eaLnBrk="1" hangingPunct="1"/>
              <a:t>12</a:t>
            </a:fld>
            <a:endParaRPr kumimoji="0" lang="en-US" altLang="zh-TW" sz="1200">
              <a:solidFill>
                <a:srgbClr val="898989"/>
              </a:solidFill>
              <a:latin typeface="Verdana" panose="020B060403050404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4" name="文字方塊 3">
            <a:extLst/>
          </p:cNvPr>
          <p:cNvSpPr txBox="1"/>
          <p:nvPr/>
        </p:nvSpPr>
        <p:spPr>
          <a:xfrm>
            <a:off x="0" y="0"/>
            <a:ext cx="2500313" cy="641350"/>
          </a:xfrm>
          <a:prstGeom prst="rect">
            <a:avLst/>
          </a:prstGeom>
          <a:solidFill>
            <a:srgbClr val="FFFB69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年會考</a:t>
            </a:r>
          </a:p>
        </p:txBody>
      </p:sp>
      <p:pic>
        <p:nvPicPr>
          <p:cNvPr id="5" name="圖片 4">
            <a:extLst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" y="836712"/>
            <a:ext cx="9174391" cy="602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5057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標題 3"/>
          <p:cNvSpPr>
            <a:spLocks noGrp="1"/>
          </p:cNvSpPr>
          <p:nvPr>
            <p:ph type="title" idx="4294967295"/>
          </p:nvPr>
        </p:nvSpPr>
        <p:spPr>
          <a:xfrm>
            <a:off x="914400" y="404813"/>
            <a:ext cx="8229600" cy="850900"/>
          </a:xfrm>
        </p:spPr>
        <p:txBody>
          <a:bodyPr/>
          <a:lstStyle/>
          <a:p>
            <a:pPr eaLnBrk="1" hangingPunct="1"/>
            <a:r>
              <a:rPr lang="zh-TW" altLang="en-US" sz="4200" b="1">
                <a:solidFill>
                  <a:schemeClr val="hlink"/>
                </a:solidFill>
                <a:ea typeface="標楷體" pitchFamily="65" charset="-120"/>
              </a:rPr>
              <a:t>能力等級與加註標示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68411269"/>
              </p:ext>
            </p:extLst>
          </p:nvPr>
        </p:nvGraphicFramePr>
        <p:xfrm>
          <a:off x="251520" y="1484784"/>
          <a:ext cx="8329642" cy="46080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4002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717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576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能力等級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加註標示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標示說明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6000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rgbClr val="A5002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精熟</a:t>
                      </a:r>
                      <a:r>
                        <a:rPr lang="en-US" altLang="zh-TW" sz="2800" b="1" dirty="0">
                          <a:solidFill>
                            <a:srgbClr val="A5002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(A)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rgbClr val="A5002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答對題數</a:t>
                      </a:r>
                      <a:r>
                        <a:rPr lang="en-US" altLang="zh-TW" sz="2800" b="1" dirty="0">
                          <a:solidFill>
                            <a:srgbClr val="A5002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80~85%</a:t>
                      </a:r>
                      <a:r>
                        <a:rPr lang="zh-TW" altLang="en-US" sz="2800" b="1" dirty="0">
                          <a:solidFill>
                            <a:srgbClr val="A5002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以上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kern="1200" baseline="0" dirty="0">
                          <a:solidFill>
                            <a:srgbClr val="A5002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A++</a:t>
                      </a:r>
                      <a:endParaRPr lang="zh-TW" altLang="en-US" sz="2800" b="1" dirty="0">
                        <a:solidFill>
                          <a:srgbClr val="A5002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b="1" kern="1200" baseline="0" dirty="0">
                          <a:solidFill>
                            <a:srgbClr val="A5002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精熟等級前</a:t>
                      </a:r>
                      <a:r>
                        <a:rPr lang="en-US" altLang="zh-TW" sz="2800" b="1" kern="1200" baseline="0" dirty="0">
                          <a:solidFill>
                            <a:srgbClr val="A5002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25%</a:t>
                      </a:r>
                      <a:endParaRPr lang="zh-TW" altLang="en-US" sz="2800" b="1" dirty="0">
                        <a:solidFill>
                          <a:srgbClr val="A5002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600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b="1" dirty="0">
                        <a:solidFill>
                          <a:srgbClr val="7030A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kern="1200" baseline="0" dirty="0">
                          <a:solidFill>
                            <a:srgbClr val="A5002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A+</a:t>
                      </a:r>
                      <a:endParaRPr lang="zh-TW" altLang="en-US" sz="2800" b="1" dirty="0">
                        <a:solidFill>
                          <a:srgbClr val="A5002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b="1" kern="1200" baseline="0" dirty="0">
                          <a:solidFill>
                            <a:srgbClr val="A5002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精熟等級前</a:t>
                      </a:r>
                      <a:r>
                        <a:rPr lang="en-US" altLang="zh-TW" sz="2800" b="1" kern="1200" baseline="0" dirty="0">
                          <a:solidFill>
                            <a:srgbClr val="A5002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26%</a:t>
                      </a:r>
                      <a:r>
                        <a:rPr lang="zh-TW" altLang="en-US" sz="2800" b="1" kern="1200" baseline="0" dirty="0">
                          <a:solidFill>
                            <a:srgbClr val="A5002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～</a:t>
                      </a:r>
                      <a:r>
                        <a:rPr lang="en-US" altLang="zh-TW" sz="2800" b="1" kern="1200" baseline="0" dirty="0">
                          <a:solidFill>
                            <a:srgbClr val="A5002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50%</a:t>
                      </a:r>
                      <a:endParaRPr lang="zh-TW" altLang="en-US" sz="2800" b="1" dirty="0">
                        <a:solidFill>
                          <a:srgbClr val="A5002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6000">
                <a:tc vMerge="1">
                  <a:txBody>
                    <a:bodyPr/>
                    <a:lstStyle/>
                    <a:p>
                      <a:pPr algn="ctr"/>
                      <a:endParaRPr lang="zh-TW" altLang="en-US" sz="2800" b="1" dirty="0">
                        <a:solidFill>
                          <a:srgbClr val="7030A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kern="1200" baseline="0" dirty="0">
                          <a:solidFill>
                            <a:srgbClr val="A5002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A</a:t>
                      </a:r>
                      <a:endParaRPr lang="zh-TW" altLang="en-US" sz="2800" b="1" dirty="0">
                        <a:solidFill>
                          <a:srgbClr val="A5002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b="1" dirty="0">
                        <a:solidFill>
                          <a:srgbClr val="A5002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6000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rgbClr val="000066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基礎</a:t>
                      </a:r>
                      <a:r>
                        <a:rPr lang="en-US" altLang="zh-TW" sz="2800" b="1" dirty="0">
                          <a:solidFill>
                            <a:srgbClr val="000066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(B)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rgbClr val="000066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答對題數</a:t>
                      </a:r>
                      <a:endParaRPr lang="en-US" altLang="zh-TW" sz="2800" b="1" dirty="0">
                        <a:solidFill>
                          <a:srgbClr val="000066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>
                          <a:solidFill>
                            <a:srgbClr val="000066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40%</a:t>
                      </a:r>
                      <a:r>
                        <a:rPr lang="zh-TW" altLang="en-US" sz="2800" b="1" dirty="0">
                          <a:solidFill>
                            <a:srgbClr val="000066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以上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kern="1200" baseline="0" dirty="0">
                          <a:solidFill>
                            <a:srgbClr val="000066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B ++</a:t>
                      </a:r>
                      <a:endParaRPr lang="zh-TW" altLang="en-US" sz="2800" b="1" dirty="0">
                        <a:solidFill>
                          <a:srgbClr val="000066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800" b="1" kern="1200" baseline="0" dirty="0">
                          <a:solidFill>
                            <a:srgbClr val="000066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基礎等級前</a:t>
                      </a:r>
                      <a:r>
                        <a:rPr lang="en-US" altLang="zh-TW" sz="2800" b="1" kern="1200" baseline="0" dirty="0">
                          <a:solidFill>
                            <a:srgbClr val="000066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25%</a:t>
                      </a:r>
                      <a:endParaRPr lang="zh-TW" altLang="en-US" sz="2800" b="1" dirty="0">
                        <a:solidFill>
                          <a:srgbClr val="000066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6000">
                <a:tc vMerge="1">
                  <a:txBody>
                    <a:bodyPr/>
                    <a:lstStyle/>
                    <a:p>
                      <a:pPr algn="ctr"/>
                      <a:endParaRPr lang="zh-TW" altLang="en-US" sz="2800" b="1" dirty="0">
                        <a:solidFill>
                          <a:srgbClr val="7030A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kern="1200" baseline="0" dirty="0">
                          <a:solidFill>
                            <a:srgbClr val="000066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B+</a:t>
                      </a:r>
                      <a:endParaRPr lang="zh-TW" altLang="en-US" sz="2800" b="1" dirty="0">
                        <a:solidFill>
                          <a:srgbClr val="000066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b="1" kern="1200" baseline="0" dirty="0">
                          <a:solidFill>
                            <a:srgbClr val="000066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基礎等級前</a:t>
                      </a:r>
                      <a:r>
                        <a:rPr lang="en-US" altLang="zh-TW" sz="2800" b="1" kern="1200" baseline="0" dirty="0">
                          <a:solidFill>
                            <a:srgbClr val="000066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26%</a:t>
                      </a:r>
                      <a:r>
                        <a:rPr lang="zh-TW" altLang="en-US" sz="2800" b="1" kern="1200" baseline="0" dirty="0">
                          <a:solidFill>
                            <a:srgbClr val="000066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～</a:t>
                      </a:r>
                      <a:r>
                        <a:rPr lang="en-US" altLang="zh-TW" sz="2800" b="1" kern="1200" baseline="0" dirty="0">
                          <a:solidFill>
                            <a:srgbClr val="000066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50%</a:t>
                      </a:r>
                      <a:endParaRPr lang="zh-TW" altLang="en-US" sz="2800" b="1" dirty="0">
                        <a:solidFill>
                          <a:srgbClr val="000066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6000">
                <a:tc vMerge="1">
                  <a:txBody>
                    <a:bodyPr/>
                    <a:lstStyle/>
                    <a:p>
                      <a:pPr algn="ctr"/>
                      <a:endParaRPr lang="zh-TW" altLang="en-US" sz="2800" b="1" dirty="0">
                        <a:solidFill>
                          <a:srgbClr val="7030A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kern="1200" baseline="0" dirty="0">
                          <a:solidFill>
                            <a:srgbClr val="000066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B</a:t>
                      </a:r>
                      <a:endParaRPr lang="zh-TW" altLang="en-US" sz="2800" b="1" dirty="0">
                        <a:solidFill>
                          <a:srgbClr val="000066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b="1" dirty="0">
                        <a:solidFill>
                          <a:srgbClr val="000066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rgbClr val="A5002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待加強</a:t>
                      </a:r>
                      <a:r>
                        <a:rPr lang="en-US" altLang="zh-TW" sz="2800" b="1" dirty="0">
                          <a:solidFill>
                            <a:srgbClr val="A5002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(C)</a:t>
                      </a:r>
                      <a:endParaRPr lang="zh-TW" altLang="en-US" sz="2800" b="1" dirty="0">
                        <a:solidFill>
                          <a:srgbClr val="A5002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solidFill>
                            <a:srgbClr val="A5002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C</a:t>
                      </a:r>
                      <a:endParaRPr lang="zh-TW" altLang="en-US" sz="2800" b="1" dirty="0">
                        <a:solidFill>
                          <a:srgbClr val="A5002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b="1" dirty="0">
                        <a:solidFill>
                          <a:srgbClr val="A5002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圖片 2">
            <a:extLst>
              <a:ext uri="{FF2B5EF4-FFF2-40B4-BE49-F238E27FC236}">
                <a16:creationId xmlns="" xmlns:a16="http://schemas.microsoft.com/office/drawing/2014/main" id="{9C26D7B3-D363-474F-9B5B-8460968E1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3175"/>
            <a:ext cx="9144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76FCE3E2-EC44-4436-A143-966CFF17A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6023">
            <a:off x="433388" y="2227263"/>
            <a:ext cx="2482850" cy="2386012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69018BC7-A3F1-4DDD-A0DD-48C25FBDDB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050" y="2466975"/>
            <a:ext cx="6264275" cy="2770188"/>
          </a:xfrm>
          <a:prstGeom prst="rect">
            <a:avLst/>
          </a:prstGeom>
          <a:effectLst>
            <a:outerShdw blurRad="50800" dist="127000" dir="6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0053" name="文字方塊 8">
            <a:extLst>
              <a:ext uri="{FF2B5EF4-FFF2-40B4-BE49-F238E27FC236}">
                <a16:creationId xmlns="" xmlns:a16="http://schemas.microsoft.com/office/drawing/2014/main" id="{43AC9DC0-3DCC-46C9-9795-CABAE2208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9" y="2924175"/>
            <a:ext cx="655734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4800" b="1" dirty="0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五、桃連區</a:t>
            </a:r>
            <a:r>
              <a:rPr lang="en-US" altLang="zh-TW" sz="4800" b="1" dirty="0" smtClean="0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4800" b="1" dirty="0" smtClean="0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年度</a:t>
            </a:r>
            <a:endParaRPr lang="zh-TW" altLang="en-US" sz="4800" b="1" dirty="0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4800" b="1" dirty="0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重要日程</a:t>
            </a:r>
          </a:p>
        </p:txBody>
      </p:sp>
      <p:pic>
        <p:nvPicPr>
          <p:cNvPr id="130054" name="圖片 11">
            <a:extLst>
              <a:ext uri="{FF2B5EF4-FFF2-40B4-BE49-F238E27FC236}">
                <a16:creationId xmlns="" xmlns:a16="http://schemas.microsoft.com/office/drawing/2014/main" id="{580BE0FA-95CD-410B-95FA-73455E9A32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0" y="552450"/>
            <a:ext cx="1033463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5" name="圖片 12">
            <a:extLst>
              <a:ext uri="{FF2B5EF4-FFF2-40B4-BE49-F238E27FC236}">
                <a16:creationId xmlns="" xmlns:a16="http://schemas.microsoft.com/office/drawing/2014/main" id="{748782E5-8CAC-49BE-BE5A-12DF9523C6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584700"/>
            <a:ext cx="12239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6" name="圖片 13">
            <a:extLst>
              <a:ext uri="{FF2B5EF4-FFF2-40B4-BE49-F238E27FC236}">
                <a16:creationId xmlns="" xmlns:a16="http://schemas.microsoft.com/office/drawing/2014/main" id="{42FB31C4-EFC8-4A09-B597-E9284BED5F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4764088"/>
            <a:ext cx="6826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7" name="圖片 14">
            <a:extLst>
              <a:ext uri="{FF2B5EF4-FFF2-40B4-BE49-F238E27FC236}">
                <a16:creationId xmlns="" xmlns:a16="http://schemas.microsoft.com/office/drawing/2014/main" id="{AB5B523F-A3C9-4DCF-90F9-9CD3A9679C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4760913"/>
            <a:ext cx="10604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8" name="圖片 9">
            <a:extLst>
              <a:ext uri="{FF2B5EF4-FFF2-40B4-BE49-F238E27FC236}">
                <a16:creationId xmlns="" xmlns:a16="http://schemas.microsoft.com/office/drawing/2014/main" id="{117C16B7-A7EA-4468-8B67-39956829CB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35">
            <a:off x="3222625" y="1479550"/>
            <a:ext cx="2667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9" name="圖片 5">
            <a:extLst>
              <a:ext uri="{FF2B5EF4-FFF2-40B4-BE49-F238E27FC236}">
                <a16:creationId xmlns="" xmlns:a16="http://schemas.microsoft.com/office/drawing/2014/main" id="{032362EC-AB65-48B5-B957-EE03B36481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7859">
            <a:off x="6519863" y="1497013"/>
            <a:ext cx="265112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60" name="圖片 3">
            <a:extLst>
              <a:ext uri="{FF2B5EF4-FFF2-40B4-BE49-F238E27FC236}">
                <a16:creationId xmlns="" xmlns:a16="http://schemas.microsoft.com/office/drawing/2014/main" id="{92171937-528B-4201-B02A-EAC66EB517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9401">
            <a:off x="1709738" y="1287463"/>
            <a:ext cx="265112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頁尾版面配置區 2">
            <a:extLst>
              <a:ext uri="{FF2B5EF4-FFF2-40B4-BE49-F238E27FC236}">
                <a16:creationId xmlns="" xmlns:a16="http://schemas.microsoft.com/office/drawing/2014/main" id="{ED95EEFA-26D8-4C7D-B68D-5BF720F0C13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3EC76E96-211C-431B-A522-4E3A6FFAF07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652120" y="26064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TW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5">
            <a:extLst>
              <a:ext uri="{FF2B5EF4-FFF2-40B4-BE49-F238E27FC236}">
                <a16:creationId xmlns="" xmlns:a16="http://schemas.microsoft.com/office/drawing/2014/main" id="{621F4D53-1B22-466C-B051-9E3DD3448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" y="203200"/>
            <a:ext cx="8142288" cy="70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1" hangingPunct="1">
              <a:defRPr/>
            </a:pPr>
            <a:r>
              <a:rPr lang="en-US" altLang="zh-TW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110</a:t>
            </a: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年</a:t>
            </a:r>
            <a:r>
              <a:rPr lang="zh-TW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桃連區重要</a:t>
            </a:r>
            <a:r>
              <a:rPr lang="zh-TW" altLang="zh-TW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日程表</a:t>
            </a:r>
            <a:r>
              <a:rPr lang="en-US" altLang="zh-TW" sz="2400" dirty="0">
                <a:solidFill>
                  <a:srgbClr val="3319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>
                <a:solidFill>
                  <a:srgbClr val="3319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教育部版</a:t>
            </a:r>
            <a:r>
              <a:rPr lang="en-US" altLang="zh-TW" sz="2400" dirty="0">
                <a:solidFill>
                  <a:srgbClr val="3319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sz="2400" dirty="0">
              <a:solidFill>
                <a:srgbClr val="3319F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4" name="圓角矩形 23">
            <a:extLst>
              <a:ext uri="{FF2B5EF4-FFF2-40B4-BE49-F238E27FC236}">
                <a16:creationId xmlns="" xmlns:a16="http://schemas.microsoft.com/office/drawing/2014/main" id="{B4625565-5FF9-48F7-8302-F66953B9D3F5}"/>
              </a:ext>
            </a:extLst>
          </p:cNvPr>
          <p:cNvSpPr/>
          <p:nvPr/>
        </p:nvSpPr>
        <p:spPr>
          <a:xfrm>
            <a:off x="241300" y="2084388"/>
            <a:ext cx="2952750" cy="739775"/>
          </a:xfrm>
          <a:prstGeom prst="roundRect">
            <a:avLst/>
          </a:prstGeom>
          <a:solidFill>
            <a:srgbClr val="80D3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特招專業群科報名</a:t>
            </a:r>
            <a:r>
              <a:rPr lang="en-US" altLang="zh-TW" sz="2000" dirty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000" dirty="0" smtClean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3/15~3/19)</a:t>
            </a:r>
            <a:endParaRPr lang="zh-TW" altLang="en-US" sz="2000" dirty="0">
              <a:solidFill>
                <a:srgbClr val="3319F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" name="向下箭號 24">
            <a:extLst>
              <a:ext uri="{FF2B5EF4-FFF2-40B4-BE49-F238E27FC236}">
                <a16:creationId xmlns="" xmlns:a16="http://schemas.microsoft.com/office/drawing/2014/main" id="{DD44586B-C39B-4218-96F9-847487E4458D}"/>
              </a:ext>
            </a:extLst>
          </p:cNvPr>
          <p:cNvSpPr/>
          <p:nvPr/>
        </p:nvSpPr>
        <p:spPr>
          <a:xfrm>
            <a:off x="1535113" y="1693863"/>
            <a:ext cx="504825" cy="36036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zh-TW" altLang="en-US"/>
          </a:p>
        </p:txBody>
      </p:sp>
      <p:sp>
        <p:nvSpPr>
          <p:cNvPr id="26" name="圓角矩形 25">
            <a:extLst>
              <a:ext uri="{FF2B5EF4-FFF2-40B4-BE49-F238E27FC236}">
                <a16:creationId xmlns="" xmlns:a16="http://schemas.microsoft.com/office/drawing/2014/main" id="{159A3B12-46D1-479D-AB6A-DD2F5B12C13B}"/>
              </a:ext>
            </a:extLst>
          </p:cNvPr>
          <p:cNvSpPr/>
          <p:nvPr/>
        </p:nvSpPr>
        <p:spPr>
          <a:xfrm>
            <a:off x="247650" y="989013"/>
            <a:ext cx="2968625" cy="66357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1" hangingPunct="1">
              <a:defRPr/>
            </a:pP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科學班報名</a:t>
            </a:r>
            <a:r>
              <a:rPr lang="en-US" altLang="zh-TW" sz="2000" dirty="0" smtClean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(2/22~3/5)</a:t>
            </a:r>
            <a:endParaRPr lang="en-US" altLang="zh-TW" sz="2000" dirty="0">
              <a:solidFill>
                <a:srgbClr val="3319F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457200" eaLnBrk="1" hangingPunct="1">
              <a:defRPr/>
            </a:pP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科學班檢定</a:t>
            </a:r>
            <a:r>
              <a:rPr lang="en-US" altLang="zh-TW" sz="2000" dirty="0">
                <a:solidFill>
                  <a:srgbClr val="3C33F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000" dirty="0" smtClean="0">
                <a:solidFill>
                  <a:srgbClr val="3C33F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3/13)</a:t>
            </a:r>
            <a:endParaRPr lang="zh-TW" altLang="en-US" sz="2000" dirty="0">
              <a:solidFill>
                <a:srgbClr val="3C33F7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向下箭號 26">
            <a:extLst>
              <a:ext uri="{FF2B5EF4-FFF2-40B4-BE49-F238E27FC236}">
                <a16:creationId xmlns="" xmlns:a16="http://schemas.microsoft.com/office/drawing/2014/main" id="{2E478759-BAD8-43A9-BFA1-7AACB0C486B8}"/>
              </a:ext>
            </a:extLst>
          </p:cNvPr>
          <p:cNvSpPr/>
          <p:nvPr/>
        </p:nvSpPr>
        <p:spPr>
          <a:xfrm>
            <a:off x="1543050" y="2867025"/>
            <a:ext cx="504825" cy="42227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zh-TW" altLang="en-US"/>
          </a:p>
        </p:txBody>
      </p:sp>
      <p:sp>
        <p:nvSpPr>
          <p:cNvPr id="28" name="圓角矩形 27">
            <a:extLst>
              <a:ext uri="{FF2B5EF4-FFF2-40B4-BE49-F238E27FC236}">
                <a16:creationId xmlns="" xmlns:a16="http://schemas.microsoft.com/office/drawing/2014/main" id="{3EC55C45-D318-464E-B6FC-3450E70787F3}"/>
              </a:ext>
            </a:extLst>
          </p:cNvPr>
          <p:cNvSpPr/>
          <p:nvPr/>
        </p:nvSpPr>
        <p:spPr>
          <a:xfrm>
            <a:off x="228600" y="3306763"/>
            <a:ext cx="2952750" cy="681037"/>
          </a:xfrm>
          <a:prstGeom prst="roundRect">
            <a:avLst/>
          </a:prstGeom>
          <a:solidFill>
            <a:srgbClr val="80D3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特招群科術科測驗</a:t>
            </a:r>
            <a:r>
              <a:rPr lang="en-US" altLang="zh-TW" sz="2000" dirty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000" dirty="0" smtClean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4/24</a:t>
            </a:r>
            <a:r>
              <a:rPr lang="zh-TW" altLang="en-US" sz="2000" dirty="0" smtClean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000" dirty="0" smtClean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4/25)</a:t>
            </a:r>
            <a:endParaRPr lang="zh-TW" altLang="en-US" sz="2000" dirty="0">
              <a:solidFill>
                <a:srgbClr val="3319F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9" name="向下箭號 28">
            <a:extLst>
              <a:ext uri="{FF2B5EF4-FFF2-40B4-BE49-F238E27FC236}">
                <a16:creationId xmlns="" xmlns:a16="http://schemas.microsoft.com/office/drawing/2014/main" id="{CB5D0AD3-CB87-490B-953C-2843C227C77D}"/>
              </a:ext>
            </a:extLst>
          </p:cNvPr>
          <p:cNvSpPr/>
          <p:nvPr/>
        </p:nvSpPr>
        <p:spPr>
          <a:xfrm>
            <a:off x="1568450" y="4008438"/>
            <a:ext cx="504825" cy="43815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zh-TW" altLang="en-US"/>
          </a:p>
        </p:txBody>
      </p:sp>
      <p:sp>
        <p:nvSpPr>
          <p:cNvPr id="30" name="圓角矩形 29">
            <a:extLst>
              <a:ext uri="{FF2B5EF4-FFF2-40B4-BE49-F238E27FC236}">
                <a16:creationId xmlns="" xmlns:a16="http://schemas.microsoft.com/office/drawing/2014/main" id="{7E614743-0BB0-4B9F-85AD-D267B075A6A1}"/>
              </a:ext>
            </a:extLst>
          </p:cNvPr>
          <p:cNvSpPr/>
          <p:nvPr/>
        </p:nvSpPr>
        <p:spPr>
          <a:xfrm>
            <a:off x="5641975" y="979488"/>
            <a:ext cx="2922588" cy="7381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會考成績公告</a:t>
            </a:r>
            <a:r>
              <a:rPr lang="en-US" altLang="zh-TW" sz="2400" dirty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400" dirty="0" smtClean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6/4)</a:t>
            </a:r>
            <a:endParaRPr lang="zh-TW" altLang="en-US" sz="2400" dirty="0">
              <a:solidFill>
                <a:srgbClr val="3319F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1" name="向下箭號 30">
            <a:extLst>
              <a:ext uri="{FF2B5EF4-FFF2-40B4-BE49-F238E27FC236}">
                <a16:creationId xmlns="" xmlns:a16="http://schemas.microsoft.com/office/drawing/2014/main" id="{DACA1CD6-2343-4FF9-8718-E31C203068F4}"/>
              </a:ext>
            </a:extLst>
          </p:cNvPr>
          <p:cNvSpPr/>
          <p:nvPr/>
        </p:nvSpPr>
        <p:spPr>
          <a:xfrm>
            <a:off x="6934200" y="1728788"/>
            <a:ext cx="503238" cy="34607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zh-TW" altLang="en-US"/>
          </a:p>
        </p:txBody>
      </p:sp>
      <p:sp>
        <p:nvSpPr>
          <p:cNvPr id="32" name="圓角矩形 31">
            <a:extLst>
              <a:ext uri="{FF2B5EF4-FFF2-40B4-BE49-F238E27FC236}">
                <a16:creationId xmlns="" xmlns:a16="http://schemas.microsoft.com/office/drawing/2014/main" id="{5F847BA5-DB1A-476A-ACDF-ACE9A17EB16B}"/>
              </a:ext>
            </a:extLst>
          </p:cNvPr>
          <p:cNvSpPr/>
          <p:nvPr/>
        </p:nvSpPr>
        <p:spPr>
          <a:xfrm>
            <a:off x="5641975" y="2089150"/>
            <a:ext cx="2962275" cy="865188"/>
          </a:xfrm>
          <a:prstGeom prst="roundRect">
            <a:avLst/>
          </a:prstGeom>
          <a:solidFill>
            <a:srgbClr val="80D3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特招群科放榜</a:t>
            </a:r>
            <a:r>
              <a:rPr lang="en-US" altLang="zh-TW" sz="2000" dirty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000" dirty="0" smtClean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6/9)</a:t>
            </a:r>
            <a:endParaRPr lang="en-US" altLang="zh-TW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defTabSz="457200" eaLnBrk="1" hangingPunct="1">
              <a:defRPr/>
            </a:pP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報到</a:t>
            </a:r>
            <a:r>
              <a:rPr lang="en-US" altLang="zh-TW" sz="2000" dirty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000" dirty="0" smtClean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6/10)</a:t>
            </a:r>
            <a:endParaRPr lang="zh-TW" altLang="en-US" sz="2000" dirty="0">
              <a:solidFill>
                <a:srgbClr val="3319F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3" name="向下箭號 32">
            <a:extLst>
              <a:ext uri="{FF2B5EF4-FFF2-40B4-BE49-F238E27FC236}">
                <a16:creationId xmlns="" xmlns:a16="http://schemas.microsoft.com/office/drawing/2014/main" id="{D1F31275-F7D3-4EB0-BD5F-983896842329}"/>
              </a:ext>
            </a:extLst>
          </p:cNvPr>
          <p:cNvSpPr/>
          <p:nvPr/>
        </p:nvSpPr>
        <p:spPr>
          <a:xfrm>
            <a:off x="6934200" y="3001963"/>
            <a:ext cx="503238" cy="3302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zh-TW" altLang="en-US"/>
          </a:p>
        </p:txBody>
      </p:sp>
      <p:sp>
        <p:nvSpPr>
          <p:cNvPr id="35" name="圓角矩形 1">
            <a:extLst>
              <a:ext uri="{FF2B5EF4-FFF2-40B4-BE49-F238E27FC236}">
                <a16:creationId xmlns="" xmlns:a16="http://schemas.microsoft.com/office/drawing/2014/main" id="{85F0D37B-CDF8-45A4-A026-BA19AF7D0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9938" y="4467225"/>
            <a:ext cx="2198687" cy="1417638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 eaLnBrk="1" hangingPunct="1">
              <a:defRPr/>
            </a:pP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桃園市辦理</a:t>
            </a:r>
            <a:r>
              <a:rPr lang="en-US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高中職博覽會</a:t>
            </a:r>
            <a:r>
              <a:rPr lang="en-US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1800" dirty="0">
                <a:solidFill>
                  <a:srgbClr val="3D25F6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1800" dirty="0" smtClean="0">
                <a:solidFill>
                  <a:srgbClr val="3D25F6"/>
                </a:solidFill>
                <a:latin typeface="標楷體" pitchFamily="65" charset="-120"/>
                <a:ea typeface="標楷體" pitchFamily="65" charset="-120"/>
              </a:rPr>
              <a:t>3/6</a:t>
            </a:r>
            <a:r>
              <a:rPr lang="zh-TW" altLang="en-US" sz="1800" dirty="0" smtClean="0">
                <a:solidFill>
                  <a:srgbClr val="3D25F6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800" dirty="0" smtClean="0">
                <a:solidFill>
                  <a:srgbClr val="3D25F6"/>
                </a:solidFill>
                <a:latin typeface="標楷體" pitchFamily="65" charset="-120"/>
                <a:ea typeface="標楷體" pitchFamily="65" charset="-120"/>
              </a:rPr>
              <a:t>3/7)</a:t>
            </a:r>
            <a:endParaRPr lang="zh-TW" altLang="en-US" sz="1800" dirty="0">
              <a:solidFill>
                <a:srgbClr val="3D25F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6" name="圓角矩形 35">
            <a:extLst>
              <a:ext uri="{FF2B5EF4-FFF2-40B4-BE49-F238E27FC236}">
                <a16:creationId xmlns="" xmlns:a16="http://schemas.microsoft.com/office/drawing/2014/main" id="{C7F4A989-7CFE-4F05-A7A1-85B1E3E2A888}"/>
              </a:ext>
            </a:extLst>
          </p:cNvPr>
          <p:cNvSpPr/>
          <p:nvPr/>
        </p:nvSpPr>
        <p:spPr>
          <a:xfrm>
            <a:off x="222250" y="4443413"/>
            <a:ext cx="2952750" cy="7175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國中教育會考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dirty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000" dirty="0" smtClean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5/15~5/16)</a:t>
            </a:r>
            <a:endParaRPr lang="zh-TW" altLang="en-US" sz="2000" dirty="0">
              <a:solidFill>
                <a:srgbClr val="3319F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8" name="向下箭號 37">
            <a:extLst>
              <a:ext uri="{FF2B5EF4-FFF2-40B4-BE49-F238E27FC236}">
                <a16:creationId xmlns="" xmlns:a16="http://schemas.microsoft.com/office/drawing/2014/main" id="{60138BC7-CCCF-41BF-A47C-2DBA5DEB10CD}"/>
              </a:ext>
            </a:extLst>
          </p:cNvPr>
          <p:cNvSpPr/>
          <p:nvPr/>
        </p:nvSpPr>
        <p:spPr>
          <a:xfrm>
            <a:off x="6900863" y="4335463"/>
            <a:ext cx="503237" cy="3302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zh-TW" altLang="en-US"/>
          </a:p>
        </p:txBody>
      </p:sp>
      <p:sp>
        <p:nvSpPr>
          <p:cNvPr id="39" name="圓角矩形 38">
            <a:extLst>
              <a:ext uri="{FF2B5EF4-FFF2-40B4-BE49-F238E27FC236}">
                <a16:creationId xmlns="" xmlns:a16="http://schemas.microsoft.com/office/drawing/2014/main" id="{FA4FAA44-8471-4AE7-868A-A705C461C77A}"/>
              </a:ext>
            </a:extLst>
          </p:cNvPr>
          <p:cNvSpPr/>
          <p:nvPr/>
        </p:nvSpPr>
        <p:spPr>
          <a:xfrm>
            <a:off x="5700713" y="4652963"/>
            <a:ext cx="2916237" cy="7032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免試、特招考試、藝才班放榜</a:t>
            </a:r>
            <a:r>
              <a:rPr lang="en-US" altLang="zh-TW" sz="2000" dirty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000" dirty="0" smtClean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7/6)</a:t>
            </a:r>
            <a:endParaRPr lang="zh-TW" altLang="en-US" sz="2000" dirty="0">
              <a:solidFill>
                <a:srgbClr val="3319F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0" name="向下箭號 39">
            <a:extLst>
              <a:ext uri="{FF2B5EF4-FFF2-40B4-BE49-F238E27FC236}">
                <a16:creationId xmlns="" xmlns:a16="http://schemas.microsoft.com/office/drawing/2014/main" id="{8B732DD0-FB1E-4A37-AA9B-838D8FE99DC2}"/>
              </a:ext>
            </a:extLst>
          </p:cNvPr>
          <p:cNvSpPr/>
          <p:nvPr/>
        </p:nvSpPr>
        <p:spPr>
          <a:xfrm>
            <a:off x="1600200" y="5181600"/>
            <a:ext cx="503238" cy="36988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zh-TW" altLang="en-US"/>
          </a:p>
        </p:txBody>
      </p:sp>
      <p:sp>
        <p:nvSpPr>
          <p:cNvPr id="133138" name="圓角矩形 1">
            <a:extLst>
              <a:ext uri="{FF2B5EF4-FFF2-40B4-BE49-F238E27FC236}">
                <a16:creationId xmlns="" xmlns:a16="http://schemas.microsoft.com/office/drawing/2014/main" id="{4831D2C2-06FE-46E1-8438-9D2B6A317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5537200"/>
            <a:ext cx="3048000" cy="1262342"/>
          </a:xfrm>
          <a:prstGeom prst="roundRect">
            <a:avLst>
              <a:gd name="adj" fmla="val 13931"/>
            </a:avLst>
          </a:prstGeom>
          <a:solidFill>
            <a:srgbClr val="00B05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實用技能  高職技優</a:t>
            </a:r>
            <a:r>
              <a:rPr lang="en-US" altLang="zh-TW" sz="2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報名</a:t>
            </a:r>
            <a:r>
              <a:rPr lang="en-US" altLang="zh-TW" sz="2000" dirty="0" smtClean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5/20-21</a:t>
            </a:r>
            <a:r>
              <a:rPr lang="zh-TW" altLang="en-US" sz="2000" dirty="0" smtClean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000" dirty="0" smtClean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5/20-21</a:t>
            </a:r>
            <a:endParaRPr lang="en-US" altLang="zh-TW" sz="2000" dirty="0">
              <a:solidFill>
                <a:srgbClr val="3319F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放榜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dirty="0" smtClean="0">
                <a:solidFill>
                  <a:srgbClr val="3C33F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6/7</a:t>
            </a:r>
            <a:r>
              <a:rPr lang="zh-TW" altLang="en-US" sz="2000" dirty="0" smtClean="0">
                <a:solidFill>
                  <a:srgbClr val="3C33F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en-US" altLang="zh-TW" sz="2000" dirty="0" smtClean="0">
                <a:solidFill>
                  <a:srgbClr val="3C33F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6/9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報到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dirty="0" smtClean="0">
                <a:solidFill>
                  <a:srgbClr val="3C33F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6/10</a:t>
            </a:r>
            <a:r>
              <a:rPr lang="zh-TW" altLang="en-US" sz="2000" dirty="0" smtClean="0">
                <a:solidFill>
                  <a:srgbClr val="3C33F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TW" sz="2000" dirty="0" smtClean="0">
                <a:solidFill>
                  <a:srgbClr val="3C33F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6/10</a:t>
            </a:r>
            <a:r>
              <a:rPr lang="zh-TW" altLang="en-US" sz="2000" dirty="0" smtClean="0">
                <a:solidFill>
                  <a:srgbClr val="3C33F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en-US" sz="2000" dirty="0">
              <a:solidFill>
                <a:srgbClr val="3C33F7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4" name="圓角矩形 43">
            <a:extLst>
              <a:ext uri="{FF2B5EF4-FFF2-40B4-BE49-F238E27FC236}">
                <a16:creationId xmlns="" xmlns:a16="http://schemas.microsoft.com/office/drawing/2014/main" id="{B9648BB3-2451-478D-93D1-2F89F3C881F6}"/>
              </a:ext>
            </a:extLst>
          </p:cNvPr>
          <p:cNvSpPr/>
          <p:nvPr/>
        </p:nvSpPr>
        <p:spPr>
          <a:xfrm>
            <a:off x="5637213" y="3357563"/>
            <a:ext cx="2927350" cy="9509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免試入學填志願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含特招考試分發</a:t>
            </a: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dirty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000" dirty="0" smtClean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6/17~6/28)(</a:t>
            </a:r>
            <a:r>
              <a:rPr lang="zh-TW" altLang="en-US" sz="2000" dirty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暫</a:t>
            </a:r>
            <a:r>
              <a:rPr lang="en-US" altLang="zh-TW" sz="2000" dirty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000" dirty="0">
              <a:solidFill>
                <a:srgbClr val="3319F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五角星形 1">
            <a:extLst>
              <a:ext uri="{FF2B5EF4-FFF2-40B4-BE49-F238E27FC236}">
                <a16:creationId xmlns="" xmlns:a16="http://schemas.microsoft.com/office/drawing/2014/main" id="{8D8D7083-1EF9-4847-8992-BBF63B090177}"/>
              </a:ext>
            </a:extLst>
          </p:cNvPr>
          <p:cNvSpPr/>
          <p:nvPr/>
        </p:nvSpPr>
        <p:spPr bwMode="auto">
          <a:xfrm rot="1065679">
            <a:off x="8305800" y="2968625"/>
            <a:ext cx="1109663" cy="1047750"/>
          </a:xfrm>
          <a:prstGeom prst="star5">
            <a:avLst>
              <a:gd name="adj" fmla="val 32307"/>
              <a:gd name="hf" fmla="val 105146"/>
              <a:gd name="vf" fmla="val 110557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r>
              <a:rPr lang="zh-TW" altLang="en-US" sz="2000" dirty="0">
                <a:solidFill>
                  <a:srgbClr val="3D25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注意返校</a:t>
            </a:r>
          </a:p>
        </p:txBody>
      </p:sp>
      <p:sp>
        <p:nvSpPr>
          <p:cNvPr id="37" name="向下箭號 36">
            <a:extLst>
              <a:ext uri="{FF2B5EF4-FFF2-40B4-BE49-F238E27FC236}">
                <a16:creationId xmlns="" xmlns:a16="http://schemas.microsoft.com/office/drawing/2014/main" id="{96878C4E-07A0-4C1A-935A-D1351BA89DB8}"/>
              </a:ext>
            </a:extLst>
          </p:cNvPr>
          <p:cNvSpPr/>
          <p:nvPr/>
        </p:nvSpPr>
        <p:spPr>
          <a:xfrm>
            <a:off x="6932613" y="5407025"/>
            <a:ext cx="501650" cy="3302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zh-TW" altLang="en-US"/>
          </a:p>
        </p:txBody>
      </p:sp>
      <p:sp>
        <p:nvSpPr>
          <p:cNvPr id="43" name="圓角矩形 42">
            <a:extLst>
              <a:ext uri="{FF2B5EF4-FFF2-40B4-BE49-F238E27FC236}">
                <a16:creationId xmlns="" xmlns:a16="http://schemas.microsoft.com/office/drawing/2014/main" id="{74732B3D-B381-4393-A376-2FC4AE566873}"/>
              </a:ext>
            </a:extLst>
          </p:cNvPr>
          <p:cNvSpPr/>
          <p:nvPr/>
        </p:nvSpPr>
        <p:spPr>
          <a:xfrm>
            <a:off x="5694363" y="5732463"/>
            <a:ext cx="2917825" cy="7032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免試、特招考試、藝才班報到</a:t>
            </a:r>
            <a:r>
              <a:rPr lang="en-US" altLang="zh-TW" sz="1800" dirty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1800" dirty="0" smtClean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7/7)</a:t>
            </a:r>
            <a:endParaRPr lang="zh-TW" altLang="en-US" sz="1800" dirty="0">
              <a:solidFill>
                <a:srgbClr val="3319F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5" name="圓角矩形 1">
            <a:extLst>
              <a:ext uri="{FF2B5EF4-FFF2-40B4-BE49-F238E27FC236}">
                <a16:creationId xmlns="" xmlns:a16="http://schemas.microsoft.com/office/drawing/2014/main" id="{9F9C2B91-525F-46F2-A7E0-C26C6D214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914400"/>
            <a:ext cx="2116137" cy="3306763"/>
          </a:xfrm>
          <a:prstGeom prst="roundRect">
            <a:avLst>
              <a:gd name="adj" fmla="val 19263"/>
            </a:avLst>
          </a:prstGeom>
          <a:solidFill>
            <a:schemeClr val="accent3">
              <a:lumMod val="40000"/>
              <a:lumOff val="60000"/>
            </a:schemeClr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57200" eaLnBrk="1" hangingPunct="1">
              <a:defRPr/>
            </a:pP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辦理試模擬</a:t>
            </a:r>
            <a:r>
              <a:rPr lang="en-US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測驗</a:t>
            </a:r>
            <a:r>
              <a:rPr lang="en-US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1800" dirty="0">
                <a:solidFill>
                  <a:srgbClr val="3D25F6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1800" dirty="0" smtClean="0">
                <a:solidFill>
                  <a:srgbClr val="3D25F6"/>
                </a:solidFill>
                <a:latin typeface="標楷體" pitchFamily="65" charset="-120"/>
                <a:ea typeface="標楷體" pitchFamily="65" charset="-120"/>
              </a:rPr>
              <a:t>12/16</a:t>
            </a:r>
            <a:r>
              <a:rPr lang="zh-TW" altLang="en-US" sz="1800" dirty="0" smtClean="0">
                <a:solidFill>
                  <a:srgbClr val="3D25F6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800" dirty="0" smtClean="0">
                <a:solidFill>
                  <a:srgbClr val="3D25F6"/>
                </a:solidFill>
                <a:latin typeface="標楷體" pitchFamily="65" charset="-120"/>
                <a:ea typeface="標楷體" pitchFamily="65" charset="-120"/>
              </a:rPr>
              <a:t>17)</a:t>
            </a:r>
            <a:endParaRPr lang="en-US" altLang="zh-TW" sz="1800" dirty="0">
              <a:solidFill>
                <a:srgbClr val="3D25F6"/>
              </a:solidFill>
              <a:latin typeface="標楷體" pitchFamily="65" charset="-120"/>
              <a:ea typeface="標楷體" pitchFamily="65" charset="-120"/>
            </a:endParaRPr>
          </a:p>
          <a:p>
            <a:pPr algn="ctr" defTabSz="457200" eaLnBrk="1" hangingPunct="1">
              <a:defRPr/>
            </a:pP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試模擬</a:t>
            </a:r>
            <a:r>
              <a:rPr lang="en-US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選填志願</a:t>
            </a:r>
            <a:r>
              <a:rPr lang="en-US" altLang="zh-TW" sz="1800" dirty="0">
                <a:solidFill>
                  <a:srgbClr val="3D25F6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1800" dirty="0" smtClean="0">
                <a:solidFill>
                  <a:srgbClr val="3D25F6"/>
                </a:solidFill>
                <a:latin typeface="標楷體" pitchFamily="65" charset="-120"/>
                <a:ea typeface="標楷體" pitchFamily="65" charset="-120"/>
              </a:rPr>
              <a:t>1/7~13)</a:t>
            </a:r>
            <a:endParaRPr lang="en-US" altLang="zh-TW" sz="1800" dirty="0">
              <a:solidFill>
                <a:srgbClr val="3D25F6"/>
              </a:solidFill>
              <a:latin typeface="標楷體" pitchFamily="65" charset="-120"/>
              <a:ea typeface="標楷體" pitchFamily="65" charset="-120"/>
            </a:endParaRPr>
          </a:p>
          <a:p>
            <a:pPr algn="ctr" defTabSz="457200" eaLnBrk="1" hangingPunct="1">
              <a:defRPr/>
            </a:pP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試模擬</a:t>
            </a:r>
            <a:r>
              <a:rPr lang="en-US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分發放榜</a:t>
            </a:r>
            <a:r>
              <a:rPr lang="en-US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1800" dirty="0">
                <a:solidFill>
                  <a:srgbClr val="3D25F6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1800" dirty="0" smtClean="0">
                <a:solidFill>
                  <a:srgbClr val="3D25F6"/>
                </a:solidFill>
                <a:latin typeface="標楷體" pitchFamily="65" charset="-120"/>
                <a:ea typeface="標楷體" pitchFamily="65" charset="-120"/>
              </a:rPr>
              <a:t>2/18)</a:t>
            </a:r>
            <a:endParaRPr lang="zh-TW" altLang="en-US" sz="1800" dirty="0">
              <a:solidFill>
                <a:srgbClr val="3D25F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" name="五角星形 22">
            <a:extLst>
              <a:ext uri="{FF2B5EF4-FFF2-40B4-BE49-F238E27FC236}">
                <a16:creationId xmlns="" xmlns:a16="http://schemas.microsoft.com/office/drawing/2014/main" id="{8C975C52-03FD-475D-9316-29833B95FED1}"/>
              </a:ext>
            </a:extLst>
          </p:cNvPr>
          <p:cNvSpPr/>
          <p:nvPr/>
        </p:nvSpPr>
        <p:spPr bwMode="auto">
          <a:xfrm rot="1065679">
            <a:off x="2865438" y="1785938"/>
            <a:ext cx="539750" cy="4445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zh-TW" altLang="en-US"/>
          </a:p>
        </p:txBody>
      </p:sp>
      <p:sp>
        <p:nvSpPr>
          <p:cNvPr id="34" name="圓角矩形 33">
            <a:extLst>
              <a:ext uri="{FF2B5EF4-FFF2-40B4-BE49-F238E27FC236}">
                <a16:creationId xmlns="" xmlns:a16="http://schemas.microsoft.com/office/drawing/2014/main" id="{15B88302-C447-4790-BC17-7EA1B5E68724}"/>
              </a:ext>
            </a:extLst>
          </p:cNvPr>
          <p:cNvSpPr/>
          <p:nvPr/>
        </p:nvSpPr>
        <p:spPr>
          <a:xfrm>
            <a:off x="3707904" y="6464580"/>
            <a:ext cx="5436096" cy="3952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1" hangingPunct="1">
              <a:defRPr/>
            </a:pP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實施日期以桃園市政府教育局公告為主</a:t>
            </a:r>
            <a:endParaRPr lang="zh-TW" altLang="en-US" sz="2400" dirty="0">
              <a:solidFill>
                <a:srgbClr val="3319F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4" name="直線接點 3">
            <a:extLst>
              <a:ext uri="{FF2B5EF4-FFF2-40B4-BE49-F238E27FC236}">
                <a16:creationId xmlns="" xmlns:a16="http://schemas.microsoft.com/office/drawing/2014/main" id="{F903A75F-F0C5-4A14-9526-FDF7DBDAD89D}"/>
              </a:ext>
            </a:extLst>
          </p:cNvPr>
          <p:cNvCxnSpPr>
            <a:cxnSpLocks/>
          </p:cNvCxnSpPr>
          <p:nvPr/>
        </p:nvCxnSpPr>
        <p:spPr bwMode="auto">
          <a:xfrm>
            <a:off x="827584" y="5884863"/>
            <a:ext cx="235376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</p:cxnSp>
      <p:cxnSp>
        <p:nvCxnSpPr>
          <p:cNvPr id="7" name="直線接點 6">
            <a:extLst>
              <a:ext uri="{FF2B5EF4-FFF2-40B4-BE49-F238E27FC236}">
                <a16:creationId xmlns="" xmlns:a16="http://schemas.microsoft.com/office/drawing/2014/main" id="{494D56D4-618E-4057-A3F3-82759C36BBEE}"/>
              </a:ext>
            </a:extLst>
          </p:cNvPr>
          <p:cNvCxnSpPr/>
          <p:nvPr/>
        </p:nvCxnSpPr>
        <p:spPr bwMode="auto">
          <a:xfrm>
            <a:off x="1907704" y="5661248"/>
            <a:ext cx="0" cy="11521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</p:cxnSp>
      <p:cxnSp>
        <p:nvCxnSpPr>
          <p:cNvPr id="41" name="直線接點 40">
            <a:extLst>
              <a:ext uri="{FF2B5EF4-FFF2-40B4-BE49-F238E27FC236}">
                <a16:creationId xmlns="" xmlns:a16="http://schemas.microsoft.com/office/drawing/2014/main" id="{9B4A6A08-DD1A-4C6B-A798-DBC51AB95157}"/>
              </a:ext>
            </a:extLst>
          </p:cNvPr>
          <p:cNvCxnSpPr>
            <a:cxnSpLocks/>
          </p:cNvCxnSpPr>
          <p:nvPr/>
        </p:nvCxnSpPr>
        <p:spPr bwMode="auto">
          <a:xfrm>
            <a:off x="821234" y="6165304"/>
            <a:ext cx="235376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</p:cxnSp>
      <p:cxnSp>
        <p:nvCxnSpPr>
          <p:cNvPr id="42" name="直線接點 41">
            <a:extLst>
              <a:ext uri="{FF2B5EF4-FFF2-40B4-BE49-F238E27FC236}">
                <a16:creationId xmlns="" xmlns:a16="http://schemas.microsoft.com/office/drawing/2014/main" id="{113C3E97-9EBF-449A-A0BE-1EF6E97A7125}"/>
              </a:ext>
            </a:extLst>
          </p:cNvPr>
          <p:cNvCxnSpPr>
            <a:cxnSpLocks/>
          </p:cNvCxnSpPr>
          <p:nvPr/>
        </p:nvCxnSpPr>
        <p:spPr bwMode="auto">
          <a:xfrm>
            <a:off x="821234" y="6470624"/>
            <a:ext cx="235376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</p:cxn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圖片 2">
            <a:extLst>
              <a:ext uri="{FF2B5EF4-FFF2-40B4-BE49-F238E27FC236}">
                <a16:creationId xmlns="" xmlns:a16="http://schemas.microsoft.com/office/drawing/2014/main" id="{2A366428-F1B7-435C-AF02-3D343C875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3175"/>
            <a:ext cx="9144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8E3B7FCE-754E-4182-8F16-D7ABC2A32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6023">
            <a:off x="433388" y="2227263"/>
            <a:ext cx="2482850" cy="2386012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6798F8F2-C6B1-4DB9-8294-7344DA1E2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050" y="2466975"/>
            <a:ext cx="6264275" cy="2770188"/>
          </a:xfrm>
          <a:prstGeom prst="rect">
            <a:avLst/>
          </a:prstGeom>
          <a:effectLst>
            <a:outerShdw blurRad="50800" dist="127000" dir="6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6197" name="文字方塊 8">
            <a:extLst>
              <a:ext uri="{FF2B5EF4-FFF2-40B4-BE49-F238E27FC236}">
                <a16:creationId xmlns="" xmlns:a16="http://schemas.microsoft.com/office/drawing/2014/main" id="{002E7556-FAD2-41BC-A72D-88ECEA876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088" y="2708275"/>
            <a:ext cx="67659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48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六、桃連區特色招生</a:t>
            </a:r>
            <a:r>
              <a:rPr lang="en-US" altLang="zh-TW" sz="48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b="1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甄選入學</a:t>
            </a:r>
            <a:endParaRPr lang="en-US" altLang="zh-TW" sz="4800" b="1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6198" name="圖片 11">
            <a:extLst>
              <a:ext uri="{FF2B5EF4-FFF2-40B4-BE49-F238E27FC236}">
                <a16:creationId xmlns="" xmlns:a16="http://schemas.microsoft.com/office/drawing/2014/main" id="{2D3ED8A7-568E-464B-9082-F5F357CB8E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0" y="552450"/>
            <a:ext cx="1033463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9" name="圖片 12">
            <a:extLst>
              <a:ext uri="{FF2B5EF4-FFF2-40B4-BE49-F238E27FC236}">
                <a16:creationId xmlns="" xmlns:a16="http://schemas.microsoft.com/office/drawing/2014/main" id="{EF730552-4BAF-43C4-8D8A-F5E6D95204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584700"/>
            <a:ext cx="12239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0" name="圖片 13">
            <a:extLst>
              <a:ext uri="{FF2B5EF4-FFF2-40B4-BE49-F238E27FC236}">
                <a16:creationId xmlns="" xmlns:a16="http://schemas.microsoft.com/office/drawing/2014/main" id="{02278293-A7F9-44C8-89FD-D51E850A0E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4764088"/>
            <a:ext cx="6826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1" name="圖片 14">
            <a:extLst>
              <a:ext uri="{FF2B5EF4-FFF2-40B4-BE49-F238E27FC236}">
                <a16:creationId xmlns="" xmlns:a16="http://schemas.microsoft.com/office/drawing/2014/main" id="{AC7DA21C-848D-4D1C-B165-2A7649F67C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4760913"/>
            <a:ext cx="10604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2" name="圖片 9">
            <a:extLst>
              <a:ext uri="{FF2B5EF4-FFF2-40B4-BE49-F238E27FC236}">
                <a16:creationId xmlns="" xmlns:a16="http://schemas.microsoft.com/office/drawing/2014/main" id="{67CF4D13-C057-41C2-820C-E1FAB3538F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35">
            <a:off x="3222625" y="1479550"/>
            <a:ext cx="2667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3" name="圖片 5">
            <a:extLst>
              <a:ext uri="{FF2B5EF4-FFF2-40B4-BE49-F238E27FC236}">
                <a16:creationId xmlns="" xmlns:a16="http://schemas.microsoft.com/office/drawing/2014/main" id="{2BB2E69E-FB5D-46AB-BEEA-68173708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7859">
            <a:off x="6519863" y="1497013"/>
            <a:ext cx="265112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4" name="圖片 3">
            <a:extLst>
              <a:ext uri="{FF2B5EF4-FFF2-40B4-BE49-F238E27FC236}">
                <a16:creationId xmlns="" xmlns:a16="http://schemas.microsoft.com/office/drawing/2014/main" id="{C576D25B-1155-4090-A82B-ED454F6A34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9401">
            <a:off x="1709738" y="1287463"/>
            <a:ext cx="265112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522570376"/>
              </p:ext>
            </p:extLst>
          </p:nvPr>
        </p:nvGraphicFramePr>
        <p:xfrm>
          <a:off x="326410" y="1214422"/>
          <a:ext cx="8460432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3">
            <a:extLst>
              <a:ext uri="{FF2B5EF4-FFF2-40B4-BE49-F238E27FC236}">
                <a16:creationId xmlns="" xmlns:a16="http://schemas.microsoft.com/office/drawing/2014/main" id="{4B4CA3BE-489B-4871-9E56-73AFC6777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6273800"/>
            <a:ext cx="5564188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實際科班數請以簡章公告為準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75BC0B22-DF86-4474-9BA6-8B41C878B8E7}"/>
              </a:ext>
            </a:extLst>
          </p:cNvPr>
          <p:cNvSpPr txBox="1"/>
          <p:nvPr/>
        </p:nvSpPr>
        <p:spPr>
          <a:xfrm>
            <a:off x="6588224" y="2865760"/>
            <a:ext cx="2229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共</a:t>
            </a:r>
            <a:r>
              <a:rPr lang="en-US" altLang="zh-TW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713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名額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文字方塊 3">
            <a:extLst>
              <a:ext uri="{FF2B5EF4-FFF2-40B4-BE49-F238E27FC236}">
                <a16:creationId xmlns="" xmlns:a16="http://schemas.microsoft.com/office/drawing/2014/main" id="{85F2029C-C8F5-4FC6-A5EB-445A1DC28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94" y="486229"/>
            <a:ext cx="88566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桃連區的特色招生</a:t>
            </a:r>
            <a:r>
              <a:rPr lang="en-US" altLang="zh-TW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甄選入學</a:t>
            </a:r>
            <a:r>
              <a:rPr lang="en-US" altLang="zh-TW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藝才班、體育班</a:t>
            </a:r>
            <a:r>
              <a:rPr lang="en-US" altLang="zh-TW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140291" name="文字方塊 1">
            <a:extLst>
              <a:ext uri="{FF2B5EF4-FFF2-40B4-BE49-F238E27FC236}">
                <a16:creationId xmlns="" xmlns:a16="http://schemas.microsoft.com/office/drawing/2014/main" id="{F137B9D8-0282-498B-86E3-AD2B79759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1065667"/>
            <a:ext cx="8856662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武陵高中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科學班</a:t>
            </a: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班、音樂班</a:t>
            </a: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</a:t>
            </a:r>
            <a:endParaRPr lang="en-US" altLang="zh-TW" sz="2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桃園高中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體育班</a:t>
            </a: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班、舞蹈班</a:t>
            </a: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</a:t>
            </a:r>
            <a:endParaRPr lang="en-US" altLang="zh-TW" sz="2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中大壢中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音樂班</a:t>
            </a: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</a:t>
            </a:r>
            <a:endParaRPr lang="en-US" altLang="zh-TW" sz="2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內壢高中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美術班</a:t>
            </a: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</a:t>
            </a:r>
            <a:endParaRPr lang="en-US" altLang="zh-TW" sz="2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陽明高中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美術班</a:t>
            </a: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</a:t>
            </a:r>
            <a:endParaRPr lang="en-US" altLang="zh-TW" sz="2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南崁高中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體育班</a:t>
            </a: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班、音樂班</a:t>
            </a: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班、美術班</a:t>
            </a: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</a:t>
            </a:r>
            <a:endParaRPr lang="en-US" altLang="zh-TW" sz="2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永豐高中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體育班</a:t>
            </a: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</a:t>
            </a:r>
            <a:endParaRPr lang="en-US" altLang="zh-TW" sz="2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平鎮高中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體育班</a:t>
            </a: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班、美術班</a:t>
            </a: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大園高中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體育班</a:t>
            </a: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</a:t>
            </a:r>
            <a:endParaRPr lang="en-US" altLang="zh-TW" sz="2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大溪高中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體育班</a:t>
            </a: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</a:t>
            </a:r>
            <a:endParaRPr lang="en-US" altLang="zh-TW" sz="2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北科附工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體育班</a:t>
            </a: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</a:t>
            </a:r>
            <a:endParaRPr lang="en-US" altLang="zh-TW" sz="2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壽山高中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體育班</a:t>
            </a: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</a:t>
            </a:r>
            <a:endParaRPr lang="en-US" altLang="zh-TW" sz="2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楊梅高中</a:t>
            </a:r>
            <a:r>
              <a:rPr lang="en-US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體育班</a:t>
            </a:r>
            <a:r>
              <a:rPr lang="en-US" altLang="zh-TW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班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觀音高中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體育班</a:t>
            </a: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新屋高中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體育班</a:t>
            </a: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</a:t>
            </a:r>
            <a:endParaRPr lang="zh-TW" altLang="en-US" sz="2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0292" name="矩形 4">
            <a:extLst>
              <a:ext uri="{FF2B5EF4-FFF2-40B4-BE49-F238E27FC236}">
                <a16:creationId xmlns="" xmlns:a16="http://schemas.microsoft.com/office/drawing/2014/main" id="{B1A4FE6E-A8D1-4CA4-82D9-EA04E6AF8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5013" y="5229225"/>
            <a:ext cx="52228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年學年度合計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 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23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3">
            <a:extLst>
              <a:ext uri="{FF2B5EF4-FFF2-40B4-BE49-F238E27FC236}">
                <a16:creationId xmlns="" xmlns:a16="http://schemas.microsoft.com/office/drawing/2014/main" id="{34FA63E5-FC8B-422A-9A72-6F34149EB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8357" y="5992819"/>
            <a:ext cx="4939531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實際科班數請以簡章公告為準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文字方塊 1">
            <a:extLst>
              <a:ext uri="{FF2B5EF4-FFF2-40B4-BE49-F238E27FC236}">
                <a16:creationId xmlns="" xmlns:a16="http://schemas.microsoft.com/office/drawing/2014/main" id="{04A31AA6-6495-443B-8F6C-D855EA6E7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1662113"/>
            <a:ext cx="8999537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科學班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：武陵高中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(30</a:t>
            </a: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音樂班：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武陵高中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(30</a:t>
            </a: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中壢高中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(30</a:t>
            </a: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南崁高中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(30</a:t>
            </a: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舞蹈班：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桃園高中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(30</a:t>
            </a: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美術班：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內壢高中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(30</a:t>
            </a: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、陽明高中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(30</a:t>
            </a: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、南崁高中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(30</a:t>
            </a: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平鎮高中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(30</a:t>
            </a: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體育班：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桃園高中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(30</a:t>
            </a: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、南崁高中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(30</a:t>
            </a: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、永豐高中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(60</a:t>
            </a: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1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平鎮高中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(56</a:t>
            </a: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、大溪高中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(30</a:t>
            </a: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、大園高中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(30</a:t>
            </a: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壽山高中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(60</a:t>
            </a: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、北科附工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(30</a:t>
            </a: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、楊梅高中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(30</a:t>
            </a: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新屋高中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(30</a:t>
            </a: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、觀音高中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(30</a:t>
            </a: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sz="1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1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1316" name="矩形 6">
            <a:extLst>
              <a:ext uri="{FF2B5EF4-FFF2-40B4-BE49-F238E27FC236}">
                <a16:creationId xmlns="" xmlns:a16="http://schemas.microsoft.com/office/drawing/2014/main" id="{581D8D71-4B78-4FE3-9A3B-589460AC0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88" y="333375"/>
            <a:ext cx="80740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400" b="1" dirty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4400" b="1" dirty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年桃連區的特色招生</a:t>
            </a:r>
            <a:r>
              <a:rPr lang="en-US" altLang="zh-TW" sz="4400" b="1" dirty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b="1" dirty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400" b="1" dirty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b="1" dirty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甄選入學</a:t>
            </a:r>
            <a:r>
              <a:rPr lang="en-US" altLang="zh-TW" sz="4400" b="1" dirty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400" b="1" dirty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藝才班、體育班</a:t>
            </a:r>
            <a:r>
              <a:rPr lang="en-US" altLang="zh-TW" sz="4400" b="1" dirty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141317" name="矩形 5">
            <a:extLst>
              <a:ext uri="{FF2B5EF4-FFF2-40B4-BE49-F238E27FC236}">
                <a16:creationId xmlns="" xmlns:a16="http://schemas.microsoft.com/office/drawing/2014/main" id="{BCF5B46B-B521-4655-81B2-5D7E296AF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6096" y="7404101"/>
            <a:ext cx="3498850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000" dirty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實際科班數請以簡章公告為準</a:t>
            </a:r>
          </a:p>
        </p:txBody>
      </p:sp>
      <p:sp>
        <p:nvSpPr>
          <p:cNvPr id="6" name="矩形 3">
            <a:extLst>
              <a:ext uri="{FF2B5EF4-FFF2-40B4-BE49-F238E27FC236}">
                <a16:creationId xmlns="" xmlns:a16="http://schemas.microsoft.com/office/drawing/2014/main" id="{2C7768F3-F9CD-4F9F-9BB8-10CC94EB0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913" y="6274606"/>
            <a:ext cx="5364088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實際科班人數請以簡章公告為準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1143000"/>
          </a:xfrm>
        </p:spPr>
        <p:txBody>
          <a:bodyPr/>
          <a:lstStyle/>
          <a:p>
            <a:pPr algn="l" eaLnBrk="1" hangingPunct="1"/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目次</a:t>
            </a:r>
          </a:p>
        </p:txBody>
      </p:sp>
      <p:sp>
        <p:nvSpPr>
          <p:cNvPr id="3" name="內容版面配置區 2">
            <a:extLst/>
          </p:cNvPr>
          <p:cNvSpPr>
            <a:spLocks noGrp="1"/>
          </p:cNvSpPr>
          <p:nvPr>
            <p:ph idx="4294967295"/>
          </p:nvPr>
        </p:nvSpPr>
        <p:spPr>
          <a:xfrm>
            <a:off x="863080" y="1268760"/>
            <a:ext cx="7093296" cy="5661248"/>
          </a:xfrm>
        </p:spPr>
        <p:txBody>
          <a:bodyPr>
            <a:noAutofit/>
          </a:bodyPr>
          <a:lstStyle/>
          <a:p>
            <a:pPr eaLnBrk="1" hangingPunct="1">
              <a:lnSpc>
                <a:spcPct val="70000"/>
              </a:lnSpc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hlinkClick r:id="rId4" action="ppaction://hlinksldjump"/>
              </a:rPr>
              <a:t>適</a:t>
            </a:r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hlinkClick r:id="rId4" action="ppaction://hlinksldjump"/>
              </a:rPr>
              <a:t>性入學的成果</a:t>
            </a:r>
            <a:endParaRPr lang="en-US" altLang="zh-TW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hlinkClick r:id="rId5" action="ppaction://hlinksldjump"/>
              </a:rPr>
              <a:t>學費</a:t>
            </a:r>
            <a:r>
              <a:rPr lang="zh-TW" altLang="en-US" sz="3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hlinkClick r:id="rId5" action="ppaction://hlinksldjump"/>
              </a:rPr>
              <a:t>補助</a:t>
            </a:r>
            <a:endParaRPr lang="en-US" altLang="zh-TW" sz="3600" b="1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hlinkClick r:id="rId6" action="ppaction://hlinksldjump"/>
              </a:rPr>
              <a:t>適</a:t>
            </a:r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hlinkClick r:id="rId6" action="ppaction://hlinksldjump"/>
              </a:rPr>
              <a:t>性輔導</a:t>
            </a:r>
            <a:endParaRPr lang="zh-TW" alt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hlinkClick r:id="" action="ppaction://noaction"/>
              </a:rPr>
              <a:t>教育</a:t>
            </a:r>
            <a:r>
              <a:rPr lang="zh-TW" altLang="en-US" sz="3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hlinkClick r:id="" action="ppaction://noaction"/>
              </a:rPr>
              <a:t>會考</a:t>
            </a:r>
            <a:endParaRPr lang="en-US" altLang="zh-TW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hlinkClick r:id="" action="ppaction://noaction"/>
              </a:rPr>
              <a:t>桃</a:t>
            </a:r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hlinkClick r:id="" action="ppaction://noaction"/>
              </a:rPr>
              <a:t>連區</a:t>
            </a:r>
            <a:r>
              <a:rPr lang="en-US" altLang="zh-TW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hlinkClick r:id="" action="ppaction://noaction"/>
              </a:rPr>
              <a:t>110</a:t>
            </a:r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hlinkClick r:id="" action="ppaction://noaction"/>
              </a:rPr>
              <a:t>年度重要日程</a:t>
            </a:r>
            <a:endParaRPr lang="zh-TW" alt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六</a:t>
            </a:r>
            <a:r>
              <a:rPr lang="en-US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hlinkClick r:id="rId7" action="ppaction://hlinksldjump"/>
              </a:rPr>
              <a:t>桃</a:t>
            </a:r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hlinkClick r:id="rId7" action="ppaction://hlinksldjump"/>
              </a:rPr>
              <a:t>連區特色招生</a:t>
            </a:r>
            <a:r>
              <a:rPr lang="en-US" altLang="zh-TW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甄選入學</a:t>
            </a:r>
            <a:endParaRPr lang="en-US" altLang="zh-TW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七</a:t>
            </a:r>
            <a:r>
              <a:rPr lang="en-US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hlinkClick r:id="" action="ppaction://noaction"/>
              </a:rPr>
              <a:t>桃</a:t>
            </a:r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hlinkClick r:id="" action="ppaction://noaction"/>
              </a:rPr>
              <a:t>連區免試入學</a:t>
            </a:r>
            <a:endParaRPr lang="en-US" altLang="zh-TW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八</a:t>
            </a:r>
            <a:r>
              <a:rPr lang="en-US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hlinkClick r:id="" action="ppaction://noaction"/>
              </a:rPr>
              <a:t>桃</a:t>
            </a:r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hlinkClick r:id="" action="ppaction://noaction"/>
              </a:rPr>
              <a:t>連區特色招生</a:t>
            </a:r>
            <a:r>
              <a:rPr lang="en-US" altLang="zh-TW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考試入學</a:t>
            </a:r>
            <a:endParaRPr lang="en-US" altLang="zh-TW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九</a:t>
            </a:r>
            <a:r>
              <a:rPr lang="en-US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hlinkClick r:id="" action="ppaction://noaction"/>
              </a:rPr>
              <a:t>五專</a:t>
            </a:r>
            <a:r>
              <a:rPr lang="zh-TW" altLang="en-US" sz="3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hlinkClick r:id="" action="ppaction://noaction"/>
              </a:rPr>
              <a:t>免試入學簡介</a:t>
            </a:r>
            <a:endParaRPr lang="en-US" altLang="zh-TW" sz="3600" b="1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十</a:t>
            </a:r>
            <a:r>
              <a:rPr lang="en-US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hlinkClick r:id="" action="ppaction://noaction"/>
              </a:rPr>
              <a:t>適</a:t>
            </a:r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hlinkClick r:id="" action="ppaction://noaction"/>
              </a:rPr>
              <a:t>性入學宣導網的說明</a:t>
            </a:r>
            <a:endParaRPr lang="zh-TW" alt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十一</a:t>
            </a:r>
            <a:r>
              <a:rPr lang="en-US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hlinkClick r:id="" action="ppaction://noaction"/>
              </a:rPr>
              <a:t>結語</a:t>
            </a:r>
            <a:endParaRPr lang="en-US" altLang="zh-TW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6337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群組 4">
            <a:extLst>
              <a:ext uri="{FF2B5EF4-FFF2-40B4-BE49-F238E27FC236}">
                <a16:creationId xmlns="" xmlns:a16="http://schemas.microsoft.com/office/drawing/2014/main" id="{1CC618E2-EF7A-4235-B671-A37B322250C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370513"/>
            <a:ext cx="1365250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3" name="矩形 2">
            <a:extLst>
              <a:ext uri="{FF2B5EF4-FFF2-40B4-BE49-F238E27FC236}">
                <a16:creationId xmlns="" xmlns:a16="http://schemas.microsoft.com/office/drawing/2014/main" id="{27C778E4-A18F-4660-A74B-A49A627F0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385425"/>
            <a:ext cx="807402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400" b="1" dirty="0" smtClean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4400" b="1" dirty="0" smtClean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sz="4400" b="1" dirty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桃連區的特色招生日程</a:t>
            </a:r>
            <a:r>
              <a:rPr lang="en-US" altLang="zh-TW" sz="4400" b="1" dirty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b="1" dirty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400" b="1" dirty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b="1" dirty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甄選入學</a:t>
            </a:r>
            <a:r>
              <a:rPr lang="en-US" altLang="zh-TW" sz="4400" b="1" dirty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400" b="1" dirty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科學、藝才、體育</a:t>
            </a:r>
            <a:r>
              <a:rPr lang="en-US" altLang="zh-TW" sz="4400" b="1" dirty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="" xmlns:a16="http://schemas.microsoft.com/office/drawing/2014/main" id="{CCB41C6C-235C-4F2B-953B-074237705F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608243"/>
              </p:ext>
            </p:extLst>
          </p:nvPr>
        </p:nvGraphicFramePr>
        <p:xfrm>
          <a:off x="814388" y="1841500"/>
          <a:ext cx="7430020" cy="1066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734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283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5242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科學班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報名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110/02/22~110/03/05</a:t>
                      </a:r>
                      <a:endParaRPr lang="en-US" altLang="zh-TW" sz="20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24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能力鑑定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110/03/13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9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報到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110/04/09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表格 3">
            <a:extLst>
              <a:ext uri="{FF2B5EF4-FFF2-40B4-BE49-F238E27FC236}">
                <a16:creationId xmlns="" xmlns:a16="http://schemas.microsoft.com/office/drawing/2014/main" id="{1E59A509-0EAE-4E57-8A37-A512091F5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516801"/>
              </p:ext>
            </p:extLst>
          </p:nvPr>
        </p:nvGraphicFramePr>
        <p:xfrm>
          <a:off x="814388" y="3111500"/>
          <a:ext cx="7430020" cy="2124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734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283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52425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藝才班</a:t>
                      </a:r>
                      <a:r>
                        <a:rPr lang="en-US" altLang="zh-TW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音樂、美術、舞蹈</a:t>
                      </a:r>
                      <a:r>
                        <a:rPr lang="en-US" altLang="zh-TW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術科測驗報名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110/02/22~110/03/05</a:t>
                      </a:r>
                      <a:endParaRPr lang="en-US" altLang="zh-TW" sz="20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24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術科測驗</a:t>
                      </a:r>
                      <a:r>
                        <a:rPr lang="en-US" altLang="zh-TW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美術、戲劇</a:t>
                      </a:r>
                      <a:r>
                        <a:rPr lang="en-US" altLang="zh-TW" sz="20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110/04/10~110/04/11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24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術科測驗</a:t>
                      </a:r>
                      <a:r>
                        <a:rPr lang="en-US" altLang="zh-TW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舞蹈、</a:t>
                      </a:r>
                      <a:r>
                        <a:rPr lang="zh-TW" altLang="en-US" sz="20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音樂</a:t>
                      </a:r>
                      <a:r>
                        <a:rPr lang="en-US" altLang="zh-TW" sz="20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110/04/17~110/04/19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24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分發報名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110/06/07~110/06/11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24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聯合分發學校撕榜及報到</a:t>
                      </a: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849" marR="9849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110/07/07(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音樂、美術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kumimoji="0" lang="zh-TW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849" marR="9849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19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聯合分發學校撕榜及報到</a:t>
                      </a: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849" marR="9849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110/07/08(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戲劇、舞蹈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kumimoji="0" lang="zh-TW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849" marR="9849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="" xmlns:a16="http://schemas.microsoft.com/office/drawing/2014/main" id="{465E8DED-CD79-455C-AC4F-5C8F1C3044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652178"/>
              </p:ext>
            </p:extLst>
          </p:nvPr>
        </p:nvGraphicFramePr>
        <p:xfrm>
          <a:off x="803275" y="5370513"/>
          <a:ext cx="7175500" cy="1066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93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623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738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5242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體育班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術科測驗報名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110/4/27~110/4/29</a:t>
                      </a:r>
                      <a:endParaRPr lang="en-US" altLang="zh-TW" sz="20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24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術科測驗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110/5/2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9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放榜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110/5/4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8301" name="矩形 7">
            <a:extLst>
              <a:ext uri="{FF2B5EF4-FFF2-40B4-BE49-F238E27FC236}">
                <a16:creationId xmlns="" xmlns:a16="http://schemas.microsoft.com/office/drawing/2014/main" id="{80F5F9B2-F72E-4BE9-8066-886D1768A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4863" y="6467475"/>
            <a:ext cx="3259137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00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實際日程請以簡章公告為準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3A714F74-7A13-4CAB-9A50-E76544EED0C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195484" y="1000323"/>
            <a:ext cx="8964612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zh-TW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甄選入學</a:t>
            </a:r>
            <a:r>
              <a:rPr lang="en-US" altLang="zh-TW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科學班</a:t>
            </a:r>
            <a:r>
              <a:rPr lang="en-US" altLang="zh-TW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28003" name="群組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8750" y="3071813"/>
            <a:ext cx="1365250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441815"/>
              </p:ext>
            </p:extLst>
          </p:nvPr>
        </p:nvGraphicFramePr>
        <p:xfrm>
          <a:off x="320102" y="2852936"/>
          <a:ext cx="8715375" cy="2880320"/>
        </p:xfrm>
        <a:graphic>
          <a:graphicData uri="http://schemas.openxmlformats.org/drawingml/2006/table">
            <a:tbl>
              <a:tblPr/>
              <a:tblGrid>
                <a:gridCol w="19780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89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2481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6064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科學班</a:t>
                      </a:r>
                      <a:endParaRPr kumimoji="0" lang="en-US" altLang="zh-TW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甄選入學</a:t>
                      </a:r>
                      <a:endParaRPr kumimoji="0" lang="zh-TW" alt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849" marR="984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報名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849" marR="984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110/02/22 ~ 03/05</a:t>
                      </a:r>
                      <a:endParaRPr kumimoji="0" lang="zh-TW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849" marR="984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606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科學能力檢定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849" marR="984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110/03/13</a:t>
                      </a:r>
                      <a:endParaRPr kumimoji="0" lang="zh-TW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849" marR="984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606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放榜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849" marR="984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110/04/01</a:t>
                      </a:r>
                      <a:endParaRPr kumimoji="0" lang="zh-TW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849" marR="984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606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報到</a:t>
                      </a:r>
                      <a:endParaRPr kumimoji="0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849" marR="984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110/04/09</a:t>
                      </a:r>
                      <a:endParaRPr kumimoji="0" lang="zh-TW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849" marR="984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606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放棄、遞補截止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849" marR="984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110/04/12</a:t>
                      </a:r>
                      <a:endParaRPr kumimoji="0" lang="zh-TW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849" marR="984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矩形 5">
            <a:extLst>
              <a:ext uri="{FF2B5EF4-FFF2-40B4-BE49-F238E27FC236}">
                <a16:creationId xmlns="" xmlns:a16="http://schemas.microsoft.com/office/drawing/2014/main" id="{DE29E849-ACDB-460A-8346-C61CE15C8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2344" y="7461448"/>
            <a:ext cx="3498850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000" dirty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實際科班數請以簡章公告為準</a:t>
            </a:r>
          </a:p>
        </p:txBody>
      </p:sp>
      <p:sp>
        <p:nvSpPr>
          <p:cNvPr id="9" name="矩形 3">
            <a:extLst>
              <a:ext uri="{FF2B5EF4-FFF2-40B4-BE49-F238E27FC236}">
                <a16:creationId xmlns="" xmlns:a16="http://schemas.microsoft.com/office/drawing/2014/main" id="{B5E0C51D-EFC0-4C3F-BCF2-CBE009CEF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4469" y="6274606"/>
            <a:ext cx="4939531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實際日程請以簡章公告為準</a:t>
            </a:r>
          </a:p>
        </p:txBody>
      </p:sp>
    </p:spTree>
    <p:extLst>
      <p:ext uri="{BB962C8B-B14F-4D97-AF65-F5344CB8AC3E}">
        <p14:creationId xmlns:p14="http://schemas.microsoft.com/office/powerpoint/2010/main" val="3511385322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304006" y="377929"/>
            <a:ext cx="8964612" cy="9298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zh-TW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甄選入學</a:t>
            </a:r>
            <a:r>
              <a:rPr lang="en-US" altLang="zh-TW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藝才班</a:t>
            </a:r>
            <a:r>
              <a:rPr lang="en-US" altLang="zh-TW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28003" name="群組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8750" y="3071813"/>
            <a:ext cx="1365250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688419"/>
              </p:ext>
            </p:extLst>
          </p:nvPr>
        </p:nvGraphicFramePr>
        <p:xfrm>
          <a:off x="304006" y="1484784"/>
          <a:ext cx="8715375" cy="3134360"/>
        </p:xfrm>
        <a:graphic>
          <a:graphicData uri="http://schemas.openxmlformats.org/drawingml/2006/table">
            <a:tbl>
              <a:tblPr/>
              <a:tblGrid>
                <a:gridCol w="18917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913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69900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藝才班</a:t>
                      </a:r>
                      <a:endParaRPr kumimoji="0" lang="en-US" altLang="zh-TW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甄選入學</a:t>
                      </a:r>
                      <a:endParaRPr kumimoji="0" lang="zh-TW" alt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849" marR="984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報名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849" marR="984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110/02/22~ 03/05</a:t>
                      </a:r>
                      <a:endParaRPr kumimoji="0" lang="zh-TW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849" marR="984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99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術科測驗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849" marR="984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110/04/10 </a:t>
                      </a: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~ 04/11(</a:t>
                      </a: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美術、戲劇</a:t>
                      </a: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110/04/17 </a:t>
                      </a: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~ 04/19(</a:t>
                      </a: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舞蹈、音樂</a:t>
                      </a: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9849" marR="984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99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分發報名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849" marR="984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110/06/07 ~ 06/11</a:t>
                      </a:r>
                      <a:endParaRPr kumimoji="0" lang="zh-TW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849" marR="984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99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聯合分發學校報到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849" marR="984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110/07/07(</a:t>
                      </a: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音樂、美術</a:t>
                      </a: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110/07/08(</a:t>
                      </a: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戲劇、舞蹈</a:t>
                      </a: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kumimoji="0" lang="zh-TW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849" marR="984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99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獨招學校分發及報到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849" marR="984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110/07/08</a:t>
                      </a:r>
                      <a:endParaRPr kumimoji="0" lang="zh-TW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849" marR="984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="" xmlns:a16="http://schemas.microsoft.com/office/drawing/2014/main" id="{BC16665C-7B60-4EC5-84CD-C44C6D70F6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202869"/>
              </p:ext>
            </p:extLst>
          </p:nvPr>
        </p:nvGraphicFramePr>
        <p:xfrm>
          <a:off x="304006" y="5161955"/>
          <a:ext cx="8715374" cy="14940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17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913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9802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3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體育班</a:t>
                      </a:r>
                      <a:endParaRPr lang="zh-TW" alt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術科測驗報名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b="1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109/4/27~109/4/29</a:t>
                      </a:r>
                      <a:endParaRPr lang="en-US" altLang="zh-TW" sz="24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802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術科測驗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b="1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109/5/2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802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放榜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b="1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109/5/4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885969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179387" y="925538"/>
            <a:ext cx="8964612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zh-TW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甄選入學</a:t>
            </a:r>
            <a:r>
              <a:rPr lang="en-US" altLang="zh-TW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高職專業群科</a:t>
            </a:r>
            <a:r>
              <a:rPr lang="en-US" altLang="zh-TW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28003" name="群組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56516">
            <a:off x="7600723" y="5388087"/>
            <a:ext cx="1365250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439219"/>
              </p:ext>
            </p:extLst>
          </p:nvPr>
        </p:nvGraphicFramePr>
        <p:xfrm>
          <a:off x="304005" y="2408779"/>
          <a:ext cx="8715375" cy="2820420"/>
        </p:xfrm>
        <a:graphic>
          <a:graphicData uri="http://schemas.openxmlformats.org/drawingml/2006/table">
            <a:tbl>
              <a:tblPr/>
              <a:tblGrid>
                <a:gridCol w="19780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89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2481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64084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特色招生專業群科甄選入學</a:t>
                      </a:r>
                      <a:endParaRPr kumimoji="0" lang="zh-TW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849" marR="984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報名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849" marR="984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110/03/15 ~ 03/19</a:t>
                      </a:r>
                      <a:endParaRPr kumimoji="0" lang="zh-TW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849" marR="984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408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術科測驗</a:t>
                      </a:r>
                      <a:endParaRPr kumimoji="0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849" marR="984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110/04/24 ~ 04/25</a:t>
                      </a:r>
                      <a:endParaRPr kumimoji="0" lang="zh-TW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849" marR="984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408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放榜</a:t>
                      </a:r>
                      <a:endParaRPr kumimoji="0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849" marR="984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110/06/09</a:t>
                      </a:r>
                      <a:endParaRPr kumimoji="0" lang="zh-TW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849" marR="984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408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報到</a:t>
                      </a:r>
                      <a:endParaRPr kumimoji="0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849" marR="984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110/06/10</a:t>
                      </a:r>
                      <a:endParaRPr kumimoji="0" lang="zh-TW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849" marR="984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408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放棄、遞補截止</a:t>
                      </a:r>
                      <a:endParaRPr kumimoji="0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849" marR="984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110/06/11</a:t>
                      </a:r>
                      <a:endParaRPr kumimoji="0" lang="zh-TW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849" marR="984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矩形 3">
            <a:extLst>
              <a:ext uri="{FF2B5EF4-FFF2-40B4-BE49-F238E27FC236}">
                <a16:creationId xmlns="" xmlns:a16="http://schemas.microsoft.com/office/drawing/2014/main" id="{4F05E9CB-BFC7-482E-A6BD-0443707F7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421856"/>
            <a:ext cx="8909050" cy="549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3000" b="1" dirty="0" smtClean="0">
                <a:solidFill>
                  <a:srgbClr val="3319F5"/>
                </a:solidFill>
                <a:latin typeface="標楷體" pitchFamily="65" charset="-120"/>
                <a:ea typeface="標楷體" pitchFamily="65" charset="-120"/>
              </a:rPr>
              <a:t>110</a:t>
            </a:r>
            <a:r>
              <a:rPr lang="zh-TW" altLang="en-US" sz="3000" b="1" dirty="0" smtClean="0">
                <a:solidFill>
                  <a:srgbClr val="3319F5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zh-TW" altLang="en-US" sz="3000" b="1" dirty="0">
                <a:solidFill>
                  <a:srgbClr val="3319F5"/>
                </a:solidFill>
                <a:latin typeface="標楷體" pitchFamily="65" charset="-120"/>
                <a:ea typeface="標楷體" pitchFamily="65" charset="-120"/>
              </a:rPr>
              <a:t>桃連區高職特招 招生學校科班整理表</a:t>
            </a:r>
            <a:endParaRPr lang="zh-TW" altLang="zh-TW" sz="3000" b="1" dirty="0">
              <a:solidFill>
                <a:srgbClr val="3319F5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0952" name="文字方塊 2">
            <a:extLst>
              <a:ext uri="{FF2B5EF4-FFF2-40B4-BE49-F238E27FC236}">
                <a16:creationId xmlns="" xmlns:a16="http://schemas.microsoft.com/office/drawing/2014/main" id="{191B8732-107F-435C-BD6C-6A7948BD8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1275" y="6315819"/>
            <a:ext cx="9185275" cy="5222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合計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校，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群，共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2359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名額  </a:t>
            </a:r>
            <a:r>
              <a:rPr lang="zh-TW" altLang="en-US" sz="2400" dirty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實際科班數請以簡章公告為準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082679"/>
            <a:ext cx="9182703" cy="515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smtClean="0">
                <a:solidFill>
                  <a:srgbClr val="FF0000"/>
                </a:solidFill>
              </a:rPr>
              <a:t>110</a:t>
            </a:r>
            <a:r>
              <a:rPr lang="zh-TW" altLang="en-US" b="1" smtClean="0">
                <a:solidFill>
                  <a:srgbClr val="FF0000"/>
                </a:solidFill>
              </a:rPr>
              <a:t>學年度新設市高</a:t>
            </a:r>
            <a:r>
              <a:rPr lang="en-US" altLang="zh-TW" b="1" smtClean="0">
                <a:solidFill>
                  <a:srgbClr val="FF0000"/>
                </a:solidFill>
              </a:rPr>
              <a:t>-</a:t>
            </a:r>
            <a:r>
              <a:rPr lang="zh-TW" altLang="en-US" b="1" smtClean="0">
                <a:solidFill>
                  <a:srgbClr val="FF0000"/>
                </a:solidFill>
              </a:rPr>
              <a:t>羅浮高中</a:t>
            </a:r>
          </a:p>
        </p:txBody>
      </p:sp>
      <p:sp>
        <p:nvSpPr>
          <p:cNvPr id="105475" name="內容版面配置區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FF0000"/>
                </a:solidFill>
              </a:rPr>
              <a:t>招生科別：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zh-TW" dirty="0" smtClean="0"/>
              <a:t>餐飲管理科</a:t>
            </a:r>
            <a:r>
              <a:rPr lang="en-US" altLang="zh-TW" dirty="0" smtClean="0"/>
              <a:t>1</a:t>
            </a:r>
            <a:r>
              <a:rPr lang="zh-TW" altLang="en-US" dirty="0" smtClean="0"/>
              <a:t>班</a:t>
            </a:r>
            <a:r>
              <a:rPr lang="en-US" altLang="zh-TW" dirty="0" smtClean="0"/>
              <a:t>25</a:t>
            </a:r>
            <a:r>
              <a:rPr lang="zh-TW" altLang="zh-TW" dirty="0" smtClean="0"/>
              <a:t>人</a:t>
            </a:r>
            <a:endParaRPr lang="en-US" altLang="zh-TW" dirty="0" smtClean="0"/>
          </a:p>
          <a:p>
            <a:r>
              <a:rPr lang="en-US" altLang="zh-TW" dirty="0" smtClean="0"/>
              <a:t> </a:t>
            </a:r>
            <a:r>
              <a:rPr lang="zh-TW" altLang="zh-TW" dirty="0" smtClean="0"/>
              <a:t>觀光事業科</a:t>
            </a:r>
            <a:r>
              <a:rPr lang="en-US" altLang="zh-TW" dirty="0" smtClean="0"/>
              <a:t>2</a:t>
            </a:r>
            <a:r>
              <a:rPr lang="zh-TW" altLang="en-US" dirty="0" smtClean="0"/>
              <a:t>班</a:t>
            </a:r>
            <a:r>
              <a:rPr lang="en-US" altLang="zh-TW" dirty="0" smtClean="0"/>
              <a:t>50</a:t>
            </a:r>
            <a:r>
              <a:rPr lang="zh-TW" altLang="zh-TW" dirty="0" smtClean="0"/>
              <a:t>人</a:t>
            </a:r>
            <a:endParaRPr lang="zh-TW" altLang="en-US" dirty="0" smtClean="0"/>
          </a:p>
        </p:txBody>
      </p:sp>
      <p:sp>
        <p:nvSpPr>
          <p:cNvPr id="5" name="內容版面配置區 4">
            <a:extLst/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zh-TW" altLang="en-US" b="1" dirty="0">
                <a:solidFill>
                  <a:srgbClr val="FF0000"/>
                </a:solidFill>
              </a:rPr>
              <a:t>招生管道：</a:t>
            </a:r>
            <a:endParaRPr lang="en-US" altLang="zh-TW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zh-TW" altLang="en-US" dirty="0"/>
              <a:t>技優甄審</a:t>
            </a:r>
            <a:endParaRPr lang="en-US" altLang="zh-TW" dirty="0"/>
          </a:p>
          <a:p>
            <a:pPr>
              <a:defRPr/>
            </a:pPr>
            <a:r>
              <a:rPr lang="zh-TW" altLang="en-US" dirty="0"/>
              <a:t>直升入學</a:t>
            </a:r>
            <a:r>
              <a:rPr lang="en-US" altLang="zh-TW" dirty="0"/>
              <a:t>(</a:t>
            </a:r>
            <a:r>
              <a:rPr lang="zh-TW" altLang="en-US" dirty="0"/>
              <a:t>介壽國中</a:t>
            </a:r>
            <a:r>
              <a:rPr lang="en-US" altLang="zh-TW" dirty="0"/>
              <a:t>)</a:t>
            </a:r>
          </a:p>
          <a:p>
            <a:pPr>
              <a:defRPr/>
            </a:pPr>
            <a:r>
              <a:rPr lang="zh-TW" altLang="en-US" dirty="0"/>
              <a:t>免試入學志願選填</a:t>
            </a:r>
            <a:endParaRPr lang="en-US" altLang="zh-TW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zh-TW" dirty="0"/>
              <a:t>(</a:t>
            </a:r>
            <a:r>
              <a:rPr lang="zh-TW" altLang="en-US" dirty="0"/>
              <a:t>優先免試入學名額優先配置於大溪區、復興區</a:t>
            </a:r>
            <a:r>
              <a:rPr lang="en-US" altLang="zh-TW" dirty="0"/>
              <a:t>)</a:t>
            </a:r>
          </a:p>
          <a:p>
            <a:pPr>
              <a:defRPr/>
            </a:pPr>
            <a:r>
              <a:rPr lang="zh-TW" altLang="en-US" dirty="0"/>
              <a:t>全國獨招</a:t>
            </a:r>
          </a:p>
        </p:txBody>
      </p:sp>
      <p:sp>
        <p:nvSpPr>
          <p:cNvPr id="105477" name="投影片編號版面配置區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1400" smtClean="0"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2890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向右箭號 13">
            <a:extLst>
              <a:ext uri="{FF2B5EF4-FFF2-40B4-BE49-F238E27FC236}">
                <a16:creationId xmlns="" xmlns:a16="http://schemas.microsoft.com/office/drawing/2014/main" id="{F2981C53-FBB3-4AC2-BF19-B5D966256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08213"/>
            <a:ext cx="7019925" cy="876300"/>
          </a:xfrm>
          <a:prstGeom prst="rightArrow">
            <a:avLst>
              <a:gd name="adj1" fmla="val 75148"/>
              <a:gd name="adj2" fmla="val 82111"/>
            </a:avLst>
          </a:prstGeom>
          <a:solidFill>
            <a:srgbClr val="CCFFCC"/>
          </a:solidFill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zh-TW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報名人數</a:t>
            </a:r>
            <a:r>
              <a:rPr lang="zh-TW" altLang="zh-TW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未超過</a:t>
            </a:r>
            <a:r>
              <a:rPr lang="zh-TW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學校招生名額</a:t>
            </a:r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八角星形 14">
            <a:extLst>
              <a:ext uri="{FF2B5EF4-FFF2-40B4-BE49-F238E27FC236}">
                <a16:creationId xmlns="" xmlns:a16="http://schemas.microsoft.com/office/drawing/2014/main" id="{2A48AD3D-DB72-4A34-9F29-6B713E626B15}"/>
              </a:ext>
            </a:extLst>
          </p:cNvPr>
          <p:cNvSpPr/>
          <p:nvPr/>
        </p:nvSpPr>
        <p:spPr bwMode="auto">
          <a:xfrm>
            <a:off x="6835775" y="1652588"/>
            <a:ext cx="1839913" cy="1271587"/>
          </a:xfrm>
          <a:prstGeom prst="star8">
            <a:avLst/>
          </a:prstGeom>
          <a:solidFill>
            <a:srgbClr val="FFFFCC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zh-TW" sz="28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全額</a:t>
            </a:r>
            <a:endParaRPr lang="en-US" altLang="zh-TW" sz="2800" b="1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>
              <a:defRPr/>
            </a:pPr>
            <a:r>
              <a:rPr lang="zh-TW" altLang="zh-TW" sz="28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錄取</a:t>
            </a:r>
            <a:endParaRPr lang="zh-TW" altLang="en-US" sz="2800" b="1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向右箭號 15">
            <a:extLst>
              <a:ext uri="{FF2B5EF4-FFF2-40B4-BE49-F238E27FC236}">
                <a16:creationId xmlns="" xmlns:a16="http://schemas.microsoft.com/office/drawing/2014/main" id="{3D936E95-6B14-47E5-BC56-307EA85BC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27388"/>
            <a:ext cx="7135813" cy="777875"/>
          </a:xfrm>
          <a:prstGeom prst="rightArrow">
            <a:avLst>
              <a:gd name="adj1" fmla="val 75148"/>
              <a:gd name="adj2" fmla="val 76318"/>
            </a:avLst>
          </a:prstGeom>
          <a:solidFill>
            <a:srgbClr val="FFCC99"/>
          </a:soli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zh-TW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報名人數</a:t>
            </a:r>
            <a:r>
              <a:rPr lang="zh-TW" altLang="zh-TW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超過</a:t>
            </a:r>
            <a:r>
              <a:rPr lang="zh-TW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學校招生名額</a:t>
            </a:r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八角星形 16">
            <a:extLst>
              <a:ext uri="{FF2B5EF4-FFF2-40B4-BE49-F238E27FC236}">
                <a16:creationId xmlns="" xmlns:a16="http://schemas.microsoft.com/office/drawing/2014/main" id="{0A814E30-97FC-4CC6-96AB-F52657FF7543}"/>
              </a:ext>
            </a:extLst>
          </p:cNvPr>
          <p:cNvSpPr/>
          <p:nvPr/>
        </p:nvSpPr>
        <p:spPr bwMode="auto">
          <a:xfrm>
            <a:off x="7070725" y="2825750"/>
            <a:ext cx="2009775" cy="1333500"/>
          </a:xfrm>
          <a:prstGeom prst="star8">
            <a:avLst/>
          </a:prstGeom>
          <a:solidFill>
            <a:srgbClr val="CCFF99"/>
          </a:solidFill>
          <a:ln>
            <a:solidFill>
              <a:srgbClr val="0066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8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超額</a:t>
            </a:r>
            <a:endParaRPr lang="en-US" altLang="zh-TW" sz="2800" b="1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>
              <a:defRPr/>
            </a:pPr>
            <a:r>
              <a:rPr lang="zh-TW" altLang="en-US" sz="28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比序</a:t>
            </a:r>
          </a:p>
        </p:txBody>
      </p:sp>
      <p:sp>
        <p:nvSpPr>
          <p:cNvPr id="155654" name="矩形 31">
            <a:extLst>
              <a:ext uri="{FF2B5EF4-FFF2-40B4-BE49-F238E27FC236}">
                <a16:creationId xmlns="" xmlns:a16="http://schemas.microsoft.com/office/drawing/2014/main" id="{2911BF51-1C6E-49FE-96ED-B9CF6B1AA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163" y="658813"/>
            <a:ext cx="9144001" cy="504825"/>
          </a:xfrm>
          <a:prstGeom prst="rect">
            <a:avLst/>
          </a:prstGeom>
          <a:solidFill>
            <a:srgbClr val="FFCCFF"/>
          </a:solidFill>
          <a:ln w="25400" algn="ctr">
            <a:solidFill>
              <a:srgbClr val="FF33CC"/>
            </a:solidFill>
            <a:round/>
            <a:headEnd/>
            <a:tailEnd/>
          </a:ln>
        </p:spPr>
        <p:txBody>
          <a:bodyPr anchor="ctr"/>
          <a:lstStyle>
            <a:lvl1pPr marL="165100" indent="-1651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zh-TW" altLang="zh-TW" sz="40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="" xmlns:a16="http://schemas.microsoft.com/office/drawing/2014/main" id="{DEFB6648-79E7-4DF5-8D1C-499C3012A463}"/>
              </a:ext>
            </a:extLst>
          </p:cNvPr>
          <p:cNvSpPr txBox="1"/>
          <p:nvPr/>
        </p:nvSpPr>
        <p:spPr>
          <a:xfrm>
            <a:off x="-30163" y="4205288"/>
            <a:ext cx="9174163" cy="23082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108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年全國約有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21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萬名國中畢業生</a:t>
            </a:r>
          </a:p>
          <a:p>
            <a:pPr eaLnBrk="1" hangingPunct="1">
              <a:defRPr/>
            </a:pP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高中、高職及五專總招生名額約有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38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萬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高中職五專招生名額 ＞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國中畢業生人數</a:t>
            </a:r>
            <a:endParaRPr lang="zh-TW" altLang="zh-TW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資料來源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十二年國民基本教育資訊網 </a:t>
            </a:r>
            <a:r>
              <a:rPr lang="en-US" altLang="zh-TW" sz="2400" u="sng" dirty="0">
                <a:latin typeface="微軟正黑體" pitchFamily="34" charset="-120"/>
                <a:ea typeface="微軟正黑體" pitchFamily="34" charset="-120"/>
                <a:hlinkClick r:id="rId3"/>
              </a:rPr>
              <a:t>http://12basic.edu.tw/Detail.php?LevelNo=229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流程圖: 替代處理程序 10">
            <a:extLst>
              <a:ext uri="{FF2B5EF4-FFF2-40B4-BE49-F238E27FC236}">
                <a16:creationId xmlns="" xmlns:a16="http://schemas.microsoft.com/office/drawing/2014/main" id="{42A2D3D7-194D-465B-B4C2-58FADC9B3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16063"/>
            <a:ext cx="6640513" cy="652462"/>
          </a:xfrm>
          <a:prstGeom prst="flowChartAlternateProcess">
            <a:avLst/>
          </a:prstGeom>
          <a:solidFill>
            <a:srgbClr val="FFFF99"/>
          </a:solidFill>
          <a:ln w="25400" algn="ctr">
            <a:solidFill>
              <a:srgbClr val="FFC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免試入學</a:t>
            </a:r>
            <a:r>
              <a:rPr lang="en-US" altLang="zh-TW" sz="3600">
                <a:latin typeface="微軟正黑體" panose="020B0604030504040204" pitchFamily="34" charset="-120"/>
                <a:ea typeface="微軟正黑體" panose="020B0604030504040204" pitchFamily="34" charset="-120"/>
              </a:rPr>
              <a:t>－</a:t>
            </a:r>
            <a:r>
              <a:rPr lang="zh-TW" altLang="en-US" sz="3600">
                <a:latin typeface="微軟正黑體" panose="020B0604030504040204" pitchFamily="34" charset="-120"/>
                <a:ea typeface="微軟正黑體" panose="020B0604030504040204" pitchFamily="34" charset="-120"/>
              </a:rPr>
              <a:t>無入學門檻或條件</a:t>
            </a:r>
            <a:endParaRPr lang="en-US" altLang="zh-TW" sz="36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5657" name="圖片 5">
            <a:extLst>
              <a:ext uri="{FF2B5EF4-FFF2-40B4-BE49-F238E27FC236}">
                <a16:creationId xmlns="" xmlns:a16="http://schemas.microsoft.com/office/drawing/2014/main" id="{EB371F23-0EB6-4D6D-B3EB-E3F4B4E642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149850"/>
            <a:ext cx="1044575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8" name="文字方塊 5">
            <a:extLst>
              <a:ext uri="{FF2B5EF4-FFF2-40B4-BE49-F238E27FC236}">
                <a16:creationId xmlns="" xmlns:a16="http://schemas.microsoft.com/office/drawing/2014/main" id="{9601045E-D255-405D-918C-6ADCE8740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530225"/>
            <a:ext cx="54721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4000" b="1" dirty="0">
                <a:solidFill>
                  <a:srgbClr val="0000CC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七</a:t>
            </a:r>
            <a:r>
              <a:rPr lang="zh-TW" altLang="en-US" b="1" dirty="0"/>
              <a:t>、</a:t>
            </a:r>
            <a:r>
              <a:rPr lang="zh-TW" altLang="en-US" sz="4000" b="1" dirty="0">
                <a:solidFill>
                  <a:srgbClr val="0000CC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桃連區的免試入學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C0FF5A30-EEC6-469E-B0D1-5CC0600A35C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98" name="群組 5">
            <a:extLst>
              <a:ext uri="{FF2B5EF4-FFF2-40B4-BE49-F238E27FC236}">
                <a16:creationId xmlns="" xmlns:a16="http://schemas.microsoft.com/office/drawing/2014/main" id="{FC30AEB5-B64E-4E28-8E55-890DFBA3D86C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1300163"/>
            <a:ext cx="6935788" cy="5557837"/>
            <a:chOff x="2099453" y="847684"/>
            <a:chExt cx="7153770" cy="5556352"/>
          </a:xfrm>
        </p:grpSpPr>
        <p:sp>
          <p:nvSpPr>
            <p:cNvPr id="9" name="文字方塊 8">
              <a:extLst>
                <a:ext uri="{FF2B5EF4-FFF2-40B4-BE49-F238E27FC236}">
                  <a16:creationId xmlns="" xmlns:a16="http://schemas.microsoft.com/office/drawing/2014/main" id="{3FA83466-2F71-43C5-A5D3-9EDB16236101}"/>
                </a:ext>
              </a:extLst>
            </p:cNvPr>
            <p:cNvSpPr txBox="1"/>
            <p:nvPr/>
          </p:nvSpPr>
          <p:spPr>
            <a:xfrm>
              <a:off x="6084871" y="847684"/>
              <a:ext cx="3168352" cy="1815882"/>
            </a:xfrm>
            <a:prstGeom prst="rect">
              <a:avLst/>
            </a:prstGeom>
            <a:ln/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800" b="1" dirty="0">
                  <a:solidFill>
                    <a:srgbClr val="000090"/>
                  </a:solidFill>
                  <a:latin typeface="微軟正黑體" pitchFamily="34" charset="-120"/>
                </a:rPr>
                <a:t>1.</a:t>
              </a:r>
              <a:r>
                <a:rPr kumimoji="0" lang="zh-TW" altLang="en-US" sz="2800" b="1" dirty="0">
                  <a:solidFill>
                    <a:srgbClr val="000090"/>
                  </a:solidFill>
                  <a:latin typeface="微軟正黑體" pitchFamily="34" charset="-120"/>
                </a:rPr>
                <a:t>畢業資格：</a:t>
              </a:r>
              <a:r>
                <a:rPr kumimoji="0" lang="en-US" altLang="zh-TW" sz="2800" b="1" dirty="0">
                  <a:solidFill>
                    <a:srgbClr val="000090"/>
                  </a:solidFill>
                  <a:latin typeface="微軟正黑體" pitchFamily="34" charset="-120"/>
                </a:rPr>
                <a:t>6</a:t>
              </a:r>
              <a:r>
                <a:rPr kumimoji="0" lang="zh-TW" altLang="en-US" sz="2800" b="1" dirty="0">
                  <a:solidFill>
                    <a:srgbClr val="000090"/>
                  </a:solidFill>
                  <a:latin typeface="微軟正黑體" pitchFamily="34" charset="-120"/>
                </a:rPr>
                <a:t>分</a:t>
              </a:r>
              <a:endParaRPr kumimoji="0" lang="en-US" altLang="zh-TW" sz="2800" b="1" dirty="0">
                <a:solidFill>
                  <a:srgbClr val="000090"/>
                </a:solidFill>
                <a:latin typeface="微軟正黑體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800" b="1" dirty="0">
                  <a:solidFill>
                    <a:srgbClr val="000090"/>
                  </a:solidFill>
                  <a:latin typeface="微軟正黑體" pitchFamily="34" charset="-120"/>
                </a:rPr>
                <a:t>2.</a:t>
              </a:r>
              <a:r>
                <a:rPr kumimoji="0" lang="zh-TW" altLang="en-US" sz="2800" b="1" dirty="0">
                  <a:solidFill>
                    <a:srgbClr val="000090"/>
                  </a:solidFill>
                  <a:latin typeface="微軟正黑體" pitchFamily="34" charset="-120"/>
                </a:rPr>
                <a:t>生涯規劃：</a:t>
              </a:r>
              <a:r>
                <a:rPr kumimoji="0" lang="en-US" altLang="zh-TW" sz="2800" b="1" dirty="0">
                  <a:solidFill>
                    <a:srgbClr val="000090"/>
                  </a:solidFill>
                  <a:latin typeface="微軟正黑體" pitchFamily="34" charset="-120"/>
                </a:rPr>
                <a:t>21</a:t>
              </a:r>
              <a:r>
                <a:rPr kumimoji="0" lang="zh-TW" altLang="en-US" sz="2800" b="1" dirty="0">
                  <a:solidFill>
                    <a:srgbClr val="000090"/>
                  </a:solidFill>
                  <a:latin typeface="微軟正黑體" pitchFamily="34" charset="-120"/>
                </a:rPr>
                <a:t>分</a:t>
              </a:r>
              <a:endParaRPr kumimoji="0" lang="en-US" altLang="zh-TW" sz="2800" b="1" dirty="0">
                <a:solidFill>
                  <a:srgbClr val="000090"/>
                </a:solidFill>
                <a:latin typeface="微軟正黑體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800" b="1" dirty="0">
                  <a:solidFill>
                    <a:srgbClr val="000090"/>
                  </a:solidFill>
                  <a:latin typeface="微軟正黑體" pitchFamily="34" charset="-120"/>
                </a:rPr>
                <a:t>【</a:t>
              </a:r>
              <a:r>
                <a:rPr kumimoji="0" lang="zh-TW" altLang="en-US" sz="2800" b="1" dirty="0">
                  <a:solidFill>
                    <a:srgbClr val="FF0000"/>
                  </a:solidFill>
                  <a:latin typeface="微軟正黑體" pitchFamily="34" charset="-120"/>
                </a:rPr>
                <a:t>變動式積分</a:t>
              </a:r>
              <a:r>
                <a:rPr kumimoji="0" lang="en-US" altLang="zh-TW" sz="2800" b="1" dirty="0">
                  <a:solidFill>
                    <a:srgbClr val="000090"/>
                  </a:solidFill>
                  <a:latin typeface="微軟正黑體" pitchFamily="34" charset="-120"/>
                </a:rPr>
                <a:t>】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800" b="1" dirty="0">
                  <a:solidFill>
                    <a:srgbClr val="000090"/>
                  </a:solidFill>
                  <a:latin typeface="微軟正黑體" pitchFamily="34" charset="-120"/>
                </a:rPr>
                <a:t>3.</a:t>
              </a:r>
              <a:r>
                <a:rPr kumimoji="0" lang="zh-TW" altLang="en-US" sz="2800" b="1" dirty="0">
                  <a:solidFill>
                    <a:srgbClr val="000090"/>
                  </a:solidFill>
                  <a:latin typeface="微軟正黑體" pitchFamily="34" charset="-120"/>
                </a:rPr>
                <a:t>就近入學：</a:t>
              </a:r>
              <a:r>
                <a:rPr kumimoji="0" lang="en-US" altLang="zh-TW" sz="2800" b="1" dirty="0">
                  <a:solidFill>
                    <a:srgbClr val="000090"/>
                  </a:solidFill>
                  <a:latin typeface="微軟正黑體" pitchFamily="34" charset="-120"/>
                </a:rPr>
                <a:t>5</a:t>
              </a:r>
              <a:r>
                <a:rPr kumimoji="0" lang="zh-TW" altLang="en-US" sz="2800" b="1" dirty="0">
                  <a:solidFill>
                    <a:srgbClr val="000090"/>
                  </a:solidFill>
                  <a:latin typeface="微軟正黑體" pitchFamily="34" charset="-120"/>
                </a:rPr>
                <a:t>分</a:t>
              </a:r>
            </a:p>
          </p:txBody>
        </p:sp>
        <p:graphicFrame>
          <p:nvGraphicFramePr>
            <p:cNvPr id="11" name="資料庫圖表 10">
              <a:extLst>
                <a:ext uri="{FF2B5EF4-FFF2-40B4-BE49-F238E27FC236}">
                  <a16:creationId xmlns="" xmlns:a16="http://schemas.microsoft.com/office/drawing/2014/main" id="{0B6FB99C-07A9-430F-8F40-4D7C74FDE36D}"/>
                </a:ext>
              </a:extLst>
            </p:cNvPr>
            <p:cNvGraphicFramePr/>
            <p:nvPr/>
          </p:nvGraphicFramePr>
          <p:xfrm>
            <a:off x="2099453" y="847684"/>
            <a:ext cx="3948905" cy="555635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2" name="文字方塊 11">
              <a:extLst>
                <a:ext uri="{FF2B5EF4-FFF2-40B4-BE49-F238E27FC236}">
                  <a16:creationId xmlns="" xmlns:a16="http://schemas.microsoft.com/office/drawing/2014/main" id="{9A4BC004-9C87-4A25-B73D-23F90443C219}"/>
                </a:ext>
              </a:extLst>
            </p:cNvPr>
            <p:cNvSpPr txBox="1"/>
            <p:nvPr/>
          </p:nvSpPr>
          <p:spPr>
            <a:xfrm>
              <a:off x="6084871" y="2677099"/>
              <a:ext cx="3168352" cy="2492990"/>
            </a:xfrm>
            <a:prstGeom prst="rect">
              <a:avLst/>
            </a:prstGeom>
            <a:ln/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華康儷特圓" charset="0"/>
                  <a:cs typeface="華康儷特圓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華康儷特圓" charset="0"/>
                  <a:cs typeface="華康儷特圓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華康儷特圓" charset="0"/>
                  <a:cs typeface="華康儷特圓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華康儷特圓" charset="0"/>
                  <a:cs typeface="華康儷特圓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華康儷特圓" charset="0"/>
                  <a:cs typeface="華康儷特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華康儷特圓" charset="0"/>
                  <a:cs typeface="華康儷特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華康儷特圓" charset="0"/>
                  <a:cs typeface="華康儷特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華康儷特圓" charset="0"/>
                  <a:cs typeface="華康儷特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華康儷特圓" charset="0"/>
                  <a:cs typeface="華康儷特圓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600" b="1" dirty="0">
                  <a:ln w="1905"/>
                  <a:solidFill>
                    <a:srgbClr val="00009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軟正黑體" pitchFamily="34" charset="-120"/>
                  <a:ea typeface="微軟正黑體" pitchFamily="34" charset="-120"/>
                </a:rPr>
                <a:t>1.</a:t>
              </a:r>
              <a:r>
                <a:rPr lang="zh-TW" altLang="en-US" sz="2600" b="1" dirty="0">
                  <a:ln w="1905"/>
                  <a:solidFill>
                    <a:srgbClr val="00009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軟正黑體" pitchFamily="34" charset="-120"/>
                  <a:ea typeface="微軟正黑體" pitchFamily="34" charset="-120"/>
                </a:rPr>
                <a:t>均衡學習：</a:t>
              </a:r>
              <a:r>
                <a:rPr lang="en-US" altLang="zh-TW" sz="2600" b="1" dirty="0">
                  <a:ln w="1905"/>
                  <a:solidFill>
                    <a:srgbClr val="00009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軟正黑體" pitchFamily="34" charset="-120"/>
                  <a:ea typeface="微軟正黑體" pitchFamily="34" charset="-120"/>
                </a:rPr>
                <a:t>9</a:t>
              </a:r>
              <a:r>
                <a:rPr lang="zh-TW" altLang="en-US" sz="2600" b="1" dirty="0">
                  <a:ln w="1905"/>
                  <a:solidFill>
                    <a:srgbClr val="00009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軟正黑體" pitchFamily="34" charset="-120"/>
                  <a:ea typeface="微軟正黑體" pitchFamily="34" charset="-120"/>
                </a:rPr>
                <a:t>分</a:t>
              </a:r>
              <a:endParaRPr lang="en-US" altLang="zh-TW" sz="2600" b="1" dirty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600" b="1" dirty="0">
                  <a:ln w="1905"/>
                  <a:solidFill>
                    <a:srgbClr val="00009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軟正黑體" pitchFamily="34" charset="-120"/>
                  <a:ea typeface="微軟正黑體" pitchFamily="34" charset="-120"/>
                </a:rPr>
                <a:t>2.</a:t>
              </a:r>
              <a:r>
                <a:rPr lang="zh-TW" altLang="en-US" sz="2600" b="1" dirty="0">
                  <a:ln w="1905"/>
                  <a:solidFill>
                    <a:srgbClr val="00009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軟正黑體" pitchFamily="34" charset="-120"/>
                  <a:ea typeface="微軟正黑體" pitchFamily="34" charset="-120"/>
                </a:rPr>
                <a:t>品德表現：</a:t>
              </a:r>
              <a:r>
                <a:rPr lang="en-US" altLang="zh-TW" sz="2600" b="1" dirty="0">
                  <a:ln w="1905"/>
                  <a:solidFill>
                    <a:srgbClr val="00009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軟正黑體" pitchFamily="34" charset="-120"/>
                  <a:ea typeface="微軟正黑體" pitchFamily="34" charset="-120"/>
                </a:rPr>
                <a:t>10</a:t>
              </a:r>
              <a:r>
                <a:rPr lang="zh-TW" altLang="en-US" sz="2600" b="1" dirty="0">
                  <a:ln w="1905"/>
                  <a:solidFill>
                    <a:srgbClr val="00009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軟正黑體" pitchFamily="34" charset="-120"/>
                  <a:ea typeface="微軟正黑體" pitchFamily="34" charset="-120"/>
                </a:rPr>
                <a:t>分</a:t>
              </a:r>
              <a:endParaRPr lang="en-US" altLang="zh-TW" sz="2600" b="1" dirty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600" b="1" dirty="0">
                  <a:ln w="1905"/>
                  <a:solidFill>
                    <a:srgbClr val="00009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軟正黑體" pitchFamily="34" charset="-120"/>
                  <a:ea typeface="微軟正黑體" pitchFamily="34" charset="-120"/>
                </a:rPr>
                <a:t>3.</a:t>
              </a:r>
              <a:r>
                <a:rPr lang="zh-TW" altLang="en-US" sz="2600" b="1" dirty="0">
                  <a:ln w="1905"/>
                  <a:solidFill>
                    <a:srgbClr val="00009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軟正黑體" pitchFamily="34" charset="-120"/>
                  <a:ea typeface="微軟正黑體" pitchFamily="34" charset="-120"/>
                </a:rPr>
                <a:t>服務表現：</a:t>
              </a:r>
              <a:r>
                <a:rPr lang="en-US" altLang="zh-TW" sz="2600" b="1" dirty="0">
                  <a:ln w="1905"/>
                  <a:solidFill>
                    <a:srgbClr val="00009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軟正黑體" pitchFamily="34" charset="-120"/>
                  <a:ea typeface="微軟正黑體" pitchFamily="34" charset="-120"/>
                </a:rPr>
                <a:t>10</a:t>
              </a:r>
              <a:r>
                <a:rPr lang="zh-TW" altLang="en-US" sz="2600" b="1" dirty="0">
                  <a:ln w="1905"/>
                  <a:solidFill>
                    <a:srgbClr val="00009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軟正黑體" pitchFamily="34" charset="-120"/>
                  <a:ea typeface="微軟正黑體" pitchFamily="34" charset="-120"/>
                </a:rPr>
                <a:t>分</a:t>
              </a:r>
              <a:endParaRPr lang="en-US" altLang="zh-TW" sz="2600" b="1" dirty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600" b="1" dirty="0">
                  <a:ln w="1905"/>
                  <a:solidFill>
                    <a:srgbClr val="00009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軟正黑體" pitchFamily="34" charset="-120"/>
                  <a:ea typeface="微軟正黑體" pitchFamily="34" charset="-120"/>
                </a:rPr>
                <a:t>4.</a:t>
              </a:r>
              <a:r>
                <a:rPr lang="zh-TW" altLang="en-US" sz="2600" b="1" dirty="0">
                  <a:ln w="1905"/>
                  <a:solidFill>
                    <a:srgbClr val="00009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軟正黑體" pitchFamily="34" charset="-120"/>
                  <a:ea typeface="微軟正黑體" pitchFamily="34" charset="-120"/>
                </a:rPr>
                <a:t>才藝表現：</a:t>
              </a:r>
              <a:r>
                <a:rPr lang="en-US" altLang="zh-TW" sz="2600" b="1" dirty="0">
                  <a:ln w="1905"/>
                  <a:solidFill>
                    <a:srgbClr val="00009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軟正黑體" pitchFamily="34" charset="-120"/>
                  <a:ea typeface="微軟正黑體" pitchFamily="34" charset="-120"/>
                </a:rPr>
                <a:t>5</a:t>
              </a:r>
              <a:r>
                <a:rPr lang="zh-TW" altLang="en-US" sz="2600" b="1" dirty="0">
                  <a:ln w="1905"/>
                  <a:solidFill>
                    <a:srgbClr val="00009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軟正黑體" pitchFamily="34" charset="-120"/>
                  <a:ea typeface="微軟正黑體" pitchFamily="34" charset="-120"/>
                </a:rPr>
                <a:t>分</a:t>
              </a:r>
              <a:endParaRPr lang="en-US" altLang="zh-TW" sz="2600" b="1" dirty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600" b="1" dirty="0">
                  <a:ln w="1905"/>
                  <a:solidFill>
                    <a:srgbClr val="00009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軟正黑體" pitchFamily="34" charset="-120"/>
                  <a:ea typeface="微軟正黑體" pitchFamily="34" charset="-120"/>
                </a:rPr>
                <a:t>5.</a:t>
              </a:r>
              <a:r>
                <a:rPr lang="zh-TW" altLang="en-US" sz="2600" b="1" dirty="0">
                  <a:ln w="1905"/>
                  <a:solidFill>
                    <a:srgbClr val="00009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軟正黑體" pitchFamily="34" charset="-120"/>
                  <a:ea typeface="微軟正黑體" pitchFamily="34" charset="-120"/>
                </a:rPr>
                <a:t>體適能：</a:t>
              </a:r>
              <a:r>
                <a:rPr lang="en-US" altLang="zh-TW" sz="2600" b="1" dirty="0">
                  <a:ln w="1905"/>
                  <a:solidFill>
                    <a:srgbClr val="00009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軟正黑體" pitchFamily="34" charset="-120"/>
                  <a:ea typeface="微軟正黑體" pitchFamily="34" charset="-120"/>
                </a:rPr>
                <a:t>6</a:t>
              </a:r>
              <a:r>
                <a:rPr lang="zh-TW" altLang="en-US" sz="2600" b="1" dirty="0">
                  <a:ln w="1905"/>
                  <a:solidFill>
                    <a:srgbClr val="00009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軟正黑體" pitchFamily="34" charset="-120"/>
                  <a:ea typeface="微軟正黑體" pitchFamily="34" charset="-120"/>
                </a:rPr>
                <a:t>分</a:t>
              </a:r>
              <a:endParaRPr lang="en-US" altLang="zh-TW" sz="2600" b="1" dirty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600" b="1" dirty="0">
                  <a:ln w="1905"/>
                  <a:solidFill>
                    <a:srgbClr val="00009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軟正黑體" pitchFamily="34" charset="-120"/>
                  <a:ea typeface="微軟正黑體" pitchFamily="34" charset="-120"/>
                </a:rPr>
                <a:t>6.</a:t>
              </a:r>
              <a:r>
                <a:rPr lang="zh-TW" altLang="en-US" sz="2600" b="1" dirty="0">
                  <a:ln w="1905"/>
                  <a:solidFill>
                    <a:srgbClr val="00009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軟正黑體" pitchFamily="34" charset="-120"/>
                  <a:ea typeface="微軟正黑體" pitchFamily="34" charset="-120"/>
                </a:rPr>
                <a:t>本土語言認證</a:t>
              </a:r>
              <a:r>
                <a:rPr lang="en-US" altLang="zh-TW" sz="2600" b="1" dirty="0">
                  <a:ln w="1905"/>
                  <a:solidFill>
                    <a:srgbClr val="00009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軟正黑體" pitchFamily="34" charset="-120"/>
                  <a:ea typeface="微軟正黑體" pitchFamily="34" charset="-120"/>
                </a:rPr>
                <a:t>:2</a:t>
              </a:r>
              <a:r>
                <a:rPr lang="zh-TW" altLang="en-US" sz="2600" b="1" dirty="0">
                  <a:ln w="1905"/>
                  <a:solidFill>
                    <a:srgbClr val="00009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軟正黑體" pitchFamily="34" charset="-120"/>
                  <a:ea typeface="微軟正黑體" pitchFamily="34" charset="-120"/>
                </a:rPr>
                <a:t>分</a:t>
              </a:r>
              <a:endParaRPr lang="en-US" altLang="zh-TW" sz="2600" b="1" dirty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="" xmlns:a16="http://schemas.microsoft.com/office/drawing/2014/main" id="{C026031C-067A-4684-98E7-E5BDA7ADFA75}"/>
                </a:ext>
              </a:extLst>
            </p:cNvPr>
            <p:cNvSpPr txBox="1"/>
            <p:nvPr/>
          </p:nvSpPr>
          <p:spPr>
            <a:xfrm>
              <a:off x="6048358" y="5255849"/>
              <a:ext cx="3204865" cy="1101779"/>
            </a:xfrm>
            <a:prstGeom prst="rect">
              <a:avLst/>
            </a:prstGeom>
            <a:ln/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0000" tIns="180000" rIns="0" bIns="180000" anchor="ctr">
              <a:spAutoFit/>
            </a:bodyPr>
            <a:lstStyle/>
            <a:p>
              <a:pPr eaLnBrk="1" hangingPunct="1">
                <a:defRPr/>
              </a:pPr>
              <a:r>
                <a:rPr kumimoji="0" lang="en-US" altLang="zh-TW" sz="2400" b="1">
                  <a:solidFill>
                    <a:srgbClr val="000090"/>
                  </a:solidFill>
                  <a:latin typeface="微軟正黑體" pitchFamily="34" charset="-120"/>
                  <a:ea typeface="微軟正黑體" pitchFamily="34" charset="-120"/>
                </a:rPr>
                <a:t>1.</a:t>
              </a:r>
              <a:r>
                <a:rPr kumimoji="0" lang="zh-TW" altLang="en-US" sz="2400" b="1">
                  <a:solidFill>
                    <a:srgbClr val="000090"/>
                  </a:solidFill>
                  <a:latin typeface="微軟正黑體" pitchFamily="34" charset="-120"/>
                  <a:ea typeface="微軟正黑體" pitchFamily="34" charset="-120"/>
                </a:rPr>
                <a:t>會考成績：</a:t>
              </a:r>
              <a:r>
                <a:rPr kumimoji="0" lang="en-US" altLang="zh-TW" sz="2400" b="1">
                  <a:solidFill>
                    <a:srgbClr val="000090"/>
                  </a:solidFill>
                  <a:latin typeface="微軟正黑體" pitchFamily="34" charset="-120"/>
                  <a:ea typeface="微軟正黑體" pitchFamily="34" charset="-120"/>
                </a:rPr>
                <a:t>30</a:t>
              </a:r>
              <a:r>
                <a:rPr kumimoji="0" lang="zh-TW" altLang="en-US" sz="2400" b="1">
                  <a:solidFill>
                    <a:srgbClr val="000090"/>
                  </a:solidFill>
                  <a:latin typeface="微軟正黑體" pitchFamily="34" charset="-120"/>
                  <a:ea typeface="微軟正黑體" pitchFamily="34" charset="-120"/>
                </a:rPr>
                <a:t>分</a:t>
              </a:r>
              <a:endParaRPr kumimoji="0" lang="en-US" altLang="zh-TW" sz="2400" b="1">
                <a:solidFill>
                  <a:srgbClr val="00009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eaLnBrk="1" hangingPunct="1">
                <a:defRPr/>
              </a:pPr>
              <a:r>
                <a:rPr kumimoji="0" lang="en-US" altLang="zh-TW" sz="2400" b="1">
                  <a:solidFill>
                    <a:srgbClr val="000090"/>
                  </a:solidFill>
                  <a:latin typeface="微軟正黑體" pitchFamily="34" charset="-120"/>
                  <a:ea typeface="微軟正黑體" pitchFamily="34" charset="-120"/>
                </a:rPr>
                <a:t>2.</a:t>
              </a:r>
              <a:r>
                <a:rPr kumimoji="0" lang="zh-TW" altLang="en-US" sz="2400" b="1">
                  <a:solidFill>
                    <a:srgbClr val="000090"/>
                  </a:solidFill>
                  <a:latin typeface="微軟正黑體" pitchFamily="34" charset="-120"/>
                  <a:ea typeface="微軟正黑體" pitchFamily="34" charset="-120"/>
                </a:rPr>
                <a:t>寫作測驗成績：</a:t>
              </a:r>
              <a:r>
                <a:rPr kumimoji="0" lang="en-US" altLang="zh-TW" sz="2400" b="1">
                  <a:solidFill>
                    <a:srgbClr val="000090"/>
                  </a:solidFill>
                  <a:latin typeface="微軟正黑體" pitchFamily="34" charset="-120"/>
                  <a:ea typeface="微軟正黑體" pitchFamily="34" charset="-120"/>
                </a:rPr>
                <a:t>3</a:t>
              </a:r>
              <a:r>
                <a:rPr kumimoji="0" lang="zh-TW" altLang="en-US" sz="2400" b="1">
                  <a:solidFill>
                    <a:srgbClr val="000090"/>
                  </a:solidFill>
                  <a:latin typeface="微軟正黑體" pitchFamily="34" charset="-120"/>
                  <a:ea typeface="微軟正黑體" pitchFamily="34" charset="-120"/>
                </a:rPr>
                <a:t>分</a:t>
              </a:r>
              <a:endParaRPr kumimoji="0" lang="en-US" altLang="zh-TW" sz="2400" b="1">
                <a:solidFill>
                  <a:srgbClr val="00009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295362" name="Rectangle 2">
            <a:extLst>
              <a:ext uri="{FF2B5EF4-FFF2-40B4-BE49-F238E27FC236}">
                <a16:creationId xmlns="" xmlns:a16="http://schemas.microsoft.com/office/drawing/2014/main" id="{EE8D6A40-641F-46B1-B064-6A7817EF5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545185"/>
            <a:ext cx="84621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rgbClr val="3C33F7"/>
                </a:solidFill>
                <a:latin typeface="標楷體" pitchFamily="65" charset="-120"/>
                <a:ea typeface="標楷體" pitchFamily="65" charset="-120"/>
                <a:cs typeface="新細明體" charset="0"/>
              </a:rPr>
              <a:t>桃連區入學方式─</a:t>
            </a:r>
            <a:r>
              <a:rPr kumimoji="0" lang="zh-TW" altLang="en-US" sz="3600" b="1" dirty="0">
                <a:ln w="1905"/>
                <a:solidFill>
                  <a:srgbClr val="3C33F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標楷體" charset="0"/>
                <a:cs typeface="標楷體" charset="0"/>
              </a:rPr>
              <a:t>免試積分說明</a:t>
            </a:r>
            <a:endParaRPr kumimoji="0" lang="en-US" altLang="zh-TW" sz="3600" b="1" dirty="0">
              <a:ln w="1905"/>
              <a:solidFill>
                <a:srgbClr val="3C33F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標楷體" charset="0"/>
              <a:cs typeface="標楷體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4294967295"/>
          </p:nvPr>
        </p:nvGraphicFramePr>
        <p:xfrm>
          <a:off x="160338" y="836613"/>
          <a:ext cx="8983662" cy="5616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標題 1"/>
          <p:cNvSpPr>
            <a:spLocks noGrp="1"/>
          </p:cNvSpPr>
          <p:nvPr>
            <p:ph type="title" idx="4294967295"/>
          </p:nvPr>
        </p:nvSpPr>
        <p:spPr>
          <a:xfrm>
            <a:off x="23813" y="449263"/>
            <a:ext cx="9120187" cy="5762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zh-TW" sz="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110</a:t>
            </a:r>
            <a:r>
              <a:rPr lang="zh-TW" altLang="en-US" sz="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年</a:t>
            </a:r>
            <a:r>
              <a:rPr lang="zh-TW" altLang="en-US" sz="3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桃連區免試入學</a:t>
            </a:r>
            <a:r>
              <a:rPr lang="en-US" altLang="zh-TW" sz="3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-</a:t>
            </a:r>
            <a:r>
              <a:rPr lang="zh-TW" altLang="en-US" sz="3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同分超額比序步驟</a:t>
            </a:r>
          </a:p>
        </p:txBody>
      </p:sp>
      <p:sp>
        <p:nvSpPr>
          <p:cNvPr id="163844" name="文字方塊 6"/>
          <p:cNvSpPr txBox="1">
            <a:spLocks noChangeArrowheads="1"/>
          </p:cNvSpPr>
          <p:nvPr/>
        </p:nvSpPr>
        <p:spPr bwMode="auto">
          <a:xfrm>
            <a:off x="285750" y="2500313"/>
            <a:ext cx="52387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1" hangingPunct="1"/>
            <a:r>
              <a:rPr lang="zh-TW" altLang="en-US" sz="22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BiauKai"/>
              </a:rPr>
              <a:t>１各項目加總總積分</a:t>
            </a:r>
          </a:p>
        </p:txBody>
      </p:sp>
      <p:sp>
        <p:nvSpPr>
          <p:cNvPr id="163845" name="文字方塊 7"/>
          <p:cNvSpPr txBox="1">
            <a:spLocks noChangeArrowheads="1"/>
          </p:cNvSpPr>
          <p:nvPr/>
        </p:nvSpPr>
        <p:spPr bwMode="auto">
          <a:xfrm>
            <a:off x="881063" y="2500313"/>
            <a:ext cx="522287" cy="337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1" hangingPunct="1"/>
            <a:r>
              <a:rPr lang="zh-TW" altLang="en-US" sz="220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  <a:cs typeface="BiauKai"/>
              </a:rPr>
              <a:t>２低收入戶學生優先</a:t>
            </a:r>
          </a:p>
        </p:txBody>
      </p:sp>
      <p:sp>
        <p:nvSpPr>
          <p:cNvPr id="163846" name="文字方塊 8"/>
          <p:cNvSpPr txBox="1">
            <a:spLocks noChangeArrowheads="1"/>
          </p:cNvSpPr>
          <p:nvPr/>
        </p:nvSpPr>
        <p:spPr bwMode="auto">
          <a:xfrm>
            <a:off x="1476375" y="2492375"/>
            <a:ext cx="522288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1" hangingPunct="1"/>
            <a:r>
              <a:rPr lang="zh-TW" altLang="en-US" sz="22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BiauKai"/>
              </a:rPr>
              <a:t>３適性輔導總積分</a:t>
            </a:r>
          </a:p>
        </p:txBody>
      </p:sp>
      <p:sp>
        <p:nvSpPr>
          <p:cNvPr id="163847" name="文字方塊 9"/>
          <p:cNvSpPr txBox="1">
            <a:spLocks noChangeArrowheads="1"/>
          </p:cNvSpPr>
          <p:nvPr/>
        </p:nvSpPr>
        <p:spPr bwMode="auto">
          <a:xfrm>
            <a:off x="2032000" y="2500313"/>
            <a:ext cx="523875" cy="315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1" hangingPunct="1"/>
            <a:r>
              <a:rPr lang="zh-TW" altLang="en-US" sz="220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  <a:cs typeface="BiauKai"/>
              </a:rPr>
              <a:t>４多元學習表現總積分</a:t>
            </a:r>
          </a:p>
        </p:txBody>
      </p:sp>
      <p:sp>
        <p:nvSpPr>
          <p:cNvPr id="163848" name="文字方塊 10"/>
          <p:cNvSpPr txBox="1">
            <a:spLocks noChangeArrowheads="1"/>
          </p:cNvSpPr>
          <p:nvPr/>
        </p:nvSpPr>
        <p:spPr bwMode="auto">
          <a:xfrm>
            <a:off x="2608263" y="2500313"/>
            <a:ext cx="5238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1" hangingPunct="1"/>
            <a:r>
              <a:rPr lang="zh-TW" altLang="en-US" sz="22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BiauKai"/>
              </a:rPr>
              <a:t>５教育會考換算總積分</a:t>
            </a:r>
          </a:p>
        </p:txBody>
      </p:sp>
      <p:sp>
        <p:nvSpPr>
          <p:cNvPr id="163849" name="文字方塊 11"/>
          <p:cNvSpPr txBox="1">
            <a:spLocks noChangeArrowheads="1"/>
          </p:cNvSpPr>
          <p:nvPr/>
        </p:nvSpPr>
        <p:spPr bwMode="auto">
          <a:xfrm>
            <a:off x="3184525" y="2500313"/>
            <a:ext cx="52387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1" hangingPunct="1"/>
            <a:r>
              <a:rPr lang="zh-TW" altLang="en-US" sz="220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  <a:cs typeface="BiauKai"/>
              </a:rPr>
              <a:t>６志願序積分</a:t>
            </a:r>
          </a:p>
        </p:txBody>
      </p:sp>
      <p:sp>
        <p:nvSpPr>
          <p:cNvPr id="163850" name="文字方塊 14"/>
          <p:cNvSpPr txBox="1">
            <a:spLocks noChangeArrowheads="1"/>
          </p:cNvSpPr>
          <p:nvPr/>
        </p:nvSpPr>
        <p:spPr bwMode="auto">
          <a:xfrm>
            <a:off x="6300788" y="2924175"/>
            <a:ext cx="4603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163851" name="文字方塊 16"/>
          <p:cNvSpPr txBox="1">
            <a:spLocks noChangeArrowheads="1"/>
          </p:cNvSpPr>
          <p:nvPr/>
        </p:nvSpPr>
        <p:spPr bwMode="auto">
          <a:xfrm>
            <a:off x="3848100" y="3381375"/>
            <a:ext cx="4603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163852" name="文字方塊 17"/>
          <p:cNvSpPr txBox="1">
            <a:spLocks noChangeArrowheads="1"/>
          </p:cNvSpPr>
          <p:nvPr/>
        </p:nvSpPr>
        <p:spPr bwMode="auto">
          <a:xfrm>
            <a:off x="4000500" y="3533775"/>
            <a:ext cx="4603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163853" name="文字方塊 19"/>
          <p:cNvSpPr txBox="1">
            <a:spLocks noChangeArrowheads="1"/>
          </p:cNvSpPr>
          <p:nvPr/>
        </p:nvSpPr>
        <p:spPr bwMode="auto">
          <a:xfrm>
            <a:off x="4454525" y="2511425"/>
            <a:ext cx="52387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1" hangingPunct="1"/>
            <a:r>
              <a:rPr lang="zh-TW" altLang="en-US" sz="22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BiauKai"/>
              </a:rPr>
              <a:t>８教育會考國文科標示</a:t>
            </a:r>
          </a:p>
        </p:txBody>
      </p:sp>
      <p:sp>
        <p:nvSpPr>
          <p:cNvPr id="163854" name="文字方塊 20"/>
          <p:cNvSpPr txBox="1">
            <a:spLocks noChangeArrowheads="1"/>
          </p:cNvSpPr>
          <p:nvPr/>
        </p:nvSpPr>
        <p:spPr bwMode="auto">
          <a:xfrm>
            <a:off x="5148263" y="2524125"/>
            <a:ext cx="523875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1" hangingPunct="1"/>
            <a:r>
              <a:rPr lang="zh-TW" altLang="en-US" sz="220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  <a:cs typeface="BiauKai"/>
              </a:rPr>
              <a:t>９教育會考數學科標示</a:t>
            </a:r>
          </a:p>
        </p:txBody>
      </p:sp>
      <p:sp>
        <p:nvSpPr>
          <p:cNvPr id="163855" name="文字方塊 1"/>
          <p:cNvSpPr txBox="1">
            <a:spLocks noChangeArrowheads="1"/>
          </p:cNvSpPr>
          <p:nvPr/>
        </p:nvSpPr>
        <p:spPr bwMode="auto">
          <a:xfrm>
            <a:off x="-68263" y="-373063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163856" name="文字方塊 22"/>
          <p:cNvSpPr txBox="1">
            <a:spLocks noChangeArrowheads="1"/>
          </p:cNvSpPr>
          <p:nvPr/>
        </p:nvSpPr>
        <p:spPr bwMode="auto">
          <a:xfrm>
            <a:off x="3759200" y="2001838"/>
            <a:ext cx="523875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1" hangingPunct="1"/>
            <a:r>
              <a:rPr lang="zh-TW" altLang="en-US" sz="2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BiauKai"/>
              </a:rPr>
              <a:t>７教育會考成績等級標示總點數</a:t>
            </a:r>
          </a:p>
        </p:txBody>
      </p:sp>
      <p:graphicFrame>
        <p:nvGraphicFramePr>
          <p:cNvPr id="28726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099283"/>
              </p:ext>
            </p:extLst>
          </p:nvPr>
        </p:nvGraphicFramePr>
        <p:xfrm>
          <a:off x="37969" y="5946775"/>
          <a:ext cx="6108699" cy="952500"/>
        </p:xfrm>
        <a:graphic>
          <a:graphicData uri="http://schemas.openxmlformats.org/drawingml/2006/table">
            <a:tbl>
              <a:tblPr/>
              <a:tblGrid>
                <a:gridCol w="8121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88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99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310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77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8886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099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099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00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等級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/>
                      </a:r>
                      <a:b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</a:b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標示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A++</a:t>
                      </a: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A+</a:t>
                      </a: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A</a:t>
                      </a: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B++</a:t>
                      </a: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B+</a:t>
                      </a: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B</a:t>
                      </a: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C</a:t>
                      </a: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73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點數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7</a:t>
                      </a:r>
                      <a:r>
                        <a:rPr kumimoji="0" lang="zh-TW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點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6</a:t>
                      </a:r>
                      <a:r>
                        <a:rPr kumimoji="0" lang="zh-TW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點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zh-TW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點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r>
                        <a:rPr kumimoji="0" lang="zh-TW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點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  <a:r>
                        <a:rPr kumimoji="0" lang="zh-TW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點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  <a:r>
                        <a:rPr kumimoji="0" lang="zh-TW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點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r>
                        <a:rPr kumimoji="0" lang="zh-TW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點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3" name="Group 54"/>
          <p:cNvGraphicFramePr>
            <a:graphicFrameLocks noGrp="1"/>
          </p:cNvGraphicFramePr>
          <p:nvPr/>
        </p:nvGraphicFramePr>
        <p:xfrm>
          <a:off x="23813" y="1049338"/>
          <a:ext cx="6267449" cy="952500"/>
        </p:xfrm>
        <a:graphic>
          <a:graphicData uri="http://schemas.openxmlformats.org/drawingml/2006/table">
            <a:tbl>
              <a:tblPr/>
              <a:tblGrid>
                <a:gridCol w="7803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74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684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11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00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各科成績</a:t>
                      </a:r>
                      <a:endParaRPr kumimoji="0" lang="zh-TW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精熟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(A++,A+,A)</a:t>
                      </a:r>
                      <a:endParaRPr kumimoji="0" lang="zh-TW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基礎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(B++,B+,B)</a:t>
                      </a:r>
                      <a:endParaRPr kumimoji="0" lang="zh-TW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待加強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C</a:t>
                      </a:r>
                      <a:endParaRPr kumimoji="0" lang="zh-TW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73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積分</a:t>
                      </a:r>
                      <a:endParaRPr kumimoji="0" lang="zh-TW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6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分</a:t>
                      </a:r>
                      <a:endParaRPr kumimoji="0" lang="zh-TW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4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分</a:t>
                      </a:r>
                      <a:endParaRPr kumimoji="0" lang="zh-TW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2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分</a:t>
                      </a:r>
                      <a:endParaRPr kumimoji="0" lang="zh-TW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63903" name="群組 4"/>
          <p:cNvGrpSpPr>
            <a:grpSpLocks/>
          </p:cNvGrpSpPr>
          <p:nvPr/>
        </p:nvGrpSpPr>
        <p:grpSpPr bwMode="auto">
          <a:xfrm>
            <a:off x="6397625" y="2441575"/>
            <a:ext cx="614363" cy="3598863"/>
            <a:chOff x="6164801" y="2441134"/>
            <a:chExt cx="614949" cy="3598966"/>
          </a:xfrm>
        </p:grpSpPr>
        <p:sp>
          <p:nvSpPr>
            <p:cNvPr id="163912" name="文字方塊 22"/>
            <p:cNvSpPr txBox="1">
              <a:spLocks noChangeArrowheads="1"/>
            </p:cNvSpPr>
            <p:nvPr/>
          </p:nvSpPr>
          <p:spPr bwMode="auto">
            <a:xfrm>
              <a:off x="6174853" y="2800013"/>
              <a:ext cx="523220" cy="3240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eaLnBrk="1" hangingPunct="1"/>
              <a:r>
                <a:rPr lang="zh-TW" altLang="en-US" sz="2200">
                  <a:solidFill>
                    <a:srgbClr val="660066"/>
                  </a:solidFill>
                  <a:latin typeface="標楷體" pitchFamily="65" charset="-120"/>
                  <a:ea typeface="標楷體" pitchFamily="65" charset="-120"/>
                  <a:cs typeface="BiauKai"/>
                </a:rPr>
                <a:t>教育會考社會科標示</a:t>
              </a:r>
            </a:p>
          </p:txBody>
        </p:sp>
        <p:sp>
          <p:nvSpPr>
            <p:cNvPr id="163913" name="文字方塊 1"/>
            <p:cNvSpPr txBox="1">
              <a:spLocks noChangeArrowheads="1"/>
            </p:cNvSpPr>
            <p:nvPr/>
          </p:nvSpPr>
          <p:spPr bwMode="auto">
            <a:xfrm>
              <a:off x="6164801" y="2441134"/>
              <a:ext cx="61494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TW" sz="2200">
                  <a:solidFill>
                    <a:srgbClr val="660066"/>
                  </a:solidFill>
                </a:rPr>
                <a:t>11</a:t>
              </a:r>
              <a:endParaRPr lang="zh-TW" altLang="en-US" sz="2200">
                <a:solidFill>
                  <a:srgbClr val="660066"/>
                </a:solidFill>
              </a:endParaRPr>
            </a:p>
          </p:txBody>
        </p:sp>
      </p:grpSp>
      <p:grpSp>
        <p:nvGrpSpPr>
          <p:cNvPr id="163904" name="群組 3"/>
          <p:cNvGrpSpPr>
            <a:grpSpLocks/>
          </p:cNvGrpSpPr>
          <p:nvPr/>
        </p:nvGrpSpPr>
        <p:grpSpPr bwMode="auto">
          <a:xfrm>
            <a:off x="6640513" y="2441575"/>
            <a:ext cx="1089025" cy="3629025"/>
            <a:chOff x="6437616" y="2441134"/>
            <a:chExt cx="1088800" cy="3629129"/>
          </a:xfrm>
        </p:grpSpPr>
        <p:sp>
          <p:nvSpPr>
            <p:cNvPr id="163910" name="文字方塊 23"/>
            <p:cNvSpPr txBox="1">
              <a:spLocks noChangeArrowheads="1"/>
            </p:cNvSpPr>
            <p:nvPr/>
          </p:nvSpPr>
          <p:spPr bwMode="auto">
            <a:xfrm>
              <a:off x="6437616" y="2800013"/>
              <a:ext cx="861774" cy="327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eaLnBrk="1" hangingPunct="1"/>
              <a:r>
                <a:rPr lang="zh-TW" altLang="en-US" sz="220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  <a:cs typeface="BiauKai"/>
                </a:rPr>
                <a:t>教育會考自然科標示</a:t>
              </a:r>
            </a:p>
            <a:p>
              <a:pPr eaLnBrk="1" hangingPunct="1"/>
              <a:endParaRPr lang="zh-TW" altLang="en-US" sz="22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BiauKai"/>
              </a:endParaRPr>
            </a:p>
          </p:txBody>
        </p:sp>
        <p:sp>
          <p:nvSpPr>
            <p:cNvPr id="163911" name="文字方塊 25"/>
            <p:cNvSpPr txBox="1">
              <a:spLocks noChangeArrowheads="1"/>
            </p:cNvSpPr>
            <p:nvPr/>
          </p:nvSpPr>
          <p:spPr bwMode="auto">
            <a:xfrm>
              <a:off x="6770416" y="2441134"/>
              <a:ext cx="7560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TW" sz="2200">
                  <a:solidFill>
                    <a:srgbClr val="0000FF"/>
                  </a:solidFill>
                </a:rPr>
                <a:t>12</a:t>
              </a:r>
              <a:endParaRPr lang="zh-TW" altLang="en-US" sz="2200">
                <a:solidFill>
                  <a:srgbClr val="0000FF"/>
                </a:solidFill>
              </a:endParaRPr>
            </a:p>
          </p:txBody>
        </p:sp>
      </p:grpSp>
      <p:grpSp>
        <p:nvGrpSpPr>
          <p:cNvPr id="163905" name="群組 7"/>
          <p:cNvGrpSpPr>
            <a:grpSpLocks/>
          </p:cNvGrpSpPr>
          <p:nvPr/>
        </p:nvGrpSpPr>
        <p:grpSpPr bwMode="auto">
          <a:xfrm>
            <a:off x="5746750" y="2449513"/>
            <a:ext cx="771525" cy="3503612"/>
            <a:chOff x="5528746" y="2449616"/>
            <a:chExt cx="771599" cy="3502928"/>
          </a:xfrm>
        </p:grpSpPr>
        <p:sp>
          <p:nvSpPr>
            <p:cNvPr id="163908" name="文字方塊 21"/>
            <p:cNvSpPr txBox="1">
              <a:spLocks noChangeArrowheads="1"/>
            </p:cNvSpPr>
            <p:nvPr/>
          </p:nvSpPr>
          <p:spPr bwMode="auto">
            <a:xfrm>
              <a:off x="5550072" y="2793419"/>
              <a:ext cx="523220" cy="315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eaLnBrk="1" hangingPunct="1"/>
              <a:r>
                <a:rPr lang="zh-TW" altLang="en-US" sz="220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  <a:cs typeface="BiauKai"/>
                </a:rPr>
                <a:t>教育會考英語科標示</a:t>
              </a:r>
            </a:p>
          </p:txBody>
        </p:sp>
        <p:sp>
          <p:nvSpPr>
            <p:cNvPr id="163909" name="文字方塊 28"/>
            <p:cNvSpPr txBox="1">
              <a:spLocks noChangeArrowheads="1"/>
            </p:cNvSpPr>
            <p:nvPr/>
          </p:nvSpPr>
          <p:spPr bwMode="auto">
            <a:xfrm>
              <a:off x="5528746" y="2449616"/>
              <a:ext cx="7715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TW" sz="2200">
                  <a:solidFill>
                    <a:srgbClr val="0000FF"/>
                  </a:solidFill>
                </a:rPr>
                <a:t>10</a:t>
              </a:r>
              <a:endParaRPr lang="zh-TW" altLang="en-US" sz="2200">
                <a:solidFill>
                  <a:srgbClr val="0000FF"/>
                </a:solidFill>
              </a:endParaRPr>
            </a:p>
          </p:txBody>
        </p:sp>
      </p:grpSp>
      <p:sp>
        <p:nvSpPr>
          <p:cNvPr id="163906" name="文字方塊 24"/>
          <p:cNvSpPr txBox="1">
            <a:spLocks noChangeArrowheads="1"/>
          </p:cNvSpPr>
          <p:nvPr/>
        </p:nvSpPr>
        <p:spPr bwMode="auto">
          <a:xfrm rot="-5400000">
            <a:off x="7547769" y="4988719"/>
            <a:ext cx="5238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1" hangingPunct="1"/>
            <a:r>
              <a:rPr lang="en-US" altLang="zh-TW" sz="22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</a:t>
            </a:r>
            <a:r>
              <a:rPr lang="en-US" altLang="zh-TW" sz="2200" b="1" baseline="30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++</a:t>
            </a:r>
            <a:r>
              <a:rPr lang="en-US" altLang="zh-TW" sz="22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&gt;A</a:t>
            </a:r>
            <a:r>
              <a:rPr lang="en-US" altLang="zh-TW" sz="2200" b="1" baseline="30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+</a:t>
            </a:r>
            <a:r>
              <a:rPr lang="en-US" altLang="zh-TW" sz="22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&gt;A&gt; B</a:t>
            </a:r>
            <a:r>
              <a:rPr lang="en-US" altLang="zh-TW" sz="2200" b="1" baseline="30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++</a:t>
            </a:r>
            <a:r>
              <a:rPr lang="en-US" altLang="zh-TW" sz="22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&gt;B</a:t>
            </a:r>
            <a:r>
              <a:rPr lang="en-US" altLang="zh-TW" sz="2200" b="1" baseline="30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+</a:t>
            </a:r>
            <a:r>
              <a:rPr lang="en-US" altLang="zh-TW" sz="22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&gt;B&gt;C)</a:t>
            </a:r>
            <a:endParaRPr lang="en-US" altLang="zh-TW" sz="2200" b="1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BiauKai"/>
            </a:endParaRPr>
          </a:p>
        </p:txBody>
      </p:sp>
      <p:sp>
        <p:nvSpPr>
          <p:cNvPr id="163907" name="文字方塊 24"/>
          <p:cNvSpPr txBox="1">
            <a:spLocks noChangeArrowheads="1"/>
          </p:cNvSpPr>
          <p:nvPr/>
        </p:nvSpPr>
        <p:spPr bwMode="auto">
          <a:xfrm rot="-5400000">
            <a:off x="7412831" y="5431632"/>
            <a:ext cx="523875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1" hangingPunct="1"/>
            <a:r>
              <a:rPr lang="zh-TW" altLang="en-US" sz="22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BiauKai"/>
              </a:rPr>
              <a:t>標示比序</a:t>
            </a:r>
            <a:endParaRPr lang="en-US" altLang="zh-TW" sz="2200" b="1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BiauKai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文字方塊 3">
            <a:extLst>
              <a:ext uri="{FF2B5EF4-FFF2-40B4-BE49-F238E27FC236}">
                <a16:creationId xmlns="" xmlns:a16="http://schemas.microsoft.com/office/drawing/2014/main" id="{B0508FFF-815B-42B4-A595-87F421E94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92150"/>
            <a:ext cx="8135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4000" b="1" dirty="0">
                <a:solidFill>
                  <a:srgbClr val="3C33F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八、桃連區的特色招生</a:t>
            </a:r>
            <a:r>
              <a:rPr lang="en-US" altLang="zh-TW" sz="4000" b="1" dirty="0">
                <a:solidFill>
                  <a:srgbClr val="3C33F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b="1" dirty="0">
                <a:solidFill>
                  <a:srgbClr val="3C33F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考試入學</a:t>
            </a:r>
            <a:endParaRPr lang="en-US" altLang="zh-TW" sz="4000" b="1" dirty="0">
              <a:solidFill>
                <a:srgbClr val="3C33F7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4323" name="文字方塊 1">
            <a:extLst>
              <a:ext uri="{FF2B5EF4-FFF2-40B4-BE49-F238E27FC236}">
                <a16:creationId xmlns="" xmlns:a16="http://schemas.microsoft.com/office/drawing/2014/main" id="{082D3927-5323-493E-86BA-677E6FD1B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897" y="1683007"/>
            <a:ext cx="821474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大園高中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zh-TW" altLang="en-US" sz="36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國際文憑課程</a:t>
            </a:r>
            <a:r>
              <a:rPr lang="en-US" altLang="zh-TW" sz="36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(IBDP)</a:t>
            </a:r>
            <a:r>
              <a:rPr lang="zh-TW" altLang="en-US" sz="36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專班</a:t>
            </a:r>
            <a:r>
              <a:rPr lang="en-US" altLang="zh-TW" sz="36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6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</a:t>
            </a:r>
            <a:r>
              <a:rPr lang="en-US" altLang="zh-TW" sz="36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每班</a:t>
            </a:r>
            <a:r>
              <a:rPr lang="en-US" altLang="zh-TW" sz="36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25</a:t>
            </a:r>
            <a:r>
              <a:rPr lang="zh-TW" altLang="en-US" sz="36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人，另有收費標準</a:t>
            </a:r>
            <a:r>
              <a:rPr lang="en-US" altLang="zh-TW" sz="36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="" xmlns:a16="http://schemas.microsoft.com/office/drawing/2014/main" id="{A3A2F3F8-75D8-49DA-80AB-5B36B6F04C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217456"/>
              </p:ext>
            </p:extLst>
          </p:nvPr>
        </p:nvGraphicFramePr>
        <p:xfrm>
          <a:off x="756465" y="3713603"/>
          <a:ext cx="7632701" cy="2349500"/>
        </p:xfrm>
        <a:graphic>
          <a:graphicData uri="http://schemas.openxmlformats.org/drawingml/2006/table">
            <a:tbl>
              <a:tblPr/>
              <a:tblGrid>
                <a:gridCol w="25922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749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655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69900">
                <a:tc row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特色招生考試入學</a:t>
                      </a:r>
                    </a:p>
                  </a:txBody>
                  <a:tcPr marL="9849" marR="984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考試報名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109</a:t>
                      </a: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/06/21</a:t>
                      </a:r>
                      <a:endParaRPr kumimoji="0" lang="zh-TW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99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考試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109</a:t>
                      </a: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/06/23</a:t>
                      </a:r>
                      <a:endParaRPr kumimoji="0" lang="zh-TW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99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成績公告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109</a:t>
                      </a: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/06/25</a:t>
                      </a:r>
                      <a:endParaRPr kumimoji="0" lang="zh-TW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99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志願選填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109</a:t>
                      </a: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/06/26~</a:t>
                      </a: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109</a:t>
                      </a: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/06/27</a:t>
                      </a:r>
                      <a:endParaRPr kumimoji="0" lang="zh-TW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99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放榜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109</a:t>
                      </a: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/07/9</a:t>
                      </a:r>
                      <a:endParaRPr kumimoji="0" lang="zh-TW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9F8F5A39-3115-4608-8737-1291187403FD}"/>
              </a:ext>
            </a:extLst>
          </p:cNvPr>
          <p:cNvSpPr txBox="1"/>
          <p:nvPr/>
        </p:nvSpPr>
        <p:spPr>
          <a:xfrm>
            <a:off x="179512" y="3068960"/>
            <a:ext cx="720080" cy="5847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rgbClr val="FF0000"/>
                </a:solidFill>
                <a:latin typeface="新細明體" panose="02020500000000000000" pitchFamily="18" charset="-120"/>
              </a:rPr>
              <a:t>?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8" name="矩形 3">
            <a:extLst>
              <a:ext uri="{FF2B5EF4-FFF2-40B4-BE49-F238E27FC236}">
                <a16:creationId xmlns="" xmlns:a16="http://schemas.microsoft.com/office/drawing/2014/main" id="{8659AA12-EC34-4422-BFE9-993E46DAA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920" y="6277302"/>
            <a:ext cx="5231725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實際報名日程請以簡章公告為主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/>
          </p:cNvPr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TW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桃連區做好準備  迎向</a:t>
            </a:r>
            <a:r>
              <a:rPr lang="en-US" altLang="zh-TW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年國教</a:t>
            </a:r>
          </a:p>
        </p:txBody>
      </p:sp>
      <p:sp>
        <p:nvSpPr>
          <p:cNvPr id="6147" name="投影片編號版面配置區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99E47512-DE26-48EB-8E2F-BA9E5F0CDF55}" type="slidenum">
              <a:rPr kumimoji="0" lang="zh-TW" altLang="en-US" sz="1200">
                <a:solidFill>
                  <a:srgbClr val="898989"/>
                </a:solidFill>
                <a:ea typeface="微軟正黑體" panose="020B0604030504040204" pitchFamily="34" charset="-120"/>
              </a:rPr>
              <a:pPr algn="r" eaLnBrk="1" hangingPunct="1">
                <a:buFont typeface="Arial" panose="020B0604020202020204" pitchFamily="34" charset="0"/>
                <a:buNone/>
              </a:pPr>
              <a:t>3</a:t>
            </a:fld>
            <a:endParaRPr kumimoji="0" lang="en-US" altLang="zh-TW" sz="1200">
              <a:solidFill>
                <a:srgbClr val="898989"/>
              </a:solidFill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>
            <a:extLst/>
          </p:cNvPr>
          <p:cNvSpPr>
            <a:spLocks/>
          </p:cNvSpPr>
          <p:nvPr/>
        </p:nvSpPr>
        <p:spPr bwMode="auto">
          <a:xfrm>
            <a:off x="107950" y="2276475"/>
            <a:ext cx="8856538" cy="42624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kumimoji="0"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率全國之先，從</a:t>
            </a:r>
            <a:r>
              <a:rPr kumimoji="0" lang="en-US" altLang="zh-TW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102</a:t>
            </a:r>
            <a:r>
              <a:rPr kumimoji="0"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年度起，每年辦理試模擬測驗及分發作業。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kumimoji="0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109</a:t>
            </a:r>
            <a:r>
              <a:rPr kumimoji="0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年</a:t>
            </a:r>
            <a:r>
              <a:rPr kumimoji="0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12</a:t>
            </a:r>
            <a:r>
              <a:rPr kumimoji="0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月</a:t>
            </a:r>
            <a:r>
              <a:rPr kumimoji="0" lang="en-US" altLang="zh-TW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16-17</a:t>
            </a:r>
            <a:r>
              <a:rPr kumimoji="0"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日</a:t>
            </a:r>
            <a:r>
              <a:rPr kumimoji="0" lang="zh-TW" alt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辦理全市模擬測驗，</a:t>
            </a:r>
            <a:r>
              <a:rPr kumimoji="0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110</a:t>
            </a:r>
            <a:r>
              <a:rPr kumimoji="0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年</a:t>
            </a:r>
            <a:r>
              <a:rPr kumimoji="0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</a:t>
            </a:r>
            <a:r>
              <a:rPr kumimoji="0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月</a:t>
            </a:r>
            <a:r>
              <a:rPr kumimoji="0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7-13</a:t>
            </a:r>
            <a:r>
              <a:rPr kumimoji="0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日</a:t>
            </a:r>
            <a:r>
              <a:rPr kumimoji="0" lang="zh-TW" alt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進行志願選填、</a:t>
            </a:r>
            <a:r>
              <a:rPr kumimoji="0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2/18</a:t>
            </a:r>
            <a:r>
              <a:rPr kumimoji="0" lang="zh-TW" alt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模擬分發放榜</a:t>
            </a:r>
            <a:r>
              <a:rPr kumimoji="0" lang="zh-TW" alt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。</a:t>
            </a:r>
            <a:endParaRPr kumimoji="0" lang="zh-TW" altLang="en-US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kumimoji="0"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從</a:t>
            </a:r>
            <a:r>
              <a:rPr kumimoji="0" lang="en-US" altLang="zh-TW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102</a:t>
            </a:r>
            <a:r>
              <a:rPr kumimoji="0"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年度起，每年辦理</a:t>
            </a:r>
            <a:r>
              <a:rPr kumimoji="0" lang="zh-TW" alt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全市高中職博覽會</a:t>
            </a:r>
            <a:r>
              <a:rPr kumimoji="0" lang="zh-TW" altLang="en-US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，</a:t>
            </a:r>
            <a:r>
              <a:rPr kumimoji="0" lang="en-US" altLang="zh-TW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110</a:t>
            </a:r>
            <a:r>
              <a:rPr kumimoji="0"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年</a:t>
            </a:r>
            <a:r>
              <a:rPr kumimoji="0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3</a:t>
            </a:r>
            <a:r>
              <a:rPr kumimoji="0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月</a:t>
            </a:r>
            <a:r>
              <a:rPr kumimoji="0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6</a:t>
            </a:r>
            <a:r>
              <a:rPr kumimoji="0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、</a:t>
            </a:r>
            <a:r>
              <a:rPr kumimoji="0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7</a:t>
            </a:r>
            <a:r>
              <a:rPr kumimoji="0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日</a:t>
            </a:r>
            <a:r>
              <a:rPr kumimoji="0" lang="zh-TW" alt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繼續辦理</a:t>
            </a:r>
            <a:r>
              <a:rPr kumimoji="0" lang="en-US" altLang="zh-TW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桃園體育場</a:t>
            </a:r>
            <a:r>
              <a:rPr kumimoji="0" lang="en-US" altLang="zh-TW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；網路博覽會持續中。</a:t>
            </a:r>
            <a:endParaRPr kumimoji="0" lang="en-US" altLang="zh-TW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kumimoji="0" lang="zh-TW" alt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全員進行適性輔導</a:t>
            </a:r>
            <a:r>
              <a:rPr kumimoji="0" lang="zh-TW" alt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。</a:t>
            </a:r>
          </a:p>
        </p:txBody>
      </p:sp>
      <p:sp>
        <p:nvSpPr>
          <p:cNvPr id="6149" name="文字方塊 5"/>
          <p:cNvSpPr txBox="1">
            <a:spLocks noChangeArrowheads="1"/>
          </p:cNvSpPr>
          <p:nvPr/>
        </p:nvSpPr>
        <p:spPr bwMode="auto">
          <a:xfrm>
            <a:off x="1979613" y="692150"/>
            <a:ext cx="54721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TW" altLang="en-US" sz="4000" b="1">
                <a:solidFill>
                  <a:srgbClr val="0000CC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一</a:t>
            </a:r>
            <a:r>
              <a:rPr lang="zh-TW" altLang="en-US" b="1"/>
              <a:t>、</a:t>
            </a:r>
            <a:r>
              <a:rPr lang="zh-TW" altLang="en-US" sz="4000" b="1">
                <a:solidFill>
                  <a:srgbClr val="0000CC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適性入學的成果</a:t>
            </a:r>
          </a:p>
        </p:txBody>
      </p:sp>
    </p:spTree>
    <p:extLst>
      <p:ext uri="{BB962C8B-B14F-4D97-AF65-F5344CB8AC3E}">
        <p14:creationId xmlns:p14="http://schemas.microsoft.com/office/powerpoint/2010/main" val="42274718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文字方塊 2"/>
          <p:cNvSpPr txBox="1">
            <a:spLocks noChangeArrowheads="1"/>
          </p:cNvSpPr>
          <p:nvPr/>
        </p:nvSpPr>
        <p:spPr bwMode="auto">
          <a:xfrm>
            <a:off x="2123728" y="2852936"/>
            <a:ext cx="475138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測驗科目：</a:t>
            </a:r>
            <a:endParaRPr lang="en-US" altLang="zh-TW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英文閱讀理解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英文</a:t>
            </a:r>
            <a:r>
              <a:rPr lang="zh-TW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寫作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8659AA12-EC34-4422-BFE9-993E46DAA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918" y="6073411"/>
            <a:ext cx="5231725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800" dirty="0" smtClean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實際測驗科目請</a:t>
            </a:r>
            <a:r>
              <a:rPr lang="zh-TW" altLang="en-US" sz="2800" dirty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以簡章公告為主</a:t>
            </a:r>
          </a:p>
        </p:txBody>
      </p:sp>
      <p:sp>
        <p:nvSpPr>
          <p:cNvPr id="5" name="文字方塊 3">
            <a:extLst>
              <a:ext uri="{FF2B5EF4-FFF2-40B4-BE49-F238E27FC236}">
                <a16:creationId xmlns="" xmlns:a16="http://schemas.microsoft.com/office/drawing/2014/main" id="{B0508FFF-815B-42B4-A595-87F421E94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672" y="908720"/>
            <a:ext cx="705671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4000" b="1" dirty="0" smtClean="0">
                <a:solidFill>
                  <a:srgbClr val="3C33F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桃</a:t>
            </a:r>
            <a:r>
              <a:rPr lang="zh-TW" altLang="en-US" sz="4000" b="1" dirty="0">
                <a:solidFill>
                  <a:srgbClr val="3C33F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連區的特色招生</a:t>
            </a:r>
            <a:r>
              <a:rPr lang="en-US" altLang="zh-TW" sz="4000" b="1" dirty="0">
                <a:solidFill>
                  <a:srgbClr val="3C33F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b="1" dirty="0">
                <a:solidFill>
                  <a:srgbClr val="3C33F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考試入學</a:t>
            </a:r>
            <a:endParaRPr lang="en-US" altLang="zh-TW" sz="4000" b="1" dirty="0">
              <a:solidFill>
                <a:srgbClr val="3C33F7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43846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590" name="Rectangle 966">
            <a:extLst>
              <a:ext uri="{FF2B5EF4-FFF2-40B4-BE49-F238E27FC236}">
                <a16:creationId xmlns="" xmlns:a16="http://schemas.microsoft.com/office/drawing/2014/main" id="{D096BE4E-E2FB-401B-93F9-0C2FA9AA1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692696"/>
            <a:ext cx="820737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spcBef>
                <a:spcPct val="20000"/>
              </a:spcBef>
              <a:buSzPct val="100000"/>
              <a:defRPr/>
            </a:pPr>
            <a:r>
              <a:rPr lang="zh-TW" altLang="en-US" sz="5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Arial" charset="0"/>
              </a:rPr>
              <a:t>九、五專免試入學簡介</a:t>
            </a:r>
            <a:endParaRPr lang="en-US" altLang="en-US" dirty="0">
              <a:latin typeface="Arial" charset="0"/>
              <a:ea typeface="新細明體" charset="-120"/>
              <a:sym typeface="Arial" charset="0"/>
            </a:endParaRPr>
          </a:p>
        </p:txBody>
      </p:sp>
      <p:sp>
        <p:nvSpPr>
          <p:cNvPr id="189444" name="Rectangle 966">
            <a:extLst>
              <a:ext uri="{FF2B5EF4-FFF2-40B4-BE49-F238E27FC236}">
                <a16:creationId xmlns="" xmlns:a16="http://schemas.microsoft.com/office/drawing/2014/main" id="{594D4872-9B58-4B6A-8E33-C224F8108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2911475"/>
            <a:ext cx="8207375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b="1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1.</a:t>
            </a: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五專名額不再納入各縣市高中職免試考區。</a:t>
            </a:r>
            <a:endParaRPr lang="en-US" altLang="zh-TW" b="1">
              <a:latin typeface="標楷體" panose="03000509000000000000" pitchFamily="65" charset="-120"/>
              <a:ea typeface="標楷體" panose="03000509000000000000" pitchFamily="65" charset="-120"/>
              <a:sym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zh-TW" b="1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2.</a:t>
            </a: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五專升學管道：</a:t>
            </a:r>
            <a:endParaRPr lang="en-US" altLang="zh-TW" b="1">
              <a:latin typeface="標楷體" panose="03000509000000000000" pitchFamily="65" charset="-120"/>
              <a:ea typeface="標楷體" panose="03000509000000000000" pitchFamily="65" charset="-120"/>
              <a:sym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zh-TW" altLang="en-US" b="1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  </a:t>
            </a:r>
            <a:r>
              <a:rPr lang="en-US" altLang="zh-TW" b="1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-6</a:t>
            </a:r>
            <a:r>
              <a:rPr lang="zh-TW" altLang="en-US" b="1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月五專優先免試入學（電腦志願） </a:t>
            </a:r>
            <a:endParaRPr lang="en-US" altLang="zh-TW" b="1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  <a:sym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  </a:t>
            </a:r>
            <a:r>
              <a:rPr lang="en-US" altLang="zh-TW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-7</a:t>
            </a:r>
            <a:r>
              <a:rPr lang="zh-TW" altLang="en-US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月五專聯合免試入學（現場登記分發） 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。</a:t>
            </a:r>
            <a:endParaRPr lang="en-US" altLang="en-US">
              <a:latin typeface="標楷體" panose="03000509000000000000" pitchFamily="65" charset="-120"/>
              <a:ea typeface="標楷體" panose="03000509000000000000" pitchFamily="65" charset="-12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標題 1">
            <a:extLst>
              <a:ext uri="{FF2B5EF4-FFF2-40B4-BE49-F238E27FC236}">
                <a16:creationId xmlns="" xmlns:a16="http://schemas.microsoft.com/office/drawing/2014/main" id="{6F056CA1-4CAC-47CE-8DFA-6E9F38166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五專免試入學</a:t>
            </a:r>
          </a:p>
        </p:txBody>
      </p:sp>
      <p:sp>
        <p:nvSpPr>
          <p:cNvPr id="5" name="流程圖: 程序 4">
            <a:extLst>
              <a:ext uri="{FF2B5EF4-FFF2-40B4-BE49-F238E27FC236}">
                <a16:creationId xmlns="" xmlns:a16="http://schemas.microsoft.com/office/drawing/2014/main" id="{BA2EE3E0-C4E1-4622-8FBE-AEA8A7FA94A5}"/>
              </a:ext>
            </a:extLst>
          </p:cNvPr>
          <p:cNvSpPr/>
          <p:nvPr/>
        </p:nvSpPr>
        <p:spPr>
          <a:xfrm>
            <a:off x="576263" y="1484313"/>
            <a:ext cx="3600450" cy="5184774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ct val="125000"/>
              </a:lnSpc>
              <a:buFont typeface="Wingdings" panose="05000000000000000000" pitchFamily="2" charset="2"/>
              <a:buChar char="ü"/>
              <a:defRPr/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五專優先免試入學之免試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就學區為全國一區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ct val="125000"/>
              </a:lnSpc>
              <a:buFont typeface="Wingdings" panose="05000000000000000000" pitchFamily="2" charset="2"/>
              <a:buChar char="ü"/>
              <a:defRPr/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招收對象為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國中應屆畢業生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ü"/>
              <a:defRPr/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可依志向網路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選填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個校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科（組）為志願，經由招生委員會以電腦統一分發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流程圖: 程序 5">
            <a:extLst>
              <a:ext uri="{FF2B5EF4-FFF2-40B4-BE49-F238E27FC236}">
                <a16:creationId xmlns="" xmlns:a16="http://schemas.microsoft.com/office/drawing/2014/main" id="{C1BBC7E6-04C2-4005-A3BA-45AED2037350}"/>
              </a:ext>
            </a:extLst>
          </p:cNvPr>
          <p:cNvSpPr/>
          <p:nvPr/>
        </p:nvSpPr>
        <p:spPr>
          <a:xfrm>
            <a:off x="4859338" y="1484313"/>
            <a:ext cx="3600450" cy="5184774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342900" lvl="1" indent="-342900">
              <a:lnSpc>
                <a:spcPct val="125000"/>
              </a:lnSpc>
              <a:buFont typeface="Wingdings" panose="05000000000000000000" pitchFamily="2" charset="2"/>
              <a:buChar char="ü"/>
              <a:defRPr/>
            </a:pP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ct val="125000"/>
              </a:lnSpc>
              <a:buFont typeface="Wingdings" panose="05000000000000000000" pitchFamily="2" charset="2"/>
              <a:buChar char="ü"/>
              <a:defRPr/>
            </a:pP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ct val="125000"/>
              </a:lnSpc>
              <a:buFont typeface="Wingdings" panose="05000000000000000000" pitchFamily="2" charset="2"/>
              <a:buChar char="ü"/>
              <a:defRPr/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全國一區，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分北、中、南三個招生委員會辦理</a:t>
            </a:r>
            <a:endParaRPr lang="en-US" altLang="zh-TW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ct val="125000"/>
              </a:lnSpc>
              <a:buFont typeface="Wingdings" panose="05000000000000000000" pitchFamily="2" charset="2"/>
              <a:buChar char="ü"/>
              <a:defRPr/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學生可分別向北、中、南區聯合免試入學招生委員會報名，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但各區限選擇一所五專招生學校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申請。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流程圖: 程序 6">
            <a:extLst>
              <a:ext uri="{FF2B5EF4-FFF2-40B4-BE49-F238E27FC236}">
                <a16:creationId xmlns="" xmlns:a16="http://schemas.microsoft.com/office/drawing/2014/main" id="{A4D9004E-BEFF-4143-BD3C-E4870F35D56C}"/>
              </a:ext>
            </a:extLst>
          </p:cNvPr>
          <p:cNvSpPr/>
          <p:nvPr/>
        </p:nvSpPr>
        <p:spPr>
          <a:xfrm>
            <a:off x="900113" y="1628775"/>
            <a:ext cx="2951162" cy="8636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優先免試</a:t>
            </a:r>
          </a:p>
        </p:txBody>
      </p:sp>
      <p:sp>
        <p:nvSpPr>
          <p:cNvPr id="8" name="流程圖: 程序 7">
            <a:extLst>
              <a:ext uri="{FF2B5EF4-FFF2-40B4-BE49-F238E27FC236}">
                <a16:creationId xmlns="" xmlns:a16="http://schemas.microsoft.com/office/drawing/2014/main" id="{C4EFBB2C-6290-4D92-92FF-50491C6F62B9}"/>
              </a:ext>
            </a:extLst>
          </p:cNvPr>
          <p:cNvSpPr/>
          <p:nvPr/>
        </p:nvSpPr>
        <p:spPr>
          <a:xfrm>
            <a:off x="5192713" y="1628775"/>
            <a:ext cx="2952750" cy="8636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聯合免試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五專入學時程</a:t>
            </a:r>
            <a:endParaRPr lang="zh-TW" altLang="en-US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Rectangle 966">
            <a:extLst/>
          </p:cNvPr>
          <p:cNvSpPr>
            <a:spLocks noChangeArrowheads="1"/>
          </p:cNvSpPr>
          <p:nvPr/>
        </p:nvSpPr>
        <p:spPr bwMode="auto">
          <a:xfrm>
            <a:off x="395288" y="1557338"/>
            <a:ext cx="8207375" cy="409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SzPct val="100000"/>
              <a:defRPr/>
            </a:pPr>
            <a:r>
              <a:rPr lang="en-US" altLang="zh-TW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5/17-21</a:t>
            </a:r>
            <a:r>
              <a:rPr lang="zh-TW" altLang="zh-TW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五專優先免試報名</a:t>
            </a:r>
            <a:r>
              <a:rPr lang="zh-TW" altLang="en-US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b="1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SzPct val="100000"/>
              <a:defRPr/>
            </a:pPr>
            <a:r>
              <a:rPr lang="en-US" altLang="zh-TW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6/4-6/9</a:t>
            </a:r>
            <a:r>
              <a:rPr lang="zh-TW" altLang="zh-TW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五專優先免試選填志願（</a:t>
            </a:r>
            <a:r>
              <a:rPr lang="en-US" altLang="zh-TW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zh-TW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個）</a:t>
            </a:r>
            <a:r>
              <a:rPr lang="zh-TW" altLang="en-US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b="1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SzPct val="100000"/>
              <a:defRPr/>
            </a:pPr>
            <a:r>
              <a:rPr lang="en-US" altLang="zh-TW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6/10</a:t>
            </a:r>
            <a:r>
              <a:rPr lang="zh-TW" altLang="zh-TW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五專優先免試放榜</a:t>
            </a:r>
            <a:r>
              <a:rPr lang="zh-TW" altLang="en-US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b="1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SzPct val="100000"/>
              <a:defRPr/>
            </a:pPr>
            <a:r>
              <a:rPr lang="en-US" altLang="zh-TW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6/15</a:t>
            </a:r>
            <a:r>
              <a:rPr lang="zh-TW" altLang="zh-TW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五專優先免試報到</a:t>
            </a:r>
            <a:r>
              <a:rPr lang="zh-TW" altLang="en-US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b="1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SzPct val="100000"/>
              <a:defRPr/>
            </a:pP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6/17-6/28</a:t>
            </a:r>
            <a:r>
              <a:rPr lang="zh-TW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五專聯合免試報名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SzPct val="100000"/>
              <a:defRPr/>
            </a:pP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月初寄發</a:t>
            </a:r>
            <a:r>
              <a:rPr lang="zh-TW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五專聯合免試現場登記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順位通知。</a:t>
            </a:r>
            <a:endParaRPr lang="zh-TW" altLang="zh-TW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spcBef>
                <a:spcPct val="20000"/>
              </a:spcBef>
              <a:buSzPct val="100000"/>
              <a:defRPr/>
            </a:pP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7/12</a:t>
            </a:r>
            <a:r>
              <a:rPr lang="zh-TW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五專聯合免試現場登記報到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3">
            <a:extLst>
              <a:ext uri="{FF2B5EF4-FFF2-40B4-BE49-F238E27FC236}">
                <a16:creationId xmlns="" xmlns:a16="http://schemas.microsoft.com/office/drawing/2014/main" id="{C5C54E3D-8977-439B-9B2D-3391B3175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4008" y="6288276"/>
            <a:ext cx="4499992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3319F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實際日程請以簡章公告為準</a:t>
            </a:r>
          </a:p>
        </p:txBody>
      </p:sp>
    </p:spTree>
    <p:extLst>
      <p:ext uri="{BB962C8B-B14F-4D97-AF65-F5344CB8AC3E}">
        <p14:creationId xmlns:p14="http://schemas.microsoft.com/office/powerpoint/2010/main" val="8076660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>
            <a:extLst>
              <a:ext uri="{FF2B5EF4-FFF2-40B4-BE49-F238E27FC236}">
                <a16:creationId xmlns="" xmlns:a16="http://schemas.microsoft.com/office/drawing/2014/main" id="{06846F49-9A07-48CD-852B-FAEB7BA8934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79512" y="836712"/>
            <a:ext cx="8713788" cy="924124"/>
          </a:xfrm>
        </p:spPr>
        <p:txBody>
          <a:bodyPr anchor="b"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zh-TW" altLang="en-US" sz="6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十、適性入學宣導網說明</a:t>
            </a:r>
            <a:endParaRPr lang="en-US" altLang="zh-TW" sz="60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8659" name="投影片編號版面配置區 3">
            <a:extLst>
              <a:ext uri="{FF2B5EF4-FFF2-40B4-BE49-F238E27FC236}">
                <a16:creationId xmlns="" xmlns:a16="http://schemas.microsoft.com/office/drawing/2014/main" id="{B12D8765-1795-4F13-AB6F-F3488D7E2580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7D5F5BE2-13DD-4455-B17D-9A1BF3D72C91}" type="slidenum">
              <a:rPr kumimoji="0" lang="en-US" altLang="zh-TW" sz="1200">
                <a:solidFill>
                  <a:srgbClr val="0C3226"/>
                </a:solidFill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34</a:t>
            </a:fld>
            <a:endParaRPr kumimoji="0" lang="en-US" altLang="zh-TW" sz="1200">
              <a:solidFill>
                <a:srgbClr val="0C3226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969382"/>
            <a:ext cx="3528392" cy="438696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標題 1">
            <a:extLst>
              <a:ext uri="{FF2B5EF4-FFF2-40B4-BE49-F238E27FC236}">
                <a16:creationId xmlns="" xmlns:a16="http://schemas.microsoft.com/office/drawing/2014/main" id="{3C36C11B-52D7-47D3-B07E-5FAC454A5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輔助資源</a:t>
            </a:r>
          </a:p>
        </p:txBody>
      </p:sp>
      <p:pic>
        <p:nvPicPr>
          <p:cNvPr id="212996" name="圖片 4">
            <a:extLst>
              <a:ext uri="{FF2B5EF4-FFF2-40B4-BE49-F238E27FC236}">
                <a16:creationId xmlns="" xmlns:a16="http://schemas.microsoft.com/office/drawing/2014/main" id="{CB050DE1-3682-47CB-A65F-7371989DD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9" t="4366"/>
          <a:stretch>
            <a:fillRect/>
          </a:stretch>
        </p:blipFill>
        <p:spPr bwMode="auto">
          <a:xfrm>
            <a:off x="6308725" y="4292600"/>
            <a:ext cx="28194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5BF4C01A-C685-470C-A8BF-10E97A253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341438"/>
            <a:ext cx="9001125" cy="4895874"/>
          </a:xfrm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十二年國民基本教育資訊網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http://12basic.edu.tw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教育部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b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2.110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國中畢業生適性入學宣導網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http://adapt.k12ea.gov.tw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高中高職五專資訊網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可由適性入學宣導網連結進入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400" b="1" dirty="0">
                <a:solidFill>
                  <a:srgbClr val="FF0000"/>
                </a:solidFill>
                <a:latin typeface="Cataneo BT" pitchFamily="66" charset="0"/>
                <a:ea typeface="標楷體" panose="03000509000000000000" pitchFamily="65" charset="-120"/>
              </a:rPr>
              <a:t>桃園市政府教育局十二年國教資訊網 </a:t>
            </a:r>
            <a:r>
              <a:rPr lang="en-US" altLang="zh-TW" sz="22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http://12basic.tyc.edu.tw/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學校故事講呼你知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defRPr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http://k12easchool.chsh.ntct.edu.tw/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6.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國中畢業生適性入學宣導手冊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由教育部編印，提供給所有國中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畢業生以及家長們，瞭解升學高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中、高職及五專的多種多元入學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方式及流程。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  <a:defRPr/>
            </a:pP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1" indent="0">
              <a:buFont typeface="Arial" panose="020B0604020202020204" pitchFamily="34" charset="0"/>
              <a:buNone/>
              <a:defRPr/>
            </a:pP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>
            <a:extLst>
              <a:ext uri="{FF2B5EF4-FFF2-40B4-BE49-F238E27FC236}">
                <a16:creationId xmlns="" xmlns:a16="http://schemas.microsoft.com/office/drawing/2014/main" id="{13C15DEB-59E9-4689-9853-767DD7D96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" y="1196975"/>
            <a:ext cx="6148388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rgbClr val="10253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面對入學方式的變革，鼓勵孩子做好準備，把握機會，讓學生適性發展、揮灑屬於自己的天空。期待十二年國民基本教育培育出更多不同領域的菁英</a:t>
            </a:r>
            <a:r>
              <a:rPr kumimoji="0" lang="en-US" altLang="zh-TW" b="1" dirty="0">
                <a:solidFill>
                  <a:srgbClr val="10253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rgbClr val="10253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</a:p>
        </p:txBody>
      </p:sp>
      <p:sp>
        <p:nvSpPr>
          <p:cNvPr id="7" name="文字方塊 1">
            <a:extLst>
              <a:ext uri="{FF2B5EF4-FFF2-40B4-BE49-F238E27FC236}">
                <a16:creationId xmlns="" xmlns:a16="http://schemas.microsoft.com/office/drawing/2014/main" id="{A9D8B3DE-39DF-4E66-9E25-BBC455A39A03}"/>
              </a:ext>
            </a:extLst>
          </p:cNvPr>
          <p:cNvSpPr txBox="1"/>
          <p:nvPr/>
        </p:nvSpPr>
        <p:spPr>
          <a:xfrm>
            <a:off x="416992" y="4925013"/>
            <a:ext cx="8302794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800" b="1" kern="10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是魚就讓他在大海遙遊，</a:t>
            </a:r>
            <a:r>
              <a:rPr kumimoji="0" lang="en-US" altLang="zh-TW" sz="4800" b="1" kern="10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kumimoji="0" lang="en-US" altLang="zh-TW" sz="4800" b="1" kern="10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kumimoji="0" lang="zh-TW" altLang="en-US" sz="4800" b="1" kern="10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是鳥就讓他在天空展翅飛翔</a:t>
            </a:r>
            <a:endParaRPr kumimoji="0" lang="zh-TW" altLang="en-US" sz="4800" b="1" kern="1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14020" name="Picture 3" descr="10">
            <a:hlinkClick r:id="rId2"/>
            <a:extLst>
              <a:ext uri="{FF2B5EF4-FFF2-40B4-BE49-F238E27FC236}">
                <a16:creationId xmlns="" xmlns:a16="http://schemas.microsoft.com/office/drawing/2014/main" id="{7A05FDCE-CB23-49C1-A98B-FA854C017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6648">
            <a:off x="6271244" y="2687347"/>
            <a:ext cx="2747962" cy="1998663"/>
          </a:xfrm>
          <a:prstGeom prst="rect">
            <a:avLst/>
          </a:prstGeom>
          <a:noFill/>
          <a:ln>
            <a:noFill/>
          </a:ln>
          <a:effectLst>
            <a:outerShdw dist="155023" dir="3300479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>
            <a:extLst>
              <a:ext uri="{FF2B5EF4-FFF2-40B4-BE49-F238E27FC236}">
                <a16:creationId xmlns="" xmlns:a16="http://schemas.microsoft.com/office/drawing/2014/main" id="{F41BA7DC-2E44-4E58-B4F8-C57DF61ADD14}"/>
              </a:ext>
            </a:extLst>
          </p:cNvPr>
          <p:cNvSpPr txBox="1">
            <a:spLocks/>
          </p:cNvSpPr>
          <p:nvPr/>
        </p:nvSpPr>
        <p:spPr bwMode="auto">
          <a:xfrm>
            <a:off x="-32236" y="36332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zh-TW" altLang="en-US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十一、結語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9386" name="Group 1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452224"/>
              </p:ext>
            </p:extLst>
          </p:nvPr>
        </p:nvGraphicFramePr>
        <p:xfrm>
          <a:off x="341313" y="1628775"/>
          <a:ext cx="8567738" cy="4495801"/>
        </p:xfrm>
        <a:graphic>
          <a:graphicData uri="http://schemas.openxmlformats.org/drawingml/2006/table">
            <a:tbl>
              <a:tblPr/>
              <a:tblGrid>
                <a:gridCol w="15001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668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42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842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652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6683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906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高中</a:t>
                      </a: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每學期</a:t>
                      </a: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高職</a:t>
                      </a: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每學期</a:t>
                      </a: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90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免學費補助金額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免學費補助金額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906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家戶年所得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公立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私立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公立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私立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391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12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年國教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入學後</a:t>
                      </a: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/>
                      </a:r>
                      <a:b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教育部</a:t>
                      </a: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148</a:t>
                      </a: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萬以下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6240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23484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6240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23484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489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148</a:t>
                      </a: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萬以上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不補助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5684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66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桃園市</a:t>
                      </a: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補助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二名子女家庭</a:t>
                      </a:r>
                      <a:r>
                        <a:rPr kumimoji="1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148</a:t>
                      </a: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萬以上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6240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17800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標題 1"/>
          <p:cNvSpPr txBox="1">
            <a:spLocks/>
          </p:cNvSpPr>
          <p:nvPr/>
        </p:nvSpPr>
        <p:spPr>
          <a:xfrm>
            <a:off x="2915816" y="620688"/>
            <a:ext cx="3384376" cy="7699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kumimoji="0" lang="zh-TW" altLang="en-US" sz="4000" b="1" dirty="0">
                <a:solidFill>
                  <a:srgbClr val="3D25F6"/>
                </a:solidFill>
                <a:latin typeface="標楷體" pitchFamily="65" charset="-120"/>
                <a:ea typeface="標楷體" pitchFamily="65" charset="-120"/>
              </a:rPr>
              <a:t>二、學費補助</a:t>
            </a:r>
          </a:p>
        </p:txBody>
      </p:sp>
      <p:sp>
        <p:nvSpPr>
          <p:cNvPr id="5" name="Text Box 51">
            <a:extLst>
              <a:ext uri="{FF2B5EF4-FFF2-40B4-BE49-F238E27FC236}">
                <a16:creationId xmlns="" xmlns:a16="http://schemas.microsoft.com/office/drawing/2014/main" id="{95BF04D1-6A6F-4D4B-B055-4AE87222D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2877" y="6155534"/>
            <a:ext cx="4497315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99990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合計  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6240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 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23484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 </a:t>
            </a:r>
          </a:p>
        </p:txBody>
      </p:sp>
      <p:sp>
        <p:nvSpPr>
          <p:cNvPr id="6" name="AutoShape 50">
            <a:extLst>
              <a:ext uri="{FF2B5EF4-FFF2-40B4-BE49-F238E27FC236}">
                <a16:creationId xmlns="" xmlns:a16="http://schemas.microsoft.com/office/drawing/2014/main" id="{4797132A-0E66-4EF2-9DE2-3DC3C2BDD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688" y="4869160"/>
            <a:ext cx="4536504" cy="184467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/>
          </a:p>
        </p:txBody>
      </p:sp>
      <p:cxnSp>
        <p:nvCxnSpPr>
          <p:cNvPr id="7" name="直線接點 6">
            <a:extLst>
              <a:ext uri="{FF2B5EF4-FFF2-40B4-BE49-F238E27FC236}">
                <a16:creationId xmlns="" xmlns:a16="http://schemas.microsoft.com/office/drawing/2014/main" id="{636021B2-F0E2-4FB9-AC34-F850C1186FC4}"/>
              </a:ext>
            </a:extLst>
          </p:cNvPr>
          <p:cNvCxnSpPr/>
          <p:nvPr/>
        </p:nvCxnSpPr>
        <p:spPr bwMode="auto">
          <a:xfrm>
            <a:off x="3600283" y="6169821"/>
            <a:ext cx="0" cy="4762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</p:cxnSp>
      <p:cxnSp>
        <p:nvCxnSpPr>
          <p:cNvPr id="8" name="直線接點 7">
            <a:extLst>
              <a:ext uri="{FF2B5EF4-FFF2-40B4-BE49-F238E27FC236}">
                <a16:creationId xmlns="" xmlns:a16="http://schemas.microsoft.com/office/drawing/2014/main" id="{137C0BDA-6DE8-4DF8-A8F4-E2B093F1EE60}"/>
              </a:ext>
            </a:extLst>
          </p:cNvPr>
          <p:cNvCxnSpPr/>
          <p:nvPr/>
        </p:nvCxnSpPr>
        <p:spPr bwMode="auto">
          <a:xfrm>
            <a:off x="4886158" y="6155534"/>
            <a:ext cx="0" cy="4762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105"/>
          <p:cNvSpPr>
            <a:spLocks noChangeArrowheads="1"/>
          </p:cNvSpPr>
          <p:nvPr/>
        </p:nvSpPr>
        <p:spPr bwMode="gray">
          <a:xfrm>
            <a:off x="3995738" y="1557338"/>
            <a:ext cx="5148262" cy="5184775"/>
          </a:xfrm>
          <a:prstGeom prst="roundRect">
            <a:avLst>
              <a:gd name="adj" fmla="val 3037"/>
            </a:avLst>
          </a:prstGeom>
          <a:solidFill>
            <a:srgbClr val="FFFFCC"/>
          </a:solidFill>
          <a:ln w="9525">
            <a:noFill/>
            <a:round/>
            <a:headEnd/>
            <a:tailEnd/>
          </a:ln>
        </p:spPr>
        <p:txBody>
          <a:bodyPr lIns="46800" rIns="46800" anchor="ctr"/>
          <a:lstStyle/>
          <a:p>
            <a:pPr marL="342900" indent="-342900" eaLnBrk="1" hangingPunct="1">
              <a:buClr>
                <a:srgbClr val="C00000"/>
              </a:buClr>
              <a:buFont typeface="Wingdings" pitchFamily="2" charset="2"/>
              <a:buChar char="Ø"/>
            </a:pPr>
            <a:r>
              <a:rPr kumimoji="0" lang="en-US" altLang="zh-TW">
                <a:solidFill>
                  <a:srgbClr val="080808"/>
                </a:solidFill>
                <a:latin typeface="微軟正黑體" pitchFamily="34" charset="-120"/>
                <a:ea typeface="微軟正黑體" pitchFamily="34" charset="-120"/>
              </a:rPr>
              <a:t>100</a:t>
            </a:r>
            <a:r>
              <a:rPr kumimoji="0" lang="zh-TW" altLang="en-US">
                <a:solidFill>
                  <a:srgbClr val="080808"/>
                </a:solidFill>
                <a:latin typeface="微軟正黑體" pitchFamily="34" charset="-120"/>
                <a:ea typeface="微軟正黑體" pitchFamily="34" charset="-120"/>
              </a:rPr>
              <a:t>學年度起，新生每人一冊（</a:t>
            </a:r>
            <a:r>
              <a:rPr kumimoji="0" lang="en-US" altLang="zh-TW">
                <a:solidFill>
                  <a:srgbClr val="080808"/>
                </a:solidFill>
                <a:latin typeface="微軟正黑體" pitchFamily="34" charset="-120"/>
                <a:ea typeface="微軟正黑體" pitchFamily="34" charset="-120"/>
              </a:rPr>
              <a:t>101</a:t>
            </a:r>
            <a:r>
              <a:rPr kumimoji="0" lang="zh-TW" altLang="en-US">
                <a:solidFill>
                  <a:srgbClr val="080808"/>
                </a:solidFill>
                <a:latin typeface="微軟正黑體" pitchFamily="34" charset="-120"/>
                <a:ea typeface="微軟正黑體" pitchFamily="34" charset="-120"/>
              </a:rPr>
              <a:t>學年度微調）</a:t>
            </a:r>
            <a:endParaRPr kumimoji="0" lang="en-US" altLang="zh-TW">
              <a:solidFill>
                <a:srgbClr val="080808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 eaLnBrk="1" hangingPunct="1">
              <a:buClr>
                <a:srgbClr val="C00000"/>
              </a:buClr>
              <a:buFont typeface="Wingdings" pitchFamily="2" charset="2"/>
              <a:buChar char="Ø"/>
            </a:pPr>
            <a:r>
              <a:rPr kumimoji="0" lang="zh-TW" altLang="en-US" b="1">
                <a:solidFill>
                  <a:schemeClr val="hlink"/>
                </a:solidFill>
                <a:latin typeface="微軟正黑體" pitchFamily="34" charset="-120"/>
                <a:ea typeface="微軟正黑體" pitchFamily="34" charset="-120"/>
              </a:rPr>
              <a:t>手冊可幫助學生</a:t>
            </a:r>
            <a:r>
              <a:rPr kumimoji="0" lang="zh-TW" altLang="zh-TW" b="1">
                <a:solidFill>
                  <a:schemeClr val="hlink"/>
                </a:solidFill>
                <a:latin typeface="微軟正黑體" pitchFamily="34" charset="-120"/>
                <a:ea typeface="微軟正黑體" pitchFamily="34" charset="-120"/>
              </a:rPr>
              <a:t>澄清</a:t>
            </a:r>
            <a:r>
              <a:rPr kumimoji="0" lang="zh-TW" altLang="en-US" b="1">
                <a:solidFill>
                  <a:schemeClr val="hlink"/>
                </a:solidFill>
                <a:latin typeface="微軟正黑體" pitchFamily="34" charset="-120"/>
                <a:ea typeface="微軟正黑體" pitchFamily="34" charset="-120"/>
              </a:rPr>
              <a:t>個人</a:t>
            </a:r>
            <a:r>
              <a:rPr kumimoji="0" lang="zh-TW" altLang="zh-TW" b="1">
                <a:solidFill>
                  <a:schemeClr val="hlink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kumimoji="0" lang="zh-TW" altLang="en-US" b="1">
                <a:solidFill>
                  <a:schemeClr val="hlink"/>
                </a:solidFill>
                <a:latin typeface="微軟正黑體" pitchFamily="34" charset="-120"/>
                <a:ea typeface="微軟正黑體" pitchFamily="34" charset="-120"/>
              </a:rPr>
              <a:t>性向、興趣、價值觀，瞭</a:t>
            </a:r>
            <a:r>
              <a:rPr kumimoji="0" lang="zh-TW" altLang="zh-TW" b="1">
                <a:solidFill>
                  <a:schemeClr val="hlink"/>
                </a:solidFill>
                <a:latin typeface="微軟正黑體" pitchFamily="34" charset="-120"/>
                <a:ea typeface="微軟正黑體" pitchFamily="34" charset="-120"/>
              </a:rPr>
              <a:t>解</a:t>
            </a:r>
            <a:r>
              <a:rPr kumimoji="0" lang="zh-TW" altLang="en-US" b="1">
                <a:solidFill>
                  <a:schemeClr val="hlink"/>
                </a:solidFill>
                <a:latin typeface="微軟正黑體" pitchFamily="34" charset="-120"/>
                <a:ea typeface="微軟正黑體" pitchFamily="34" charset="-120"/>
              </a:rPr>
              <a:t>家人的期待，及自己的學習表現（會考、學習成就、社團幹部、獎懲、職業試探結果等）比較適合哪一類學校及科別，做為升學選校參考</a:t>
            </a:r>
            <a:endParaRPr kumimoji="0" lang="en-US" altLang="zh-TW">
              <a:solidFill>
                <a:schemeClr val="hlin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8915" name="矩形 5"/>
          <p:cNvSpPr>
            <a:spLocks noChangeArrowheads="1"/>
          </p:cNvSpPr>
          <p:nvPr/>
        </p:nvSpPr>
        <p:spPr bwMode="auto">
          <a:xfrm>
            <a:off x="0" y="908050"/>
            <a:ext cx="9144000" cy="504825"/>
          </a:xfrm>
          <a:prstGeom prst="rect">
            <a:avLst/>
          </a:prstGeom>
          <a:solidFill>
            <a:srgbClr val="FFCCFF"/>
          </a:solidFill>
          <a:ln w="25400" algn="ctr">
            <a:solidFill>
              <a:srgbClr val="FF33CC"/>
            </a:solidFill>
            <a:round/>
            <a:headEnd/>
            <a:tailEnd/>
          </a:ln>
        </p:spPr>
        <p:txBody>
          <a:bodyPr anchor="ctr"/>
          <a:lstStyle/>
          <a:p>
            <a:pPr marL="165100" indent="-165100" algn="just" eaLnBrk="1" hangingPunct="1"/>
            <a:r>
              <a:rPr lang="zh-TW" altLang="en-US" sz="28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</a:t>
            </a:r>
            <a:r>
              <a:rPr lang="zh-TW" altLang="en-US" sz="2800" b="1">
                <a:solidFill>
                  <a:srgbClr val="99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國中學生生涯輔導紀錄手冊</a:t>
            </a:r>
            <a:r>
              <a:rPr lang="en-US" altLang="zh-TW" sz="2800" b="1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-1</a:t>
            </a:r>
            <a:endParaRPr lang="zh-TW" altLang="zh-TW" sz="2800" b="1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6" t="6795" r="2184" b="3471"/>
          <a:stretch>
            <a:fillRect/>
          </a:stretch>
        </p:blipFill>
        <p:spPr bwMode="auto">
          <a:xfrm>
            <a:off x="-11113" y="1557338"/>
            <a:ext cx="4078288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內容版面配置區 18"/>
          <p:cNvSpPr>
            <a:spLocks noGrp="1"/>
          </p:cNvSpPr>
          <p:nvPr>
            <p:ph idx="4294967295"/>
          </p:nvPr>
        </p:nvSpPr>
        <p:spPr>
          <a:xfrm>
            <a:off x="0" y="1628775"/>
            <a:ext cx="8135938" cy="576263"/>
          </a:xfrm>
        </p:spPr>
        <p:txBody>
          <a:bodyPr>
            <a:normAutofit fontScale="92500" lnSpcReduction="10000"/>
          </a:bodyPr>
          <a:lstStyle/>
          <a:p>
            <a:pPr marL="273050" indent="-273050">
              <a:defRPr/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共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群，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23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校 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40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科</a:t>
            </a:r>
          </a:p>
        </p:txBody>
      </p:sp>
      <p:sp>
        <p:nvSpPr>
          <p:cNvPr id="78851" name="標題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zh-TW" altLang="en-US">
                <a:ea typeface="標楷體" pitchFamily="65" charset="-120"/>
              </a:rPr>
              <a:t>桃連區職業類科之群科屬性</a:t>
            </a:r>
          </a:p>
        </p:txBody>
      </p:sp>
      <p:sp>
        <p:nvSpPr>
          <p:cNvPr id="4" name="六邊形 3"/>
          <p:cNvSpPr/>
          <p:nvPr/>
        </p:nvSpPr>
        <p:spPr>
          <a:xfrm>
            <a:off x="1835150" y="2349500"/>
            <a:ext cx="1441450" cy="1223963"/>
          </a:xfrm>
          <a:prstGeom prst="hexagon">
            <a:avLst/>
          </a:prstGeom>
          <a:solidFill>
            <a:srgbClr val="EE76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0000"/>
                </a:solidFill>
              </a:rPr>
              <a:t>機械群</a:t>
            </a:r>
          </a:p>
        </p:txBody>
      </p:sp>
      <p:sp>
        <p:nvSpPr>
          <p:cNvPr id="5" name="六邊形 4"/>
          <p:cNvSpPr/>
          <p:nvPr/>
        </p:nvSpPr>
        <p:spPr>
          <a:xfrm>
            <a:off x="1835150" y="3644900"/>
            <a:ext cx="1441450" cy="1223963"/>
          </a:xfrm>
          <a:prstGeom prst="hexagon">
            <a:avLst/>
          </a:prstGeom>
          <a:solidFill>
            <a:srgbClr val="EE76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0000"/>
                </a:solidFill>
              </a:rPr>
              <a:t>動力機械群</a:t>
            </a:r>
          </a:p>
        </p:txBody>
      </p:sp>
      <p:sp>
        <p:nvSpPr>
          <p:cNvPr id="6" name="六邊形 5"/>
          <p:cNvSpPr/>
          <p:nvPr/>
        </p:nvSpPr>
        <p:spPr>
          <a:xfrm>
            <a:off x="3059113" y="2997200"/>
            <a:ext cx="1441450" cy="1223963"/>
          </a:xfrm>
          <a:prstGeom prst="hexagon">
            <a:avLst/>
          </a:prstGeom>
          <a:solidFill>
            <a:srgbClr val="EE76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0000"/>
                </a:solidFill>
              </a:rPr>
              <a:t>電機電子群</a:t>
            </a:r>
          </a:p>
        </p:txBody>
      </p:sp>
      <p:sp>
        <p:nvSpPr>
          <p:cNvPr id="7" name="六邊形 6"/>
          <p:cNvSpPr/>
          <p:nvPr/>
        </p:nvSpPr>
        <p:spPr>
          <a:xfrm>
            <a:off x="3059113" y="4292600"/>
            <a:ext cx="1441450" cy="1223963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0000"/>
                </a:solidFill>
              </a:rPr>
              <a:t>土木與建築群</a:t>
            </a:r>
          </a:p>
        </p:txBody>
      </p:sp>
      <p:sp>
        <p:nvSpPr>
          <p:cNvPr id="8" name="六邊形 7"/>
          <p:cNvSpPr/>
          <p:nvPr/>
        </p:nvSpPr>
        <p:spPr>
          <a:xfrm>
            <a:off x="4284663" y="2349500"/>
            <a:ext cx="1439862" cy="1223963"/>
          </a:xfrm>
          <a:prstGeom prst="hexagon">
            <a:avLst/>
          </a:prstGeom>
          <a:solidFill>
            <a:srgbClr val="EE76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0000"/>
                </a:solidFill>
              </a:rPr>
              <a:t>化工群</a:t>
            </a:r>
          </a:p>
        </p:txBody>
      </p:sp>
      <p:sp>
        <p:nvSpPr>
          <p:cNvPr id="9" name="六邊形 8"/>
          <p:cNvSpPr/>
          <p:nvPr/>
        </p:nvSpPr>
        <p:spPr>
          <a:xfrm>
            <a:off x="5508625" y="2997200"/>
            <a:ext cx="1439863" cy="1223963"/>
          </a:xfrm>
          <a:prstGeom prst="hexagon">
            <a:avLst/>
          </a:prstGeom>
          <a:solidFill>
            <a:srgbClr val="EE76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0000"/>
                </a:solidFill>
              </a:rPr>
              <a:t>外語群</a:t>
            </a:r>
          </a:p>
        </p:txBody>
      </p:sp>
      <p:sp>
        <p:nvSpPr>
          <p:cNvPr id="10" name="六邊形 9"/>
          <p:cNvSpPr/>
          <p:nvPr/>
        </p:nvSpPr>
        <p:spPr>
          <a:xfrm>
            <a:off x="4284663" y="3644900"/>
            <a:ext cx="1439862" cy="1223963"/>
          </a:xfrm>
          <a:prstGeom prst="hexagon">
            <a:avLst/>
          </a:prstGeom>
          <a:solidFill>
            <a:srgbClr val="EE76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0000"/>
                </a:solidFill>
              </a:rPr>
              <a:t>餐旅群</a:t>
            </a:r>
          </a:p>
        </p:txBody>
      </p:sp>
      <p:sp>
        <p:nvSpPr>
          <p:cNvPr id="11" name="六邊形 10"/>
          <p:cNvSpPr/>
          <p:nvPr/>
        </p:nvSpPr>
        <p:spPr>
          <a:xfrm>
            <a:off x="4284663" y="4941888"/>
            <a:ext cx="1439862" cy="1223962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0000"/>
                </a:solidFill>
              </a:rPr>
              <a:t>海事群</a:t>
            </a:r>
          </a:p>
        </p:txBody>
      </p:sp>
      <p:sp>
        <p:nvSpPr>
          <p:cNvPr id="12" name="六邊形 11"/>
          <p:cNvSpPr/>
          <p:nvPr/>
        </p:nvSpPr>
        <p:spPr>
          <a:xfrm>
            <a:off x="5508625" y="4292600"/>
            <a:ext cx="1439863" cy="1223963"/>
          </a:xfrm>
          <a:prstGeom prst="hexagon">
            <a:avLst/>
          </a:prstGeom>
          <a:solidFill>
            <a:srgbClr val="EE76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0000"/>
                </a:solidFill>
              </a:rPr>
              <a:t>農業群</a:t>
            </a:r>
          </a:p>
        </p:txBody>
      </p:sp>
      <p:sp>
        <p:nvSpPr>
          <p:cNvPr id="13" name="六邊形 12"/>
          <p:cNvSpPr/>
          <p:nvPr/>
        </p:nvSpPr>
        <p:spPr>
          <a:xfrm>
            <a:off x="6732588" y="3644900"/>
            <a:ext cx="1439862" cy="1223963"/>
          </a:xfrm>
          <a:prstGeom prst="hexagon">
            <a:avLst/>
          </a:prstGeom>
          <a:solidFill>
            <a:srgbClr val="EE76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0000"/>
                </a:solidFill>
              </a:rPr>
              <a:t>家政群</a:t>
            </a:r>
          </a:p>
        </p:txBody>
      </p:sp>
      <p:sp>
        <p:nvSpPr>
          <p:cNvPr id="14" name="六邊形 13"/>
          <p:cNvSpPr/>
          <p:nvPr/>
        </p:nvSpPr>
        <p:spPr>
          <a:xfrm>
            <a:off x="6732588" y="4941888"/>
            <a:ext cx="1439862" cy="1223962"/>
          </a:xfrm>
          <a:prstGeom prst="hexagon">
            <a:avLst/>
          </a:prstGeom>
          <a:solidFill>
            <a:srgbClr val="EE76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0000"/>
                </a:solidFill>
              </a:rPr>
              <a:t>食品群</a:t>
            </a:r>
          </a:p>
        </p:txBody>
      </p:sp>
      <p:sp>
        <p:nvSpPr>
          <p:cNvPr id="15" name="六邊形 14"/>
          <p:cNvSpPr/>
          <p:nvPr/>
        </p:nvSpPr>
        <p:spPr>
          <a:xfrm>
            <a:off x="6732588" y="2349500"/>
            <a:ext cx="1439862" cy="1223963"/>
          </a:xfrm>
          <a:prstGeom prst="hexagon">
            <a:avLst/>
          </a:prstGeom>
          <a:solidFill>
            <a:srgbClr val="EE76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0000"/>
                </a:solidFill>
              </a:rPr>
              <a:t>商業與管理群</a:t>
            </a:r>
          </a:p>
        </p:txBody>
      </p:sp>
      <p:sp>
        <p:nvSpPr>
          <p:cNvPr id="16" name="六邊形 15"/>
          <p:cNvSpPr/>
          <p:nvPr/>
        </p:nvSpPr>
        <p:spPr>
          <a:xfrm>
            <a:off x="611188" y="2997200"/>
            <a:ext cx="1439862" cy="1223963"/>
          </a:xfrm>
          <a:prstGeom prst="hexagon">
            <a:avLst/>
          </a:prstGeom>
          <a:solidFill>
            <a:srgbClr val="EE76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0000"/>
                </a:solidFill>
              </a:rPr>
              <a:t>設計群</a:t>
            </a:r>
          </a:p>
        </p:txBody>
      </p:sp>
      <p:sp>
        <p:nvSpPr>
          <p:cNvPr id="17" name="六邊形 16"/>
          <p:cNvSpPr/>
          <p:nvPr/>
        </p:nvSpPr>
        <p:spPr>
          <a:xfrm>
            <a:off x="1835150" y="4941888"/>
            <a:ext cx="1441450" cy="1223962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0000"/>
                </a:solidFill>
              </a:rPr>
              <a:t>水產群</a:t>
            </a:r>
          </a:p>
        </p:txBody>
      </p:sp>
      <p:sp>
        <p:nvSpPr>
          <p:cNvPr id="18" name="六邊形 17"/>
          <p:cNvSpPr/>
          <p:nvPr/>
        </p:nvSpPr>
        <p:spPr>
          <a:xfrm>
            <a:off x="611188" y="4292600"/>
            <a:ext cx="1439862" cy="1223963"/>
          </a:xfrm>
          <a:prstGeom prst="hexagon">
            <a:avLst/>
          </a:prstGeom>
          <a:solidFill>
            <a:srgbClr val="EE76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0000"/>
                </a:solidFill>
              </a:rPr>
              <a:t>藝術群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矩形 11"/>
          <p:cNvSpPr>
            <a:spLocks noChangeArrowheads="1"/>
          </p:cNvSpPr>
          <p:nvPr/>
        </p:nvSpPr>
        <p:spPr bwMode="auto">
          <a:xfrm>
            <a:off x="0" y="785813"/>
            <a:ext cx="9144000" cy="785812"/>
          </a:xfrm>
          <a:prstGeom prst="rect">
            <a:avLst/>
          </a:prstGeom>
          <a:solidFill>
            <a:srgbClr val="CCECFF"/>
          </a:solidFill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 anchor="ctr"/>
          <a:lstStyle/>
          <a:p>
            <a:pPr marL="165100" indent="-165100" eaLnBrk="1" hangingPunct="1"/>
            <a:r>
              <a:rPr lang="zh-TW" altLang="en-US" sz="28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</a:t>
            </a:r>
            <a:r>
              <a:rPr lang="zh-TW" altLang="en-US" sz="2800" b="1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生涯試探活動</a:t>
            </a:r>
            <a:r>
              <a:rPr lang="en-US" altLang="zh-TW" sz="2800" b="1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▬</a:t>
            </a:r>
            <a:r>
              <a:rPr lang="zh-TW" altLang="en-US" sz="28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⊙</a:t>
            </a:r>
            <a:r>
              <a:rPr lang="zh-TW" altLang="en-US" sz="2800" b="1">
                <a:latin typeface="微軟正黑體" pitchFamily="34" charset="-120"/>
                <a:ea typeface="微軟正黑體" pitchFamily="34" charset="-120"/>
              </a:rPr>
              <a:t>認識</a:t>
            </a:r>
            <a:r>
              <a:rPr lang="zh-TW" altLang="en-US" sz="2800" b="1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升學進路</a:t>
            </a:r>
            <a:r>
              <a:rPr lang="zh-TW" altLang="en-US" sz="28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⊙</a:t>
            </a:r>
            <a:endParaRPr lang="zh-TW" altLang="zh-TW" sz="2600" b="1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803" name="矩形 10"/>
          <p:cNvSpPr>
            <a:spLocks noChangeArrowheads="1"/>
          </p:cNvSpPr>
          <p:nvPr/>
        </p:nvSpPr>
        <p:spPr bwMode="auto">
          <a:xfrm>
            <a:off x="2411413" y="6143625"/>
            <a:ext cx="4451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TW" altLang="zh-TW" sz="2800" b="1">
                <a:solidFill>
                  <a:schemeClr val="hlink"/>
                </a:solidFill>
                <a:latin typeface="微軟正黑體" pitchFamily="34" charset="-120"/>
                <a:ea typeface="微軟正黑體" pitchFamily="34" charset="-120"/>
              </a:rPr>
              <a:t>國中畢業生升學進路階梯圖</a:t>
            </a:r>
            <a:endParaRPr lang="zh-TW" altLang="en-US" sz="2800" b="1">
              <a:solidFill>
                <a:schemeClr val="hlin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6804" name="圖片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6238" y="2266950"/>
            <a:ext cx="9683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群組 62"/>
          <p:cNvGrpSpPr>
            <a:grpSpLocks/>
          </p:cNvGrpSpPr>
          <p:nvPr/>
        </p:nvGrpSpPr>
        <p:grpSpPr bwMode="auto">
          <a:xfrm>
            <a:off x="1031875" y="1428750"/>
            <a:ext cx="7356475" cy="4592638"/>
            <a:chOff x="468313" y="1460500"/>
            <a:chExt cx="8223250" cy="5186363"/>
          </a:xfrm>
        </p:grpSpPr>
        <p:grpSp>
          <p:nvGrpSpPr>
            <p:cNvPr id="76806" name="群組 49"/>
            <p:cNvGrpSpPr>
              <a:grpSpLocks/>
            </p:cNvGrpSpPr>
            <p:nvPr/>
          </p:nvGrpSpPr>
          <p:grpSpPr bwMode="auto">
            <a:xfrm>
              <a:off x="468313" y="1460500"/>
              <a:ext cx="8223250" cy="5186363"/>
              <a:chOff x="33757" y="487870"/>
              <a:chExt cx="9002739" cy="5920028"/>
            </a:xfrm>
          </p:grpSpPr>
          <p:pic>
            <p:nvPicPr>
              <p:cNvPr id="76815" name="Picture 2" descr="0419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644612" y="3953801"/>
                <a:ext cx="3763592" cy="1888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0" name="矩形 69"/>
              <p:cNvSpPr/>
              <p:nvPr/>
            </p:nvSpPr>
            <p:spPr bwMode="auto">
              <a:xfrm>
                <a:off x="35700" y="5904501"/>
                <a:ext cx="4464457" cy="503397"/>
              </a:xfrm>
              <a:prstGeom prst="rect">
                <a:avLst/>
              </a:prstGeom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lin ang="0" scaled="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 algn="ctr" eaLnBrk="1" hangingPunct="1">
                  <a:defRPr/>
                </a:pPr>
                <a:r>
                  <a:rPr lang="zh-TW" altLang="en-US" sz="2000">
                    <a:latin typeface="微軟正黑體" pitchFamily="34" charset="-120"/>
                    <a:ea typeface="微軟正黑體" pitchFamily="34" charset="-120"/>
                  </a:rPr>
                  <a:t>進高中</a:t>
                </a:r>
              </a:p>
            </p:txBody>
          </p:sp>
          <p:sp>
            <p:nvSpPr>
              <p:cNvPr id="71" name="矩形 70"/>
              <p:cNvSpPr/>
              <p:nvPr/>
            </p:nvSpPr>
            <p:spPr bwMode="auto">
              <a:xfrm>
                <a:off x="4500157" y="5904501"/>
                <a:ext cx="4536339" cy="503397"/>
              </a:xfrm>
              <a:prstGeom prst="rect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0" scaled="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 algn="ctr" eaLnBrk="1" hangingPunct="1">
                  <a:defRPr/>
                </a:pPr>
                <a:r>
                  <a:rPr lang="zh-TW" altLang="en-US" sz="2000">
                    <a:latin typeface="微軟正黑體" pitchFamily="34" charset="-120"/>
                    <a:ea typeface="微軟正黑體" pitchFamily="34" charset="-120"/>
                  </a:rPr>
                  <a:t>選技職</a:t>
                </a:r>
              </a:p>
            </p:txBody>
          </p:sp>
          <p:sp>
            <p:nvSpPr>
              <p:cNvPr id="72" name="向上箭號 2"/>
              <p:cNvSpPr/>
              <p:nvPr/>
            </p:nvSpPr>
            <p:spPr bwMode="auto">
              <a:xfrm>
                <a:off x="3363644" y="1484432"/>
                <a:ext cx="2271084" cy="4393466"/>
              </a:xfrm>
              <a:custGeom>
                <a:avLst/>
                <a:gdLst>
                  <a:gd name="connsiteX0" fmla="*/ 0 w 2592288"/>
                  <a:gd name="connsiteY0" fmla="*/ 1246709 h 4392488"/>
                  <a:gd name="connsiteX1" fmla="*/ 1296144 w 2592288"/>
                  <a:gd name="connsiteY1" fmla="*/ 0 h 4392488"/>
                  <a:gd name="connsiteX2" fmla="*/ 2592288 w 2592288"/>
                  <a:gd name="connsiteY2" fmla="*/ 1246709 h 4392488"/>
                  <a:gd name="connsiteX3" fmla="*/ 1944216 w 2592288"/>
                  <a:gd name="connsiteY3" fmla="*/ 1246709 h 4392488"/>
                  <a:gd name="connsiteX4" fmla="*/ 1944216 w 2592288"/>
                  <a:gd name="connsiteY4" fmla="*/ 4392488 h 4392488"/>
                  <a:gd name="connsiteX5" fmla="*/ 648072 w 2592288"/>
                  <a:gd name="connsiteY5" fmla="*/ 4392488 h 4392488"/>
                  <a:gd name="connsiteX6" fmla="*/ 648072 w 2592288"/>
                  <a:gd name="connsiteY6" fmla="*/ 1246709 h 4392488"/>
                  <a:gd name="connsiteX7" fmla="*/ 0 w 2592288"/>
                  <a:gd name="connsiteY7" fmla="*/ 1246709 h 4392488"/>
                  <a:gd name="connsiteX0" fmla="*/ 0 w 2431650"/>
                  <a:gd name="connsiteY0" fmla="*/ 1259066 h 4392488"/>
                  <a:gd name="connsiteX1" fmla="*/ 1135506 w 2431650"/>
                  <a:gd name="connsiteY1" fmla="*/ 0 h 4392488"/>
                  <a:gd name="connsiteX2" fmla="*/ 2431650 w 2431650"/>
                  <a:gd name="connsiteY2" fmla="*/ 1246709 h 4392488"/>
                  <a:gd name="connsiteX3" fmla="*/ 1783578 w 2431650"/>
                  <a:gd name="connsiteY3" fmla="*/ 1246709 h 4392488"/>
                  <a:gd name="connsiteX4" fmla="*/ 1783578 w 2431650"/>
                  <a:gd name="connsiteY4" fmla="*/ 4392488 h 4392488"/>
                  <a:gd name="connsiteX5" fmla="*/ 487434 w 2431650"/>
                  <a:gd name="connsiteY5" fmla="*/ 4392488 h 4392488"/>
                  <a:gd name="connsiteX6" fmla="*/ 487434 w 2431650"/>
                  <a:gd name="connsiteY6" fmla="*/ 1246709 h 4392488"/>
                  <a:gd name="connsiteX7" fmla="*/ 0 w 2431650"/>
                  <a:gd name="connsiteY7" fmla="*/ 1259066 h 4392488"/>
                  <a:gd name="connsiteX0" fmla="*/ 0 w 2308082"/>
                  <a:gd name="connsiteY0" fmla="*/ 1259066 h 4392488"/>
                  <a:gd name="connsiteX1" fmla="*/ 1135506 w 2308082"/>
                  <a:gd name="connsiteY1" fmla="*/ 0 h 4392488"/>
                  <a:gd name="connsiteX2" fmla="*/ 2308082 w 2308082"/>
                  <a:gd name="connsiteY2" fmla="*/ 1259066 h 4392488"/>
                  <a:gd name="connsiteX3" fmla="*/ 1783578 w 2308082"/>
                  <a:gd name="connsiteY3" fmla="*/ 1246709 h 4392488"/>
                  <a:gd name="connsiteX4" fmla="*/ 1783578 w 2308082"/>
                  <a:gd name="connsiteY4" fmla="*/ 4392488 h 4392488"/>
                  <a:gd name="connsiteX5" fmla="*/ 487434 w 2308082"/>
                  <a:gd name="connsiteY5" fmla="*/ 4392488 h 4392488"/>
                  <a:gd name="connsiteX6" fmla="*/ 487434 w 2308082"/>
                  <a:gd name="connsiteY6" fmla="*/ 1246709 h 4392488"/>
                  <a:gd name="connsiteX7" fmla="*/ 0 w 2308082"/>
                  <a:gd name="connsiteY7" fmla="*/ 1259066 h 4392488"/>
                  <a:gd name="connsiteX0" fmla="*/ 0 w 2271012"/>
                  <a:gd name="connsiteY0" fmla="*/ 1259066 h 4392488"/>
                  <a:gd name="connsiteX1" fmla="*/ 1135506 w 2271012"/>
                  <a:gd name="connsiteY1" fmla="*/ 0 h 4392488"/>
                  <a:gd name="connsiteX2" fmla="*/ 2271012 w 2271012"/>
                  <a:gd name="connsiteY2" fmla="*/ 1246709 h 4392488"/>
                  <a:gd name="connsiteX3" fmla="*/ 1783578 w 2271012"/>
                  <a:gd name="connsiteY3" fmla="*/ 1246709 h 4392488"/>
                  <a:gd name="connsiteX4" fmla="*/ 1783578 w 2271012"/>
                  <a:gd name="connsiteY4" fmla="*/ 4392488 h 4392488"/>
                  <a:gd name="connsiteX5" fmla="*/ 487434 w 2271012"/>
                  <a:gd name="connsiteY5" fmla="*/ 4392488 h 4392488"/>
                  <a:gd name="connsiteX6" fmla="*/ 487434 w 2271012"/>
                  <a:gd name="connsiteY6" fmla="*/ 1246709 h 4392488"/>
                  <a:gd name="connsiteX7" fmla="*/ 0 w 2271012"/>
                  <a:gd name="connsiteY7" fmla="*/ 1259066 h 4392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71012" h="4392488">
                    <a:moveTo>
                      <a:pt x="0" y="1259066"/>
                    </a:moveTo>
                    <a:lnTo>
                      <a:pt x="1135506" y="0"/>
                    </a:lnTo>
                    <a:lnTo>
                      <a:pt x="2271012" y="1246709"/>
                    </a:lnTo>
                    <a:lnTo>
                      <a:pt x="1783578" y="1246709"/>
                    </a:lnTo>
                    <a:lnTo>
                      <a:pt x="1783578" y="4392488"/>
                    </a:lnTo>
                    <a:lnTo>
                      <a:pt x="487434" y="4392488"/>
                    </a:lnTo>
                    <a:lnTo>
                      <a:pt x="487434" y="1246709"/>
                    </a:lnTo>
                    <a:lnTo>
                      <a:pt x="0" y="1259066"/>
                    </a:lnTo>
                    <a:close/>
                  </a:path>
                </a:pathLst>
              </a:custGeom>
              <a:solidFill>
                <a:srgbClr val="FFCCFF"/>
              </a:solidFill>
              <a:ln w="38100" cap="flat" cmpd="sng" algn="ctr">
                <a:solidFill>
                  <a:srgbClr val="FF33CC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 altLang="zh-TW" sz="12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 eaLnBrk="1" hangingPunct="1">
                  <a:defRPr/>
                </a:pPr>
                <a:endParaRPr lang="en-US" altLang="zh-TW" sz="12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 eaLnBrk="1" hangingPunct="1">
                  <a:defRPr/>
                </a:pPr>
                <a:endParaRPr lang="en-US" altLang="zh-TW" sz="12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 eaLnBrk="1" hangingPunct="1">
                  <a:defRPr/>
                </a:pPr>
                <a:endParaRPr lang="en-US" altLang="zh-TW" sz="12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 eaLnBrk="1" hangingPunct="1">
                  <a:defRPr/>
                </a:pPr>
                <a:r>
                  <a:rPr lang="zh-TW" altLang="en-US" sz="1200" dirty="0">
                    <a:latin typeface="微軟正黑體" pitchFamily="34" charset="-120"/>
                    <a:ea typeface="微軟正黑體" pitchFamily="34" charset="-120"/>
                  </a:rPr>
                  <a:t>（博士班）</a:t>
                </a:r>
                <a:endParaRPr lang="en-US" altLang="zh-TW" sz="12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 eaLnBrk="1" hangingPunct="1">
                  <a:defRPr/>
                </a:pPr>
                <a:r>
                  <a:rPr lang="zh-TW" altLang="en-US" sz="1200" dirty="0">
                    <a:latin typeface="微軟正黑體" pitchFamily="34" charset="-120"/>
                    <a:ea typeface="微軟正黑體" pitchFamily="34" charset="-120"/>
                  </a:rPr>
                  <a:t>（碩士班）</a:t>
                </a:r>
                <a:endParaRPr lang="en-US" altLang="zh-TW" sz="12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 eaLnBrk="1" hangingPunct="1">
                  <a:defRPr/>
                </a:pPr>
                <a:endParaRPr lang="en-US" altLang="zh-TW" sz="12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 eaLnBrk="1" hangingPunct="1">
                  <a:defRPr/>
                </a:pPr>
                <a:r>
                  <a:rPr lang="zh-TW" altLang="en-US" sz="1200" dirty="0">
                    <a:latin typeface="微軟正黑體" pitchFamily="34" charset="-120"/>
                    <a:ea typeface="微軟正黑體" pitchFamily="34" charset="-120"/>
                  </a:rPr>
                  <a:t>科技大學</a:t>
                </a:r>
                <a:endParaRPr lang="en-US" altLang="zh-TW" sz="12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 eaLnBrk="1" hangingPunct="1">
                  <a:defRPr/>
                </a:pPr>
                <a:r>
                  <a:rPr lang="zh-TW" altLang="en-US" sz="1200" dirty="0">
                    <a:latin typeface="微軟正黑體" pitchFamily="34" charset="-120"/>
                    <a:ea typeface="微軟正黑體" pitchFamily="34" charset="-120"/>
                  </a:rPr>
                  <a:t>技術學院</a:t>
                </a:r>
                <a:endParaRPr lang="en-US" altLang="zh-TW" sz="12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 eaLnBrk="1" hangingPunct="1">
                  <a:defRPr/>
                </a:pPr>
                <a:r>
                  <a:rPr lang="zh-TW" altLang="en-US" sz="1200" dirty="0">
                    <a:latin typeface="微軟正黑體" pitchFamily="34" charset="-120"/>
                    <a:ea typeface="微軟正黑體" pitchFamily="34" charset="-120"/>
                  </a:rPr>
                  <a:t>一般大學</a:t>
                </a:r>
                <a:endParaRPr lang="en-US" altLang="zh-TW" sz="12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 eaLnBrk="1" hangingPunct="1">
                  <a:defRPr/>
                </a:pPr>
                <a:endParaRPr lang="zh-TW" altLang="en-US" sz="140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76819" name="矩形 3"/>
              <p:cNvSpPr>
                <a:spLocks noChangeArrowheads="1"/>
              </p:cNvSpPr>
              <p:nvPr/>
            </p:nvSpPr>
            <p:spPr bwMode="auto">
              <a:xfrm>
                <a:off x="2627784" y="3573016"/>
                <a:ext cx="1184495" cy="2304256"/>
              </a:xfrm>
              <a:prstGeom prst="rect">
                <a:avLst/>
              </a:prstGeom>
              <a:solidFill>
                <a:srgbClr val="FFFFCC"/>
              </a:solidFill>
              <a:ln w="38100" algn="ctr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altLang="zh-TW" sz="1600">
                  <a:latin typeface="微軟正黑體" pitchFamily="34" charset="-120"/>
                  <a:ea typeface="微軟正黑體" pitchFamily="34" charset="-120"/>
                </a:endParaRPr>
              </a:p>
              <a:p>
                <a:pPr eaLnBrk="1" hangingPunct="1"/>
                <a:r>
                  <a:rPr lang="en-US" altLang="zh-TW" sz="120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200">
                    <a:latin typeface="微軟正黑體" pitchFamily="34" charset="-120"/>
                    <a:ea typeface="微軟正黑體" pitchFamily="34" charset="-120"/>
                  </a:rPr>
                  <a:t>一般大學</a:t>
                </a:r>
                <a:endParaRPr lang="en-US" altLang="zh-TW" sz="1200">
                  <a:latin typeface="微軟正黑體" pitchFamily="34" charset="-120"/>
                  <a:ea typeface="微軟正黑體" pitchFamily="34" charset="-120"/>
                </a:endParaRPr>
              </a:p>
              <a:p>
                <a:pPr eaLnBrk="1" hangingPunct="1"/>
                <a:r>
                  <a:rPr lang="en-US" altLang="zh-TW" sz="120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200">
                    <a:latin typeface="微軟正黑體" pitchFamily="34" charset="-120"/>
                    <a:ea typeface="微軟正黑體" pitchFamily="34" charset="-120"/>
                  </a:rPr>
                  <a:t>科技大學</a:t>
                </a:r>
                <a:endParaRPr lang="en-US" altLang="zh-TW" sz="1200">
                  <a:latin typeface="微軟正黑體" pitchFamily="34" charset="-120"/>
                  <a:ea typeface="微軟正黑體" pitchFamily="34" charset="-120"/>
                </a:endParaRPr>
              </a:p>
              <a:p>
                <a:pPr eaLnBrk="1" hangingPunct="1"/>
                <a:r>
                  <a:rPr lang="en-US" altLang="zh-TW" sz="120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200">
                    <a:latin typeface="微軟正黑體" pitchFamily="34" charset="-120"/>
                    <a:ea typeface="微軟正黑體" pitchFamily="34" charset="-120"/>
                  </a:rPr>
                  <a:t>技術學院</a:t>
                </a:r>
                <a:endParaRPr lang="en-US" altLang="zh-TW" sz="1200">
                  <a:latin typeface="微軟正黑體" pitchFamily="34" charset="-120"/>
                  <a:ea typeface="微軟正黑體" pitchFamily="34" charset="-120"/>
                </a:endParaRPr>
              </a:p>
              <a:p>
                <a:pPr eaLnBrk="1" hangingPunct="1"/>
                <a:r>
                  <a:rPr lang="en-US" altLang="zh-TW" sz="120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200">
                    <a:latin typeface="微軟正黑體" pitchFamily="34" charset="-120"/>
                    <a:ea typeface="微軟正黑體" pitchFamily="34" charset="-120"/>
                  </a:rPr>
                  <a:t>軍警學校</a:t>
                </a:r>
                <a:endParaRPr lang="en-US" altLang="zh-TW" sz="1200">
                  <a:latin typeface="微軟正黑體" pitchFamily="34" charset="-120"/>
                  <a:ea typeface="微軟正黑體" pitchFamily="34" charset="-120"/>
                </a:endParaRPr>
              </a:p>
              <a:p>
                <a:pPr eaLnBrk="1" hangingPunct="1"/>
                <a:endParaRPr lang="zh-TW" altLang="en-US" sz="160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76820" name="矩形 7"/>
              <p:cNvSpPr>
                <a:spLocks noChangeArrowheads="1"/>
              </p:cNvSpPr>
              <p:nvPr/>
            </p:nvSpPr>
            <p:spPr bwMode="auto">
              <a:xfrm>
                <a:off x="5184068" y="3573017"/>
                <a:ext cx="1224136" cy="2330822"/>
              </a:xfrm>
              <a:prstGeom prst="rect">
                <a:avLst/>
              </a:prstGeom>
              <a:solidFill>
                <a:srgbClr val="FFFFCC"/>
              </a:solidFill>
              <a:ln w="38100" algn="ctr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altLang="zh-TW" sz="1200">
                  <a:latin typeface="微軟正黑體" pitchFamily="34" charset="-120"/>
                  <a:ea typeface="微軟正黑體" pitchFamily="34" charset="-120"/>
                </a:endParaRPr>
              </a:p>
              <a:p>
                <a:pPr eaLnBrk="1" hangingPunct="1"/>
                <a:r>
                  <a:rPr lang="en-US" altLang="zh-TW" sz="120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200">
                    <a:latin typeface="微軟正黑體" pitchFamily="34" charset="-120"/>
                    <a:ea typeface="微軟正黑體" pitchFamily="34" charset="-120"/>
                  </a:rPr>
                  <a:t>科技大學</a:t>
                </a:r>
                <a:endParaRPr lang="en-US" altLang="zh-TW" sz="1200">
                  <a:latin typeface="微軟正黑體" pitchFamily="34" charset="-120"/>
                  <a:ea typeface="微軟正黑體" pitchFamily="34" charset="-120"/>
                </a:endParaRPr>
              </a:p>
              <a:p>
                <a:pPr eaLnBrk="1" hangingPunct="1"/>
                <a:r>
                  <a:rPr lang="en-US" altLang="zh-TW" sz="120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200">
                    <a:latin typeface="微軟正黑體" pitchFamily="34" charset="-120"/>
                    <a:ea typeface="微軟正黑體" pitchFamily="34" charset="-120"/>
                  </a:rPr>
                  <a:t>技術學院</a:t>
                </a:r>
                <a:endParaRPr lang="en-US" altLang="zh-TW" sz="1200">
                  <a:latin typeface="微軟正黑體" pitchFamily="34" charset="-120"/>
                  <a:ea typeface="微軟正黑體" pitchFamily="34" charset="-120"/>
                </a:endParaRPr>
              </a:p>
              <a:p>
                <a:pPr eaLnBrk="1" hangingPunct="1"/>
                <a:r>
                  <a:rPr lang="en-US" altLang="zh-TW" sz="120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200">
                    <a:latin typeface="微軟正黑體" pitchFamily="34" charset="-120"/>
                    <a:ea typeface="微軟正黑體" pitchFamily="34" charset="-120"/>
                  </a:rPr>
                  <a:t>二專</a:t>
                </a:r>
                <a:endParaRPr lang="en-US" altLang="zh-TW" sz="1200">
                  <a:latin typeface="微軟正黑體" pitchFamily="34" charset="-120"/>
                  <a:ea typeface="微軟正黑體" pitchFamily="34" charset="-120"/>
                </a:endParaRPr>
              </a:p>
              <a:p>
                <a:pPr eaLnBrk="1" hangingPunct="1"/>
                <a:r>
                  <a:rPr lang="en-US" altLang="zh-TW" sz="120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200">
                    <a:latin typeface="微軟正黑體" pitchFamily="34" charset="-120"/>
                    <a:ea typeface="微軟正黑體" pitchFamily="34" charset="-120"/>
                  </a:rPr>
                  <a:t>一般大學</a:t>
                </a:r>
                <a:endParaRPr lang="en-US" altLang="zh-TW" sz="1200">
                  <a:latin typeface="微軟正黑體" pitchFamily="34" charset="-120"/>
                  <a:ea typeface="微軟正黑體" pitchFamily="34" charset="-120"/>
                </a:endParaRPr>
              </a:p>
              <a:p>
                <a:pPr eaLnBrk="1" hangingPunct="1"/>
                <a:r>
                  <a:rPr lang="en-US" altLang="zh-TW" sz="120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200">
                    <a:latin typeface="微軟正黑體" pitchFamily="34" charset="-120"/>
                    <a:ea typeface="微軟正黑體" pitchFamily="34" charset="-120"/>
                  </a:rPr>
                  <a:t>軍警校院</a:t>
                </a:r>
              </a:p>
            </p:txBody>
          </p:sp>
          <p:sp>
            <p:nvSpPr>
              <p:cNvPr id="75" name="矩形 74"/>
              <p:cNvSpPr/>
              <p:nvPr/>
            </p:nvSpPr>
            <p:spPr bwMode="auto">
              <a:xfrm>
                <a:off x="1403402" y="4365663"/>
                <a:ext cx="1225879" cy="1512236"/>
              </a:xfrm>
              <a:prstGeom prst="rect">
                <a:avLst/>
              </a:prstGeom>
              <a:solidFill>
                <a:srgbClr val="CCFF99"/>
              </a:solidFill>
              <a:ln w="38100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altLang="zh-TW" sz="120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200">
                    <a:latin typeface="微軟正黑體" pitchFamily="34" charset="-120"/>
                    <a:ea typeface="微軟正黑體" pitchFamily="34" charset="-120"/>
                  </a:rPr>
                  <a:t>普通高中</a:t>
                </a:r>
                <a:endParaRPr lang="en-US" altLang="zh-TW" sz="120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 eaLnBrk="1" hangingPunct="1">
                  <a:defRPr/>
                </a:pPr>
                <a:r>
                  <a:rPr lang="en-US" altLang="zh-TW" sz="120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200">
                    <a:latin typeface="微軟正黑體" pitchFamily="34" charset="-120"/>
                    <a:ea typeface="微軟正黑體" pitchFamily="34" charset="-120"/>
                  </a:rPr>
                  <a:t>綜合高中</a:t>
                </a:r>
                <a:endParaRPr lang="en-US" altLang="zh-TW" sz="120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 eaLnBrk="1" hangingPunct="1">
                  <a:defRPr/>
                </a:pPr>
                <a:r>
                  <a:rPr lang="zh-TW" altLang="en-US" sz="1200">
                    <a:latin typeface="微軟正黑體" pitchFamily="34" charset="-120"/>
                    <a:ea typeface="微軟正黑體" pitchFamily="34" charset="-120"/>
                  </a:rPr>
                  <a:t>（學術學程）</a:t>
                </a:r>
                <a:endParaRPr lang="en-US" altLang="zh-TW" sz="120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 eaLnBrk="1" hangingPunct="1">
                  <a:defRPr/>
                </a:pPr>
                <a:r>
                  <a:rPr lang="en-US" altLang="zh-TW" sz="120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200">
                    <a:latin typeface="微軟正黑體" pitchFamily="34" charset="-120"/>
                    <a:ea typeface="微軟正黑體" pitchFamily="34" charset="-120"/>
                  </a:rPr>
                  <a:t>單科高中</a:t>
                </a:r>
                <a:endParaRPr lang="en-US" altLang="zh-TW" sz="120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 eaLnBrk="1" hangingPunct="1">
                  <a:defRPr/>
                </a:pPr>
                <a:r>
                  <a:rPr lang="en-US" altLang="zh-TW" sz="120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200">
                    <a:latin typeface="微軟正黑體" pitchFamily="34" charset="-120"/>
                    <a:ea typeface="微軟正黑體" pitchFamily="34" charset="-120"/>
                  </a:rPr>
                  <a:t>實驗高中</a:t>
                </a:r>
                <a:endParaRPr lang="en-US" altLang="zh-TW" sz="1200">
                  <a:latin typeface="微軟正黑體" pitchFamily="34" charset="-120"/>
                  <a:ea typeface="微軟正黑體" pitchFamily="34" charset="-120"/>
                </a:endParaRPr>
              </a:p>
              <a:p>
                <a:pPr eaLnBrk="1" hangingPunct="1">
                  <a:defRPr/>
                </a:pPr>
                <a:endParaRPr lang="zh-TW" altLang="en-US" sz="160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76" name="矩形 75"/>
              <p:cNvSpPr/>
              <p:nvPr/>
            </p:nvSpPr>
            <p:spPr bwMode="auto">
              <a:xfrm>
                <a:off x="179464" y="5229213"/>
                <a:ext cx="1223937" cy="64868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81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altLang="zh-TW" sz="120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200">
                    <a:latin typeface="微軟正黑體" pitchFamily="34" charset="-120"/>
                    <a:ea typeface="微軟正黑體" pitchFamily="34" charset="-120"/>
                  </a:rPr>
                  <a:t>國中畢業</a:t>
                </a:r>
                <a:endParaRPr lang="en-US" altLang="zh-TW" sz="120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77" name="矩形 76"/>
              <p:cNvSpPr/>
              <p:nvPr/>
            </p:nvSpPr>
            <p:spPr bwMode="auto">
              <a:xfrm>
                <a:off x="6442915" y="4365663"/>
                <a:ext cx="1225879" cy="1512236"/>
              </a:xfrm>
              <a:prstGeom prst="rect">
                <a:avLst/>
              </a:prstGeom>
              <a:solidFill>
                <a:srgbClr val="CCFF99"/>
              </a:solidFill>
              <a:ln w="38100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 anchor="ctr"/>
              <a:lstStyle/>
              <a:p>
                <a:pPr eaLnBrk="1" hangingPunct="1">
                  <a:defRPr/>
                </a:pPr>
                <a:r>
                  <a:rPr lang="en-US" altLang="zh-TW" sz="110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100">
                    <a:latin typeface="微軟正黑體" pitchFamily="34" charset="-120"/>
                    <a:ea typeface="微軟正黑體" pitchFamily="34" charset="-120"/>
                  </a:rPr>
                  <a:t>高職</a:t>
                </a:r>
                <a:endParaRPr lang="en-US" altLang="zh-TW" sz="1100">
                  <a:latin typeface="微軟正黑體" pitchFamily="34" charset="-120"/>
                  <a:ea typeface="微軟正黑體" pitchFamily="34" charset="-120"/>
                </a:endParaRPr>
              </a:p>
              <a:p>
                <a:pPr eaLnBrk="1" hangingPunct="1">
                  <a:defRPr/>
                </a:pPr>
                <a:r>
                  <a:rPr lang="en-US" altLang="zh-TW" sz="110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100">
                    <a:latin typeface="微軟正黑體" pitchFamily="34" charset="-120"/>
                    <a:ea typeface="微軟正黑體" pitchFamily="34" charset="-120"/>
                  </a:rPr>
                  <a:t>五專</a:t>
                </a:r>
                <a:endParaRPr lang="en-US" altLang="zh-TW" sz="1100">
                  <a:latin typeface="微軟正黑體" pitchFamily="34" charset="-120"/>
                  <a:ea typeface="微軟正黑體" pitchFamily="34" charset="-120"/>
                </a:endParaRPr>
              </a:p>
              <a:p>
                <a:pPr eaLnBrk="1" hangingPunct="1">
                  <a:defRPr/>
                </a:pPr>
                <a:r>
                  <a:rPr lang="en-US" altLang="zh-TW" sz="110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100">
                    <a:latin typeface="微軟正黑體" pitchFamily="34" charset="-120"/>
                    <a:ea typeface="微軟正黑體" pitchFamily="34" charset="-120"/>
                  </a:rPr>
                  <a:t>綜合高中</a:t>
                </a:r>
                <a:endParaRPr lang="en-US" altLang="zh-TW" sz="1100">
                  <a:latin typeface="微軟正黑體" pitchFamily="34" charset="-120"/>
                  <a:ea typeface="微軟正黑體" pitchFamily="34" charset="-120"/>
                </a:endParaRPr>
              </a:p>
              <a:p>
                <a:pPr eaLnBrk="1" hangingPunct="1">
                  <a:defRPr/>
                </a:pPr>
                <a:r>
                  <a:rPr lang="zh-TW" altLang="en-US" sz="1100">
                    <a:latin typeface="微軟正黑體" pitchFamily="34" charset="-120"/>
                    <a:ea typeface="微軟正黑體" pitchFamily="34" charset="-120"/>
                  </a:rPr>
                  <a:t>（專門學程）</a:t>
                </a:r>
                <a:endParaRPr lang="en-US" altLang="zh-TW" sz="1100">
                  <a:latin typeface="微軟正黑體" pitchFamily="34" charset="-120"/>
                  <a:ea typeface="微軟正黑體" pitchFamily="34" charset="-120"/>
                </a:endParaRPr>
              </a:p>
              <a:p>
                <a:pPr eaLnBrk="1" hangingPunct="1">
                  <a:defRPr/>
                </a:pPr>
                <a:r>
                  <a:rPr lang="en-US" altLang="zh-TW" sz="110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100">
                    <a:latin typeface="微軟正黑體" pitchFamily="34" charset="-120"/>
                    <a:ea typeface="微軟正黑體" pitchFamily="34" charset="-120"/>
                  </a:rPr>
                  <a:t>實用技能學程</a:t>
                </a:r>
                <a:endParaRPr lang="en-US" altLang="zh-TW" sz="1100">
                  <a:latin typeface="微軟正黑體" pitchFamily="34" charset="-120"/>
                  <a:ea typeface="微軟正黑體" pitchFamily="34" charset="-120"/>
                </a:endParaRPr>
              </a:p>
              <a:p>
                <a:pPr eaLnBrk="1" hangingPunct="1">
                  <a:defRPr/>
                </a:pPr>
                <a:r>
                  <a:rPr lang="en-US" altLang="zh-TW" sz="110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100">
                    <a:latin typeface="微軟正黑體" pitchFamily="34" charset="-120"/>
                    <a:ea typeface="微軟正黑體" pitchFamily="34" charset="-120"/>
                  </a:rPr>
                  <a:t>建教合作班</a:t>
                </a:r>
              </a:p>
            </p:txBody>
          </p:sp>
          <p:sp>
            <p:nvSpPr>
              <p:cNvPr id="78" name="矩形 77"/>
              <p:cNvSpPr/>
              <p:nvPr/>
            </p:nvSpPr>
            <p:spPr bwMode="auto">
              <a:xfrm>
                <a:off x="7668795" y="5229213"/>
                <a:ext cx="1223937" cy="64868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81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altLang="zh-TW" sz="120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200">
                    <a:latin typeface="微軟正黑體" pitchFamily="34" charset="-120"/>
                    <a:ea typeface="微軟正黑體" pitchFamily="34" charset="-120"/>
                  </a:rPr>
                  <a:t>國中畢業</a:t>
                </a:r>
                <a:endParaRPr lang="en-US" altLang="zh-TW" sz="120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76825" name="矩形 13"/>
              <p:cNvSpPr>
                <a:spLocks noChangeArrowheads="1"/>
              </p:cNvSpPr>
              <p:nvPr/>
            </p:nvSpPr>
            <p:spPr bwMode="auto">
              <a:xfrm>
                <a:off x="179512" y="4351711"/>
                <a:ext cx="864096" cy="504056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lang="zh-TW" altLang="en-US" sz="2000">
                    <a:latin typeface="微軟正黑體" pitchFamily="34" charset="-120"/>
                    <a:ea typeface="微軟正黑體" pitchFamily="34" charset="-120"/>
                  </a:rPr>
                  <a:t>國中</a:t>
                </a:r>
              </a:p>
            </p:txBody>
          </p:sp>
          <p:grpSp>
            <p:nvGrpSpPr>
              <p:cNvPr id="76826" name="群組 16"/>
              <p:cNvGrpSpPr>
                <a:grpSpLocks/>
              </p:cNvGrpSpPr>
              <p:nvPr/>
            </p:nvGrpSpPr>
            <p:grpSpPr bwMode="auto">
              <a:xfrm>
                <a:off x="33757" y="3476427"/>
                <a:ext cx="3780085" cy="2438008"/>
                <a:chOff x="33757" y="3476427"/>
                <a:chExt cx="3780085" cy="2438008"/>
              </a:xfrm>
            </p:grpSpPr>
            <p:sp>
              <p:nvSpPr>
                <p:cNvPr id="76848" name="矩形 15"/>
                <p:cNvSpPr>
                  <a:spLocks noChangeArrowheads="1"/>
                </p:cNvSpPr>
                <p:nvPr/>
              </p:nvSpPr>
              <p:spPr bwMode="auto">
                <a:xfrm>
                  <a:off x="34925" y="5131784"/>
                  <a:ext cx="140004" cy="782651"/>
                </a:xfrm>
                <a:prstGeom prst="rect">
                  <a:avLst/>
                </a:prstGeom>
                <a:solidFill>
                  <a:srgbClr val="00B0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zh-TW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76849" name="矩形 18"/>
                <p:cNvSpPr>
                  <a:spLocks noChangeArrowheads="1"/>
                </p:cNvSpPr>
                <p:nvPr/>
              </p:nvSpPr>
              <p:spPr bwMode="auto">
                <a:xfrm>
                  <a:off x="33757" y="5096788"/>
                  <a:ext cx="1256184" cy="130906"/>
                </a:xfrm>
                <a:prstGeom prst="rect">
                  <a:avLst/>
                </a:prstGeom>
                <a:solidFill>
                  <a:srgbClr val="00B0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zh-TW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76850" name="矩形 19"/>
                <p:cNvSpPr>
                  <a:spLocks noChangeArrowheads="1"/>
                </p:cNvSpPr>
                <p:nvPr/>
              </p:nvSpPr>
              <p:spPr bwMode="auto">
                <a:xfrm>
                  <a:off x="1291680" y="4273320"/>
                  <a:ext cx="111968" cy="922568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zh-TW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76851" name="矩形 20"/>
                <p:cNvSpPr>
                  <a:spLocks noChangeArrowheads="1"/>
                </p:cNvSpPr>
                <p:nvPr/>
              </p:nvSpPr>
              <p:spPr bwMode="auto">
                <a:xfrm>
                  <a:off x="1291680" y="4250258"/>
                  <a:ext cx="1205086" cy="101453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zh-TW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76852" name="矩形 21"/>
                <p:cNvSpPr>
                  <a:spLocks noChangeArrowheads="1"/>
                </p:cNvSpPr>
                <p:nvPr/>
              </p:nvSpPr>
              <p:spPr bwMode="auto">
                <a:xfrm>
                  <a:off x="2496766" y="3490913"/>
                  <a:ext cx="127372" cy="862012"/>
                </a:xfrm>
                <a:prstGeom prst="rect">
                  <a:avLst/>
                </a:prstGeom>
                <a:solidFill>
                  <a:srgbClr val="FFC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zh-TW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76853" name="矩形 22"/>
                <p:cNvSpPr>
                  <a:spLocks noChangeArrowheads="1"/>
                </p:cNvSpPr>
                <p:nvPr/>
              </p:nvSpPr>
              <p:spPr bwMode="auto">
                <a:xfrm>
                  <a:off x="2490788" y="3476427"/>
                  <a:ext cx="1323054" cy="96589"/>
                </a:xfrm>
                <a:prstGeom prst="rect">
                  <a:avLst/>
                </a:prstGeom>
                <a:solidFill>
                  <a:srgbClr val="FFC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zh-TW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</p:grpSp>
          <p:grpSp>
            <p:nvGrpSpPr>
              <p:cNvPr id="76827" name="群組 24"/>
              <p:cNvGrpSpPr>
                <a:grpSpLocks/>
              </p:cNvGrpSpPr>
              <p:nvPr/>
            </p:nvGrpSpPr>
            <p:grpSpPr bwMode="auto">
              <a:xfrm flipH="1">
                <a:off x="5184067" y="3476427"/>
                <a:ext cx="3812043" cy="2438008"/>
                <a:chOff x="33757" y="3476427"/>
                <a:chExt cx="3780085" cy="2438008"/>
              </a:xfrm>
            </p:grpSpPr>
            <p:sp>
              <p:nvSpPr>
                <p:cNvPr id="76842" name="矩形 25"/>
                <p:cNvSpPr>
                  <a:spLocks noChangeArrowheads="1"/>
                </p:cNvSpPr>
                <p:nvPr/>
              </p:nvSpPr>
              <p:spPr bwMode="auto">
                <a:xfrm>
                  <a:off x="34925" y="5131784"/>
                  <a:ext cx="140004" cy="782651"/>
                </a:xfrm>
                <a:prstGeom prst="rect">
                  <a:avLst/>
                </a:prstGeom>
                <a:solidFill>
                  <a:srgbClr val="00B0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zh-TW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76843" name="矩形 26"/>
                <p:cNvSpPr>
                  <a:spLocks noChangeArrowheads="1"/>
                </p:cNvSpPr>
                <p:nvPr/>
              </p:nvSpPr>
              <p:spPr bwMode="auto">
                <a:xfrm>
                  <a:off x="33757" y="5096788"/>
                  <a:ext cx="1256184" cy="130906"/>
                </a:xfrm>
                <a:prstGeom prst="rect">
                  <a:avLst/>
                </a:prstGeom>
                <a:solidFill>
                  <a:srgbClr val="00B0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zh-TW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76844" name="矩形 27"/>
                <p:cNvSpPr>
                  <a:spLocks noChangeArrowheads="1"/>
                </p:cNvSpPr>
                <p:nvPr/>
              </p:nvSpPr>
              <p:spPr bwMode="auto">
                <a:xfrm>
                  <a:off x="1291680" y="4273320"/>
                  <a:ext cx="111968" cy="922568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zh-TW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76845" name="矩形 28"/>
                <p:cNvSpPr>
                  <a:spLocks noChangeArrowheads="1"/>
                </p:cNvSpPr>
                <p:nvPr/>
              </p:nvSpPr>
              <p:spPr bwMode="auto">
                <a:xfrm>
                  <a:off x="1291680" y="4250258"/>
                  <a:ext cx="1205086" cy="101453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zh-TW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76846" name="矩形 29"/>
                <p:cNvSpPr>
                  <a:spLocks noChangeArrowheads="1"/>
                </p:cNvSpPr>
                <p:nvPr/>
              </p:nvSpPr>
              <p:spPr bwMode="auto">
                <a:xfrm>
                  <a:off x="2496766" y="3490913"/>
                  <a:ext cx="127372" cy="862012"/>
                </a:xfrm>
                <a:prstGeom prst="rect">
                  <a:avLst/>
                </a:prstGeom>
                <a:solidFill>
                  <a:srgbClr val="FFC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zh-TW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76847" name="矩形 30"/>
                <p:cNvSpPr>
                  <a:spLocks noChangeArrowheads="1"/>
                </p:cNvSpPr>
                <p:nvPr/>
              </p:nvSpPr>
              <p:spPr bwMode="auto">
                <a:xfrm>
                  <a:off x="2490788" y="3476427"/>
                  <a:ext cx="1323054" cy="96589"/>
                </a:xfrm>
                <a:prstGeom prst="rect">
                  <a:avLst/>
                </a:prstGeom>
                <a:solidFill>
                  <a:srgbClr val="FFC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zh-TW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</p:grpSp>
          <p:sp>
            <p:nvSpPr>
              <p:cNvPr id="76828" name="直角三角形 17"/>
              <p:cNvSpPr>
                <a:spLocks noChangeArrowheads="1"/>
              </p:cNvSpPr>
              <p:nvPr/>
            </p:nvSpPr>
            <p:spPr bwMode="auto">
              <a:xfrm>
                <a:off x="6588224" y="3921919"/>
                <a:ext cx="216024" cy="263165"/>
              </a:xfrm>
              <a:prstGeom prst="rtTriangle">
                <a:avLst/>
              </a:prstGeom>
              <a:gradFill rotWithShape="0">
                <a:gsLst>
                  <a:gs pos="0">
                    <a:srgbClr val="92D050"/>
                  </a:gs>
                  <a:gs pos="100000">
                    <a:srgbClr val="FFC000"/>
                  </a:gs>
                </a:gsLst>
                <a:lin ang="10800000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76829" name="直角三角形 32"/>
              <p:cNvSpPr>
                <a:spLocks noChangeArrowheads="1"/>
              </p:cNvSpPr>
              <p:nvPr/>
            </p:nvSpPr>
            <p:spPr bwMode="auto">
              <a:xfrm flipH="1">
                <a:off x="2195735" y="3922133"/>
                <a:ext cx="218293" cy="263165"/>
              </a:xfrm>
              <a:prstGeom prst="rtTriangle">
                <a:avLst/>
              </a:prstGeom>
              <a:gradFill rotWithShape="0">
                <a:gsLst>
                  <a:gs pos="0">
                    <a:srgbClr val="92D050"/>
                  </a:gs>
                  <a:gs pos="100000">
                    <a:srgbClr val="FFC000"/>
                  </a:gs>
                </a:gsLst>
                <a:lin ang="10800000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76830" name="直角三角形 33"/>
              <p:cNvSpPr>
                <a:spLocks noChangeArrowheads="1"/>
              </p:cNvSpPr>
              <p:nvPr/>
            </p:nvSpPr>
            <p:spPr bwMode="auto">
              <a:xfrm flipH="1">
                <a:off x="988462" y="4766296"/>
                <a:ext cx="218293" cy="263165"/>
              </a:xfrm>
              <a:prstGeom prst="rtTriangle">
                <a:avLst/>
              </a:prstGeom>
              <a:gradFill rotWithShape="0">
                <a:gsLst>
                  <a:gs pos="0">
                    <a:srgbClr val="00B0F0"/>
                  </a:gs>
                  <a:gs pos="100000">
                    <a:srgbClr val="92D050"/>
                  </a:gs>
                </a:gsLst>
                <a:lin ang="10800000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76831" name="直角三角形 34"/>
              <p:cNvSpPr>
                <a:spLocks noChangeArrowheads="1"/>
              </p:cNvSpPr>
              <p:nvPr/>
            </p:nvSpPr>
            <p:spPr bwMode="auto">
              <a:xfrm>
                <a:off x="7812359" y="4769874"/>
                <a:ext cx="218457" cy="263165"/>
              </a:xfrm>
              <a:prstGeom prst="rtTriangle">
                <a:avLst/>
              </a:prstGeom>
              <a:gradFill rotWithShape="0">
                <a:gsLst>
                  <a:gs pos="0">
                    <a:srgbClr val="00B0F0"/>
                  </a:gs>
                  <a:gs pos="100000">
                    <a:srgbClr val="92D050"/>
                  </a:gs>
                </a:gsLst>
                <a:lin ang="10800000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76832" name="矩形 35"/>
              <p:cNvSpPr>
                <a:spLocks noChangeArrowheads="1"/>
              </p:cNvSpPr>
              <p:nvPr/>
            </p:nvSpPr>
            <p:spPr bwMode="auto">
              <a:xfrm>
                <a:off x="1331639" y="3429000"/>
                <a:ext cx="864096" cy="504056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lang="zh-TW" altLang="en-US" sz="2000">
                    <a:latin typeface="微軟正黑體" pitchFamily="34" charset="-120"/>
                    <a:ea typeface="微軟正黑體" pitchFamily="34" charset="-120"/>
                  </a:rPr>
                  <a:t>高中</a:t>
                </a:r>
              </a:p>
            </p:txBody>
          </p:sp>
          <p:sp>
            <p:nvSpPr>
              <p:cNvPr id="76833" name="矩形 36"/>
              <p:cNvSpPr>
                <a:spLocks noChangeArrowheads="1"/>
              </p:cNvSpPr>
              <p:nvPr/>
            </p:nvSpPr>
            <p:spPr bwMode="auto">
              <a:xfrm>
                <a:off x="2509910" y="2759945"/>
                <a:ext cx="864096" cy="504056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lang="zh-TW" altLang="en-US" sz="2000">
                    <a:latin typeface="微軟正黑體" pitchFamily="34" charset="-120"/>
                    <a:ea typeface="微軟正黑體" pitchFamily="34" charset="-120"/>
                  </a:rPr>
                  <a:t>大學</a:t>
                </a:r>
              </a:p>
            </p:txBody>
          </p:sp>
          <p:sp>
            <p:nvSpPr>
              <p:cNvPr id="76834" name="矩形 37"/>
              <p:cNvSpPr>
                <a:spLocks noChangeArrowheads="1"/>
              </p:cNvSpPr>
              <p:nvPr/>
            </p:nvSpPr>
            <p:spPr bwMode="auto">
              <a:xfrm>
                <a:off x="7956376" y="4365104"/>
                <a:ext cx="864096" cy="504056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lang="zh-TW" altLang="en-US" sz="2000">
                    <a:latin typeface="微軟正黑體" pitchFamily="34" charset="-120"/>
                    <a:ea typeface="微軟正黑體" pitchFamily="34" charset="-120"/>
                  </a:rPr>
                  <a:t>國中</a:t>
                </a:r>
              </a:p>
            </p:txBody>
          </p:sp>
          <p:sp>
            <p:nvSpPr>
              <p:cNvPr id="76835" name="矩形 38"/>
              <p:cNvSpPr>
                <a:spLocks noChangeArrowheads="1"/>
              </p:cNvSpPr>
              <p:nvPr/>
            </p:nvSpPr>
            <p:spPr bwMode="auto">
              <a:xfrm>
                <a:off x="6804248" y="3442392"/>
                <a:ext cx="864096" cy="634679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lang="zh-TW" altLang="en-US" sz="1600">
                    <a:latin typeface="微軟正黑體" pitchFamily="34" charset="-120"/>
                    <a:ea typeface="微軟正黑體" pitchFamily="34" charset="-120"/>
                  </a:rPr>
                  <a:t>高職</a:t>
                </a:r>
                <a:r>
                  <a:rPr lang="en-US" altLang="zh-TW" sz="1600">
                    <a:latin typeface="微軟正黑體" pitchFamily="34" charset="-120"/>
                    <a:ea typeface="微軟正黑體" pitchFamily="34" charset="-120"/>
                  </a:rPr>
                  <a:t>/</a:t>
                </a:r>
                <a:r>
                  <a:rPr lang="zh-TW" altLang="en-US" sz="1600">
                    <a:latin typeface="微軟正黑體" pitchFamily="34" charset="-120"/>
                    <a:ea typeface="微軟正黑體" pitchFamily="34" charset="-120"/>
                  </a:rPr>
                  <a:t>五專</a:t>
                </a:r>
              </a:p>
            </p:txBody>
          </p:sp>
          <p:sp>
            <p:nvSpPr>
              <p:cNvPr id="76836" name="矩形 39"/>
              <p:cNvSpPr>
                <a:spLocks noChangeArrowheads="1"/>
              </p:cNvSpPr>
              <p:nvPr/>
            </p:nvSpPr>
            <p:spPr bwMode="auto">
              <a:xfrm>
                <a:off x="5652120" y="2773338"/>
                <a:ext cx="864096" cy="655662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lang="zh-TW" altLang="en-US" sz="1600">
                    <a:latin typeface="微軟正黑體" pitchFamily="34" charset="-120"/>
                    <a:ea typeface="微軟正黑體" pitchFamily="34" charset="-120"/>
                  </a:rPr>
                  <a:t>大學</a:t>
                </a:r>
                <a:r>
                  <a:rPr lang="en-US" altLang="zh-TW" sz="1600">
                    <a:latin typeface="微軟正黑體" pitchFamily="34" charset="-120"/>
                    <a:ea typeface="微軟正黑體" pitchFamily="34" charset="-120"/>
                  </a:rPr>
                  <a:t>/</a:t>
                </a:r>
                <a:r>
                  <a:rPr lang="zh-TW" altLang="en-US" sz="1600">
                    <a:latin typeface="微軟正黑體" pitchFamily="34" charset="-120"/>
                    <a:ea typeface="微軟正黑體" pitchFamily="34" charset="-120"/>
                  </a:rPr>
                  <a:t>二專</a:t>
                </a:r>
              </a:p>
            </p:txBody>
          </p:sp>
          <p:sp>
            <p:nvSpPr>
              <p:cNvPr id="76837" name="矩形 40"/>
              <p:cNvSpPr>
                <a:spLocks noChangeArrowheads="1"/>
              </p:cNvSpPr>
              <p:nvPr/>
            </p:nvSpPr>
            <p:spPr bwMode="auto">
              <a:xfrm>
                <a:off x="3904889" y="844662"/>
                <a:ext cx="1190206" cy="504056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lang="zh-TW" altLang="en-US" sz="2000">
                    <a:latin typeface="微軟正黑體" pitchFamily="34" charset="-120"/>
                    <a:ea typeface="微軟正黑體" pitchFamily="34" charset="-120"/>
                  </a:rPr>
                  <a:t>研究所</a:t>
                </a:r>
              </a:p>
            </p:txBody>
          </p:sp>
          <p:grpSp>
            <p:nvGrpSpPr>
              <p:cNvPr id="76838" name="群組 41"/>
              <p:cNvGrpSpPr>
                <a:grpSpLocks/>
              </p:cNvGrpSpPr>
              <p:nvPr/>
            </p:nvGrpSpPr>
            <p:grpSpPr bwMode="auto">
              <a:xfrm rot="-1116729">
                <a:off x="233223" y="487870"/>
                <a:ext cx="8505043" cy="4119887"/>
                <a:chOff x="-1097941" y="1152808"/>
                <a:chExt cx="6198322" cy="4200461"/>
              </a:xfrm>
            </p:grpSpPr>
            <p:sp>
              <p:nvSpPr>
                <p:cNvPr id="93" name="圖案 92"/>
                <p:cNvSpPr/>
                <p:nvPr/>
              </p:nvSpPr>
              <p:spPr>
                <a:xfrm rot="474396">
                  <a:off x="-1097647" y="1150812"/>
                  <a:ext cx="2472068" cy="2286638"/>
                </a:xfrm>
                <a:prstGeom prst="swooshArrow">
                  <a:avLst>
                    <a:gd name="adj1" fmla="val 16310"/>
                    <a:gd name="adj2" fmla="val 3137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94" name="手繪多邊形 93"/>
                <p:cNvSpPr/>
                <p:nvPr/>
              </p:nvSpPr>
              <p:spPr>
                <a:xfrm>
                  <a:off x="-513477" y="1254253"/>
                  <a:ext cx="1645214" cy="650941"/>
                </a:xfrm>
                <a:custGeom>
                  <a:avLst/>
                  <a:gdLst>
                    <a:gd name="connsiteX0" fmla="*/ 0 w 1654048"/>
                    <a:gd name="connsiteY0" fmla="*/ 0 h 650240"/>
                    <a:gd name="connsiteX1" fmla="*/ 1654048 w 1654048"/>
                    <a:gd name="connsiteY1" fmla="*/ 0 h 650240"/>
                    <a:gd name="connsiteX2" fmla="*/ 1654048 w 1654048"/>
                    <a:gd name="connsiteY2" fmla="*/ 650240 h 650240"/>
                    <a:gd name="connsiteX3" fmla="*/ 0 w 1654048"/>
                    <a:gd name="connsiteY3" fmla="*/ 650240 h 650240"/>
                    <a:gd name="connsiteX4" fmla="*/ 0 w 1654048"/>
                    <a:gd name="connsiteY4" fmla="*/ 0 h 650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4048" h="650240">
                      <a:moveTo>
                        <a:pt x="0" y="0"/>
                      </a:moveTo>
                      <a:lnTo>
                        <a:pt x="1654048" y="0"/>
                      </a:lnTo>
                      <a:lnTo>
                        <a:pt x="1654048" y="650240"/>
                      </a:lnTo>
                      <a:lnTo>
                        <a:pt x="0" y="65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45720" rIns="45720" spcCol="1270" anchor="b"/>
                <a:lstStyle/>
                <a:p>
                  <a:pPr algn="ctr" defTabSz="1600200" eaLnBrk="1" hangingPunct="1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endParaRPr lang="zh-TW" altLang="en-US" sz="3600" dirty="0"/>
                </a:p>
              </p:txBody>
            </p:sp>
            <p:sp>
              <p:nvSpPr>
                <p:cNvPr id="95" name="圖案 94"/>
                <p:cNvSpPr/>
                <p:nvPr/>
              </p:nvSpPr>
              <p:spPr>
                <a:xfrm rot="1561976" flipH="1">
                  <a:off x="2627634" y="2861913"/>
                  <a:ext cx="2433841" cy="2430596"/>
                </a:xfrm>
                <a:prstGeom prst="swooshArrow">
                  <a:avLst>
                    <a:gd name="adj1" fmla="val 16310"/>
                    <a:gd name="adj2" fmla="val 3137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</p:grpSp>
        </p:grpSp>
        <p:sp>
          <p:nvSpPr>
            <p:cNvPr id="65" name="向右箭號 64"/>
            <p:cNvSpPr/>
            <p:nvPr/>
          </p:nvSpPr>
          <p:spPr bwMode="auto">
            <a:xfrm>
              <a:off x="470088" y="6247084"/>
              <a:ext cx="523491" cy="360339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6" name="向右箭號 65"/>
            <p:cNvSpPr/>
            <p:nvPr/>
          </p:nvSpPr>
          <p:spPr bwMode="auto">
            <a:xfrm flipH="1">
              <a:off x="8223083" y="6257840"/>
              <a:ext cx="468480" cy="358546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7" name="弧形 51"/>
            <p:cNvSpPr/>
            <p:nvPr/>
          </p:nvSpPr>
          <p:spPr bwMode="auto">
            <a:xfrm>
              <a:off x="3143388" y="2268714"/>
              <a:ext cx="3734927" cy="1441193"/>
            </a:xfrm>
            <a:custGeom>
              <a:avLst/>
              <a:gdLst>
                <a:gd name="connsiteX0" fmla="*/ 2713 w 2880389"/>
                <a:gd name="connsiteY0" fmla="*/ 646379 h 1377254"/>
                <a:gd name="connsiteX1" fmla="*/ 1450271 w 2880389"/>
                <a:gd name="connsiteY1" fmla="*/ 17 h 1377254"/>
                <a:gd name="connsiteX2" fmla="*/ 2880390 w 2880389"/>
                <a:gd name="connsiteY2" fmla="*/ 688457 h 1377254"/>
                <a:gd name="connsiteX3" fmla="*/ 1440195 w 2880389"/>
                <a:gd name="connsiteY3" fmla="*/ 688627 h 1377254"/>
                <a:gd name="connsiteX4" fmla="*/ 2713 w 2880389"/>
                <a:gd name="connsiteY4" fmla="*/ 646379 h 1377254"/>
                <a:gd name="connsiteX0" fmla="*/ 2713 w 2880389"/>
                <a:gd name="connsiteY0" fmla="*/ 646379 h 1377254"/>
                <a:gd name="connsiteX1" fmla="*/ 1450271 w 2880389"/>
                <a:gd name="connsiteY1" fmla="*/ 17 h 1377254"/>
                <a:gd name="connsiteX2" fmla="*/ 2880390 w 2880389"/>
                <a:gd name="connsiteY2" fmla="*/ 688457 h 1377254"/>
                <a:gd name="connsiteX0" fmla="*/ 0 w 3487277"/>
                <a:gd name="connsiteY0" fmla="*/ 646379 h 1640957"/>
                <a:gd name="connsiteX1" fmla="*/ 1447558 w 3487277"/>
                <a:gd name="connsiteY1" fmla="*/ 17 h 1640957"/>
                <a:gd name="connsiteX2" fmla="*/ 2877677 w 3487277"/>
                <a:gd name="connsiteY2" fmla="*/ 688457 h 1640957"/>
                <a:gd name="connsiteX3" fmla="*/ 1437482 w 3487277"/>
                <a:gd name="connsiteY3" fmla="*/ 688627 h 1640957"/>
                <a:gd name="connsiteX4" fmla="*/ 0 w 3487277"/>
                <a:gd name="connsiteY4" fmla="*/ 646379 h 1640957"/>
                <a:gd name="connsiteX0" fmla="*/ 0 w 3487277"/>
                <a:gd name="connsiteY0" fmla="*/ 646379 h 1640957"/>
                <a:gd name="connsiteX1" fmla="*/ 1447558 w 3487277"/>
                <a:gd name="connsiteY1" fmla="*/ 17 h 1640957"/>
                <a:gd name="connsiteX2" fmla="*/ 3487277 w 3487277"/>
                <a:gd name="connsiteY2" fmla="*/ 1640957 h 1640957"/>
                <a:gd name="connsiteX0" fmla="*/ 266700 w 3753977"/>
                <a:gd name="connsiteY0" fmla="*/ 646379 h 1640957"/>
                <a:gd name="connsiteX1" fmla="*/ 1714258 w 3753977"/>
                <a:gd name="connsiteY1" fmla="*/ 17 h 1640957"/>
                <a:gd name="connsiteX2" fmla="*/ 3144377 w 3753977"/>
                <a:gd name="connsiteY2" fmla="*/ 688457 h 1640957"/>
                <a:gd name="connsiteX3" fmla="*/ 1704182 w 3753977"/>
                <a:gd name="connsiteY3" fmla="*/ 688627 h 1640957"/>
                <a:gd name="connsiteX4" fmla="*/ 266700 w 3753977"/>
                <a:gd name="connsiteY4" fmla="*/ 646379 h 1640957"/>
                <a:gd name="connsiteX0" fmla="*/ 0 w 3753977"/>
                <a:gd name="connsiteY0" fmla="*/ 884504 h 1640957"/>
                <a:gd name="connsiteX1" fmla="*/ 1714258 w 3753977"/>
                <a:gd name="connsiteY1" fmla="*/ 17 h 1640957"/>
                <a:gd name="connsiteX2" fmla="*/ 3753977 w 3753977"/>
                <a:gd name="connsiteY2" fmla="*/ 1640957 h 1640957"/>
                <a:gd name="connsiteX0" fmla="*/ 266700 w 3753977"/>
                <a:gd name="connsiteY0" fmla="*/ 649520 h 1644098"/>
                <a:gd name="connsiteX1" fmla="*/ 1714258 w 3753977"/>
                <a:gd name="connsiteY1" fmla="*/ 3158 h 1644098"/>
                <a:gd name="connsiteX2" fmla="*/ 2944352 w 3753977"/>
                <a:gd name="connsiteY2" fmla="*/ 880754 h 1644098"/>
                <a:gd name="connsiteX3" fmla="*/ 1704182 w 3753977"/>
                <a:gd name="connsiteY3" fmla="*/ 691768 h 1644098"/>
                <a:gd name="connsiteX4" fmla="*/ 266700 w 3753977"/>
                <a:gd name="connsiteY4" fmla="*/ 649520 h 1644098"/>
                <a:gd name="connsiteX0" fmla="*/ 0 w 3753977"/>
                <a:gd name="connsiteY0" fmla="*/ 887645 h 1644098"/>
                <a:gd name="connsiteX1" fmla="*/ 1714258 w 3753977"/>
                <a:gd name="connsiteY1" fmla="*/ 3158 h 1644098"/>
                <a:gd name="connsiteX2" fmla="*/ 3753977 w 3753977"/>
                <a:gd name="connsiteY2" fmla="*/ 1644098 h 1644098"/>
                <a:gd name="connsiteX0" fmla="*/ 266700 w 3753977"/>
                <a:gd name="connsiteY0" fmla="*/ 649520 h 1644098"/>
                <a:gd name="connsiteX1" fmla="*/ 1714258 w 3753977"/>
                <a:gd name="connsiteY1" fmla="*/ 3158 h 1644098"/>
                <a:gd name="connsiteX2" fmla="*/ 2944352 w 3753977"/>
                <a:gd name="connsiteY2" fmla="*/ 880754 h 1644098"/>
                <a:gd name="connsiteX3" fmla="*/ 1704182 w 3753977"/>
                <a:gd name="connsiteY3" fmla="*/ 691768 h 1644098"/>
                <a:gd name="connsiteX4" fmla="*/ 266700 w 3753977"/>
                <a:gd name="connsiteY4" fmla="*/ 649520 h 1644098"/>
                <a:gd name="connsiteX0" fmla="*/ 0 w 3753977"/>
                <a:gd name="connsiteY0" fmla="*/ 887645 h 1644098"/>
                <a:gd name="connsiteX1" fmla="*/ 1714258 w 3753977"/>
                <a:gd name="connsiteY1" fmla="*/ 3158 h 1644098"/>
                <a:gd name="connsiteX2" fmla="*/ 3753977 w 3753977"/>
                <a:gd name="connsiteY2" fmla="*/ 1644098 h 1644098"/>
                <a:gd name="connsiteX0" fmla="*/ 266700 w 3753977"/>
                <a:gd name="connsiteY0" fmla="*/ 649520 h 1644098"/>
                <a:gd name="connsiteX1" fmla="*/ 1714258 w 3753977"/>
                <a:gd name="connsiteY1" fmla="*/ 3158 h 1644098"/>
                <a:gd name="connsiteX2" fmla="*/ 2944352 w 3753977"/>
                <a:gd name="connsiteY2" fmla="*/ 880754 h 1644098"/>
                <a:gd name="connsiteX3" fmla="*/ 1704182 w 3753977"/>
                <a:gd name="connsiteY3" fmla="*/ 691768 h 1644098"/>
                <a:gd name="connsiteX4" fmla="*/ 266700 w 3753977"/>
                <a:gd name="connsiteY4" fmla="*/ 649520 h 1644098"/>
                <a:gd name="connsiteX0" fmla="*/ 0 w 3753977"/>
                <a:gd name="connsiteY0" fmla="*/ 887645 h 1644098"/>
                <a:gd name="connsiteX1" fmla="*/ 1714258 w 3753977"/>
                <a:gd name="connsiteY1" fmla="*/ 3158 h 1644098"/>
                <a:gd name="connsiteX2" fmla="*/ 3102500 w 3753977"/>
                <a:gd name="connsiteY2" fmla="*/ 786157 h 1644098"/>
                <a:gd name="connsiteX3" fmla="*/ 3753977 w 3753977"/>
                <a:gd name="connsiteY3" fmla="*/ 1644098 h 1644098"/>
                <a:gd name="connsiteX0" fmla="*/ 266700 w 3753977"/>
                <a:gd name="connsiteY0" fmla="*/ 649520 h 1644098"/>
                <a:gd name="connsiteX1" fmla="*/ 1714258 w 3753977"/>
                <a:gd name="connsiteY1" fmla="*/ 3158 h 1644098"/>
                <a:gd name="connsiteX2" fmla="*/ 2944352 w 3753977"/>
                <a:gd name="connsiteY2" fmla="*/ 880754 h 1644098"/>
                <a:gd name="connsiteX3" fmla="*/ 1704182 w 3753977"/>
                <a:gd name="connsiteY3" fmla="*/ 691768 h 1644098"/>
                <a:gd name="connsiteX4" fmla="*/ 266700 w 3753977"/>
                <a:gd name="connsiteY4" fmla="*/ 649520 h 1644098"/>
                <a:gd name="connsiteX0" fmla="*/ 0 w 3753977"/>
                <a:gd name="connsiteY0" fmla="*/ 887645 h 1644098"/>
                <a:gd name="connsiteX1" fmla="*/ 1714258 w 3753977"/>
                <a:gd name="connsiteY1" fmla="*/ 3158 h 1644098"/>
                <a:gd name="connsiteX2" fmla="*/ 3035825 w 3753977"/>
                <a:gd name="connsiteY2" fmla="*/ 954297 h 1644098"/>
                <a:gd name="connsiteX3" fmla="*/ 3753977 w 3753977"/>
                <a:gd name="connsiteY3" fmla="*/ 1644098 h 1644098"/>
                <a:gd name="connsiteX0" fmla="*/ 266700 w 3753977"/>
                <a:gd name="connsiteY0" fmla="*/ 647743 h 1642321"/>
                <a:gd name="connsiteX1" fmla="*/ 1714258 w 3753977"/>
                <a:gd name="connsiteY1" fmla="*/ 1381 h 1642321"/>
                <a:gd name="connsiteX2" fmla="*/ 3030077 w 3753977"/>
                <a:gd name="connsiteY2" fmla="*/ 794908 h 1642321"/>
                <a:gd name="connsiteX3" fmla="*/ 1704182 w 3753977"/>
                <a:gd name="connsiteY3" fmla="*/ 689991 h 1642321"/>
                <a:gd name="connsiteX4" fmla="*/ 266700 w 3753977"/>
                <a:gd name="connsiteY4" fmla="*/ 647743 h 1642321"/>
                <a:gd name="connsiteX0" fmla="*/ 0 w 3753977"/>
                <a:gd name="connsiteY0" fmla="*/ 885868 h 1642321"/>
                <a:gd name="connsiteX1" fmla="*/ 1714258 w 3753977"/>
                <a:gd name="connsiteY1" fmla="*/ 1381 h 1642321"/>
                <a:gd name="connsiteX2" fmla="*/ 3035825 w 3753977"/>
                <a:gd name="connsiteY2" fmla="*/ 952520 h 1642321"/>
                <a:gd name="connsiteX3" fmla="*/ 3753977 w 3753977"/>
                <a:gd name="connsiteY3" fmla="*/ 1642321 h 1642321"/>
                <a:gd name="connsiteX0" fmla="*/ 266700 w 3753977"/>
                <a:gd name="connsiteY0" fmla="*/ 647743 h 1642321"/>
                <a:gd name="connsiteX1" fmla="*/ 1714258 w 3753977"/>
                <a:gd name="connsiteY1" fmla="*/ 1381 h 1642321"/>
                <a:gd name="connsiteX2" fmla="*/ 3030077 w 3753977"/>
                <a:gd name="connsiteY2" fmla="*/ 794908 h 1642321"/>
                <a:gd name="connsiteX3" fmla="*/ 1704182 w 3753977"/>
                <a:gd name="connsiteY3" fmla="*/ 689991 h 1642321"/>
                <a:gd name="connsiteX4" fmla="*/ 266700 w 3753977"/>
                <a:gd name="connsiteY4" fmla="*/ 647743 h 1642321"/>
                <a:gd name="connsiteX0" fmla="*/ 0 w 3753977"/>
                <a:gd name="connsiteY0" fmla="*/ 885868 h 1642321"/>
                <a:gd name="connsiteX1" fmla="*/ 1714258 w 3753977"/>
                <a:gd name="connsiteY1" fmla="*/ 1381 h 1642321"/>
                <a:gd name="connsiteX2" fmla="*/ 3140600 w 3753977"/>
                <a:gd name="connsiteY2" fmla="*/ 952520 h 1642321"/>
                <a:gd name="connsiteX3" fmla="*/ 3753977 w 3753977"/>
                <a:gd name="connsiteY3" fmla="*/ 1642321 h 1642321"/>
                <a:gd name="connsiteX0" fmla="*/ 266700 w 3753977"/>
                <a:gd name="connsiteY0" fmla="*/ 647743 h 1642321"/>
                <a:gd name="connsiteX1" fmla="*/ 1714258 w 3753977"/>
                <a:gd name="connsiteY1" fmla="*/ 1381 h 1642321"/>
                <a:gd name="connsiteX2" fmla="*/ 3030077 w 3753977"/>
                <a:gd name="connsiteY2" fmla="*/ 794908 h 1642321"/>
                <a:gd name="connsiteX3" fmla="*/ 1704182 w 3753977"/>
                <a:gd name="connsiteY3" fmla="*/ 689991 h 1642321"/>
                <a:gd name="connsiteX4" fmla="*/ 266700 w 3753977"/>
                <a:gd name="connsiteY4" fmla="*/ 647743 h 1642321"/>
                <a:gd name="connsiteX0" fmla="*/ 0 w 3753977"/>
                <a:gd name="connsiteY0" fmla="*/ 885868 h 1642321"/>
                <a:gd name="connsiteX1" fmla="*/ 1514233 w 3753977"/>
                <a:gd name="connsiteY1" fmla="*/ 64434 h 1642321"/>
                <a:gd name="connsiteX2" fmla="*/ 3140600 w 3753977"/>
                <a:gd name="connsiteY2" fmla="*/ 952520 h 1642321"/>
                <a:gd name="connsiteX3" fmla="*/ 3753977 w 3753977"/>
                <a:gd name="connsiteY3" fmla="*/ 1642321 h 1642321"/>
                <a:gd name="connsiteX0" fmla="*/ 266700 w 3753977"/>
                <a:gd name="connsiteY0" fmla="*/ 647743 h 1642321"/>
                <a:gd name="connsiteX1" fmla="*/ 1714258 w 3753977"/>
                <a:gd name="connsiteY1" fmla="*/ 1381 h 1642321"/>
                <a:gd name="connsiteX2" fmla="*/ 3030077 w 3753977"/>
                <a:gd name="connsiteY2" fmla="*/ 794908 h 1642321"/>
                <a:gd name="connsiteX3" fmla="*/ 1704182 w 3753977"/>
                <a:gd name="connsiteY3" fmla="*/ 689991 h 1642321"/>
                <a:gd name="connsiteX4" fmla="*/ 266700 w 3753977"/>
                <a:gd name="connsiteY4" fmla="*/ 647743 h 1642321"/>
                <a:gd name="connsiteX0" fmla="*/ 0 w 3753977"/>
                <a:gd name="connsiteY0" fmla="*/ 885868 h 1642321"/>
                <a:gd name="connsiteX1" fmla="*/ 1514233 w 3753977"/>
                <a:gd name="connsiteY1" fmla="*/ 64434 h 1642321"/>
                <a:gd name="connsiteX2" fmla="*/ 3121550 w 3753977"/>
                <a:gd name="connsiteY2" fmla="*/ 994555 h 1642321"/>
                <a:gd name="connsiteX3" fmla="*/ 3753977 w 3753977"/>
                <a:gd name="connsiteY3" fmla="*/ 1642321 h 1642321"/>
                <a:gd name="connsiteX0" fmla="*/ 266700 w 3753977"/>
                <a:gd name="connsiteY0" fmla="*/ 647743 h 1642321"/>
                <a:gd name="connsiteX1" fmla="*/ 1714258 w 3753977"/>
                <a:gd name="connsiteY1" fmla="*/ 1381 h 1642321"/>
                <a:gd name="connsiteX2" fmla="*/ 3030077 w 3753977"/>
                <a:gd name="connsiteY2" fmla="*/ 794908 h 1642321"/>
                <a:gd name="connsiteX3" fmla="*/ 1704182 w 3753977"/>
                <a:gd name="connsiteY3" fmla="*/ 689991 h 1642321"/>
                <a:gd name="connsiteX4" fmla="*/ 266700 w 3753977"/>
                <a:gd name="connsiteY4" fmla="*/ 647743 h 1642321"/>
                <a:gd name="connsiteX0" fmla="*/ 0 w 3753977"/>
                <a:gd name="connsiteY0" fmla="*/ 885868 h 1642321"/>
                <a:gd name="connsiteX1" fmla="*/ 1514233 w 3753977"/>
                <a:gd name="connsiteY1" fmla="*/ 64434 h 1642321"/>
                <a:gd name="connsiteX2" fmla="*/ 3121550 w 3753977"/>
                <a:gd name="connsiteY2" fmla="*/ 994555 h 1642321"/>
                <a:gd name="connsiteX3" fmla="*/ 3753977 w 3753977"/>
                <a:gd name="connsiteY3" fmla="*/ 1642321 h 1642321"/>
                <a:gd name="connsiteX0" fmla="*/ 266700 w 3753977"/>
                <a:gd name="connsiteY0" fmla="*/ 595457 h 1590035"/>
                <a:gd name="connsiteX1" fmla="*/ 1647583 w 3753977"/>
                <a:gd name="connsiteY1" fmla="*/ 1639 h 1590035"/>
                <a:gd name="connsiteX2" fmla="*/ 3030077 w 3753977"/>
                <a:gd name="connsiteY2" fmla="*/ 742622 h 1590035"/>
                <a:gd name="connsiteX3" fmla="*/ 1704182 w 3753977"/>
                <a:gd name="connsiteY3" fmla="*/ 637705 h 1590035"/>
                <a:gd name="connsiteX4" fmla="*/ 266700 w 3753977"/>
                <a:gd name="connsiteY4" fmla="*/ 595457 h 1590035"/>
                <a:gd name="connsiteX0" fmla="*/ 0 w 3753977"/>
                <a:gd name="connsiteY0" fmla="*/ 833582 h 1590035"/>
                <a:gd name="connsiteX1" fmla="*/ 1514233 w 3753977"/>
                <a:gd name="connsiteY1" fmla="*/ 12148 h 1590035"/>
                <a:gd name="connsiteX2" fmla="*/ 3121550 w 3753977"/>
                <a:gd name="connsiteY2" fmla="*/ 942269 h 1590035"/>
                <a:gd name="connsiteX3" fmla="*/ 3753977 w 3753977"/>
                <a:gd name="connsiteY3" fmla="*/ 1590035 h 1590035"/>
                <a:gd name="connsiteX0" fmla="*/ 247650 w 3734927"/>
                <a:gd name="connsiteY0" fmla="*/ 595457 h 1590035"/>
                <a:gd name="connsiteX1" fmla="*/ 1628533 w 3734927"/>
                <a:gd name="connsiteY1" fmla="*/ 1639 h 1590035"/>
                <a:gd name="connsiteX2" fmla="*/ 3011027 w 3734927"/>
                <a:gd name="connsiteY2" fmla="*/ 742622 h 1590035"/>
                <a:gd name="connsiteX3" fmla="*/ 1685132 w 3734927"/>
                <a:gd name="connsiteY3" fmla="*/ 637705 h 1590035"/>
                <a:gd name="connsiteX4" fmla="*/ 247650 w 3734927"/>
                <a:gd name="connsiteY4" fmla="*/ 595457 h 1590035"/>
                <a:gd name="connsiteX0" fmla="*/ 0 w 3734927"/>
                <a:gd name="connsiteY0" fmla="*/ 1127826 h 1590035"/>
                <a:gd name="connsiteX1" fmla="*/ 1495183 w 3734927"/>
                <a:gd name="connsiteY1" fmla="*/ 12148 h 1590035"/>
                <a:gd name="connsiteX2" fmla="*/ 3102500 w 3734927"/>
                <a:gd name="connsiteY2" fmla="*/ 942269 h 1590035"/>
                <a:gd name="connsiteX3" fmla="*/ 3734927 w 3734927"/>
                <a:gd name="connsiteY3" fmla="*/ 1590035 h 159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4927" h="1590035" stroke="0" extrusionOk="0">
                  <a:moveTo>
                    <a:pt x="247650" y="595457"/>
                  </a:moveTo>
                  <a:cubicBezTo>
                    <a:pt x="294582" y="230374"/>
                    <a:pt x="1167970" y="-22889"/>
                    <a:pt x="1628533" y="1639"/>
                  </a:cubicBezTo>
                  <a:cubicBezTo>
                    <a:pt x="2089096" y="26167"/>
                    <a:pt x="2934632" y="711039"/>
                    <a:pt x="3011027" y="742622"/>
                  </a:cubicBezTo>
                  <a:lnTo>
                    <a:pt x="1685132" y="637705"/>
                  </a:lnTo>
                  <a:lnTo>
                    <a:pt x="247650" y="595457"/>
                  </a:lnTo>
                  <a:close/>
                </a:path>
                <a:path w="3734927" h="1590035" fill="none">
                  <a:moveTo>
                    <a:pt x="0" y="1127826"/>
                  </a:moveTo>
                  <a:cubicBezTo>
                    <a:pt x="46932" y="762743"/>
                    <a:pt x="730227" y="9589"/>
                    <a:pt x="1495183" y="12148"/>
                  </a:cubicBezTo>
                  <a:cubicBezTo>
                    <a:pt x="2010679" y="-11773"/>
                    <a:pt x="2762547" y="668779"/>
                    <a:pt x="3102500" y="942269"/>
                  </a:cubicBezTo>
                  <a:cubicBezTo>
                    <a:pt x="3432928" y="1268303"/>
                    <a:pt x="3624760" y="1440039"/>
                    <a:pt x="3734927" y="1590035"/>
                  </a:cubicBezTo>
                </a:path>
              </a:pathLst>
            </a:custGeom>
            <a:noFill/>
            <a:ln w="60325" cap="flat" cmpd="sng" algn="ctr"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prstDash val="solid"/>
              <a:bevel/>
              <a:headEnd type="stealth" w="lg" len="lg"/>
              <a:tailEnd type="none" w="med" len="med"/>
            </a:ln>
            <a:effectLst>
              <a:outerShdw blurRad="50800" dist="50800" sx="1000" sy="1000" algn="ctr" rotWithShape="0">
                <a:srgbClr val="000000">
                  <a:alpha val="43137"/>
                </a:srgb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8" name="弧形 51"/>
            <p:cNvSpPr/>
            <p:nvPr/>
          </p:nvSpPr>
          <p:spPr bwMode="auto">
            <a:xfrm flipH="1">
              <a:off x="2268538" y="2276872"/>
              <a:ext cx="3665860" cy="1441193"/>
            </a:xfrm>
            <a:custGeom>
              <a:avLst/>
              <a:gdLst>
                <a:gd name="connsiteX0" fmla="*/ 2713 w 2880389"/>
                <a:gd name="connsiteY0" fmla="*/ 646379 h 1377254"/>
                <a:gd name="connsiteX1" fmla="*/ 1450271 w 2880389"/>
                <a:gd name="connsiteY1" fmla="*/ 17 h 1377254"/>
                <a:gd name="connsiteX2" fmla="*/ 2880390 w 2880389"/>
                <a:gd name="connsiteY2" fmla="*/ 688457 h 1377254"/>
                <a:gd name="connsiteX3" fmla="*/ 1440195 w 2880389"/>
                <a:gd name="connsiteY3" fmla="*/ 688627 h 1377254"/>
                <a:gd name="connsiteX4" fmla="*/ 2713 w 2880389"/>
                <a:gd name="connsiteY4" fmla="*/ 646379 h 1377254"/>
                <a:gd name="connsiteX0" fmla="*/ 2713 w 2880389"/>
                <a:gd name="connsiteY0" fmla="*/ 646379 h 1377254"/>
                <a:gd name="connsiteX1" fmla="*/ 1450271 w 2880389"/>
                <a:gd name="connsiteY1" fmla="*/ 17 h 1377254"/>
                <a:gd name="connsiteX2" fmla="*/ 2880390 w 2880389"/>
                <a:gd name="connsiteY2" fmla="*/ 688457 h 1377254"/>
                <a:gd name="connsiteX0" fmla="*/ 0 w 3487277"/>
                <a:gd name="connsiteY0" fmla="*/ 646379 h 1640957"/>
                <a:gd name="connsiteX1" fmla="*/ 1447558 w 3487277"/>
                <a:gd name="connsiteY1" fmla="*/ 17 h 1640957"/>
                <a:gd name="connsiteX2" fmla="*/ 2877677 w 3487277"/>
                <a:gd name="connsiteY2" fmla="*/ 688457 h 1640957"/>
                <a:gd name="connsiteX3" fmla="*/ 1437482 w 3487277"/>
                <a:gd name="connsiteY3" fmla="*/ 688627 h 1640957"/>
                <a:gd name="connsiteX4" fmla="*/ 0 w 3487277"/>
                <a:gd name="connsiteY4" fmla="*/ 646379 h 1640957"/>
                <a:gd name="connsiteX0" fmla="*/ 0 w 3487277"/>
                <a:gd name="connsiteY0" fmla="*/ 646379 h 1640957"/>
                <a:gd name="connsiteX1" fmla="*/ 1447558 w 3487277"/>
                <a:gd name="connsiteY1" fmla="*/ 17 h 1640957"/>
                <a:gd name="connsiteX2" fmla="*/ 3487277 w 3487277"/>
                <a:gd name="connsiteY2" fmla="*/ 1640957 h 1640957"/>
                <a:gd name="connsiteX0" fmla="*/ 266700 w 3753977"/>
                <a:gd name="connsiteY0" fmla="*/ 646379 h 1640957"/>
                <a:gd name="connsiteX1" fmla="*/ 1714258 w 3753977"/>
                <a:gd name="connsiteY1" fmla="*/ 17 h 1640957"/>
                <a:gd name="connsiteX2" fmla="*/ 3144377 w 3753977"/>
                <a:gd name="connsiteY2" fmla="*/ 688457 h 1640957"/>
                <a:gd name="connsiteX3" fmla="*/ 1704182 w 3753977"/>
                <a:gd name="connsiteY3" fmla="*/ 688627 h 1640957"/>
                <a:gd name="connsiteX4" fmla="*/ 266700 w 3753977"/>
                <a:gd name="connsiteY4" fmla="*/ 646379 h 1640957"/>
                <a:gd name="connsiteX0" fmla="*/ 0 w 3753977"/>
                <a:gd name="connsiteY0" fmla="*/ 884504 h 1640957"/>
                <a:gd name="connsiteX1" fmla="*/ 1714258 w 3753977"/>
                <a:gd name="connsiteY1" fmla="*/ 17 h 1640957"/>
                <a:gd name="connsiteX2" fmla="*/ 3753977 w 3753977"/>
                <a:gd name="connsiteY2" fmla="*/ 1640957 h 1640957"/>
                <a:gd name="connsiteX0" fmla="*/ 266700 w 3753977"/>
                <a:gd name="connsiteY0" fmla="*/ 649520 h 1644098"/>
                <a:gd name="connsiteX1" fmla="*/ 1714258 w 3753977"/>
                <a:gd name="connsiteY1" fmla="*/ 3158 h 1644098"/>
                <a:gd name="connsiteX2" fmla="*/ 2944352 w 3753977"/>
                <a:gd name="connsiteY2" fmla="*/ 880754 h 1644098"/>
                <a:gd name="connsiteX3" fmla="*/ 1704182 w 3753977"/>
                <a:gd name="connsiteY3" fmla="*/ 691768 h 1644098"/>
                <a:gd name="connsiteX4" fmla="*/ 266700 w 3753977"/>
                <a:gd name="connsiteY4" fmla="*/ 649520 h 1644098"/>
                <a:gd name="connsiteX0" fmla="*/ 0 w 3753977"/>
                <a:gd name="connsiteY0" fmla="*/ 887645 h 1644098"/>
                <a:gd name="connsiteX1" fmla="*/ 1714258 w 3753977"/>
                <a:gd name="connsiteY1" fmla="*/ 3158 h 1644098"/>
                <a:gd name="connsiteX2" fmla="*/ 3753977 w 3753977"/>
                <a:gd name="connsiteY2" fmla="*/ 1644098 h 1644098"/>
                <a:gd name="connsiteX0" fmla="*/ 266700 w 3753977"/>
                <a:gd name="connsiteY0" fmla="*/ 649520 h 1644098"/>
                <a:gd name="connsiteX1" fmla="*/ 1714258 w 3753977"/>
                <a:gd name="connsiteY1" fmla="*/ 3158 h 1644098"/>
                <a:gd name="connsiteX2" fmla="*/ 2944352 w 3753977"/>
                <a:gd name="connsiteY2" fmla="*/ 880754 h 1644098"/>
                <a:gd name="connsiteX3" fmla="*/ 1704182 w 3753977"/>
                <a:gd name="connsiteY3" fmla="*/ 691768 h 1644098"/>
                <a:gd name="connsiteX4" fmla="*/ 266700 w 3753977"/>
                <a:gd name="connsiteY4" fmla="*/ 649520 h 1644098"/>
                <a:gd name="connsiteX0" fmla="*/ 0 w 3753977"/>
                <a:gd name="connsiteY0" fmla="*/ 887645 h 1644098"/>
                <a:gd name="connsiteX1" fmla="*/ 1714258 w 3753977"/>
                <a:gd name="connsiteY1" fmla="*/ 3158 h 1644098"/>
                <a:gd name="connsiteX2" fmla="*/ 3753977 w 3753977"/>
                <a:gd name="connsiteY2" fmla="*/ 1644098 h 1644098"/>
                <a:gd name="connsiteX0" fmla="*/ 266700 w 3753977"/>
                <a:gd name="connsiteY0" fmla="*/ 649520 h 1644098"/>
                <a:gd name="connsiteX1" fmla="*/ 1714258 w 3753977"/>
                <a:gd name="connsiteY1" fmla="*/ 3158 h 1644098"/>
                <a:gd name="connsiteX2" fmla="*/ 2944352 w 3753977"/>
                <a:gd name="connsiteY2" fmla="*/ 880754 h 1644098"/>
                <a:gd name="connsiteX3" fmla="*/ 1704182 w 3753977"/>
                <a:gd name="connsiteY3" fmla="*/ 691768 h 1644098"/>
                <a:gd name="connsiteX4" fmla="*/ 266700 w 3753977"/>
                <a:gd name="connsiteY4" fmla="*/ 649520 h 1644098"/>
                <a:gd name="connsiteX0" fmla="*/ 0 w 3753977"/>
                <a:gd name="connsiteY0" fmla="*/ 887645 h 1644098"/>
                <a:gd name="connsiteX1" fmla="*/ 1714258 w 3753977"/>
                <a:gd name="connsiteY1" fmla="*/ 3158 h 1644098"/>
                <a:gd name="connsiteX2" fmla="*/ 3102500 w 3753977"/>
                <a:gd name="connsiteY2" fmla="*/ 786157 h 1644098"/>
                <a:gd name="connsiteX3" fmla="*/ 3753977 w 3753977"/>
                <a:gd name="connsiteY3" fmla="*/ 1644098 h 1644098"/>
                <a:gd name="connsiteX0" fmla="*/ 266700 w 3753977"/>
                <a:gd name="connsiteY0" fmla="*/ 649520 h 1644098"/>
                <a:gd name="connsiteX1" fmla="*/ 1714258 w 3753977"/>
                <a:gd name="connsiteY1" fmla="*/ 3158 h 1644098"/>
                <a:gd name="connsiteX2" fmla="*/ 2944352 w 3753977"/>
                <a:gd name="connsiteY2" fmla="*/ 880754 h 1644098"/>
                <a:gd name="connsiteX3" fmla="*/ 1704182 w 3753977"/>
                <a:gd name="connsiteY3" fmla="*/ 691768 h 1644098"/>
                <a:gd name="connsiteX4" fmla="*/ 266700 w 3753977"/>
                <a:gd name="connsiteY4" fmla="*/ 649520 h 1644098"/>
                <a:gd name="connsiteX0" fmla="*/ 0 w 3753977"/>
                <a:gd name="connsiteY0" fmla="*/ 887645 h 1644098"/>
                <a:gd name="connsiteX1" fmla="*/ 1714258 w 3753977"/>
                <a:gd name="connsiteY1" fmla="*/ 3158 h 1644098"/>
                <a:gd name="connsiteX2" fmla="*/ 3035825 w 3753977"/>
                <a:gd name="connsiteY2" fmla="*/ 954297 h 1644098"/>
                <a:gd name="connsiteX3" fmla="*/ 3753977 w 3753977"/>
                <a:gd name="connsiteY3" fmla="*/ 1644098 h 1644098"/>
                <a:gd name="connsiteX0" fmla="*/ 266700 w 3753977"/>
                <a:gd name="connsiteY0" fmla="*/ 647743 h 1642321"/>
                <a:gd name="connsiteX1" fmla="*/ 1714258 w 3753977"/>
                <a:gd name="connsiteY1" fmla="*/ 1381 h 1642321"/>
                <a:gd name="connsiteX2" fmla="*/ 3030077 w 3753977"/>
                <a:gd name="connsiteY2" fmla="*/ 794908 h 1642321"/>
                <a:gd name="connsiteX3" fmla="*/ 1704182 w 3753977"/>
                <a:gd name="connsiteY3" fmla="*/ 689991 h 1642321"/>
                <a:gd name="connsiteX4" fmla="*/ 266700 w 3753977"/>
                <a:gd name="connsiteY4" fmla="*/ 647743 h 1642321"/>
                <a:gd name="connsiteX0" fmla="*/ 0 w 3753977"/>
                <a:gd name="connsiteY0" fmla="*/ 885868 h 1642321"/>
                <a:gd name="connsiteX1" fmla="*/ 1714258 w 3753977"/>
                <a:gd name="connsiteY1" fmla="*/ 1381 h 1642321"/>
                <a:gd name="connsiteX2" fmla="*/ 3035825 w 3753977"/>
                <a:gd name="connsiteY2" fmla="*/ 952520 h 1642321"/>
                <a:gd name="connsiteX3" fmla="*/ 3753977 w 3753977"/>
                <a:gd name="connsiteY3" fmla="*/ 1642321 h 1642321"/>
                <a:gd name="connsiteX0" fmla="*/ 266700 w 3753977"/>
                <a:gd name="connsiteY0" fmla="*/ 647743 h 1642321"/>
                <a:gd name="connsiteX1" fmla="*/ 1714258 w 3753977"/>
                <a:gd name="connsiteY1" fmla="*/ 1381 h 1642321"/>
                <a:gd name="connsiteX2" fmla="*/ 3030077 w 3753977"/>
                <a:gd name="connsiteY2" fmla="*/ 794908 h 1642321"/>
                <a:gd name="connsiteX3" fmla="*/ 1704182 w 3753977"/>
                <a:gd name="connsiteY3" fmla="*/ 689991 h 1642321"/>
                <a:gd name="connsiteX4" fmla="*/ 266700 w 3753977"/>
                <a:gd name="connsiteY4" fmla="*/ 647743 h 1642321"/>
                <a:gd name="connsiteX0" fmla="*/ 0 w 3753977"/>
                <a:gd name="connsiteY0" fmla="*/ 885868 h 1642321"/>
                <a:gd name="connsiteX1" fmla="*/ 1714258 w 3753977"/>
                <a:gd name="connsiteY1" fmla="*/ 1381 h 1642321"/>
                <a:gd name="connsiteX2" fmla="*/ 3140600 w 3753977"/>
                <a:gd name="connsiteY2" fmla="*/ 952520 h 1642321"/>
                <a:gd name="connsiteX3" fmla="*/ 3753977 w 3753977"/>
                <a:gd name="connsiteY3" fmla="*/ 1642321 h 1642321"/>
                <a:gd name="connsiteX0" fmla="*/ 266700 w 3753977"/>
                <a:gd name="connsiteY0" fmla="*/ 647743 h 1642321"/>
                <a:gd name="connsiteX1" fmla="*/ 1714258 w 3753977"/>
                <a:gd name="connsiteY1" fmla="*/ 1381 h 1642321"/>
                <a:gd name="connsiteX2" fmla="*/ 3030077 w 3753977"/>
                <a:gd name="connsiteY2" fmla="*/ 794908 h 1642321"/>
                <a:gd name="connsiteX3" fmla="*/ 1704182 w 3753977"/>
                <a:gd name="connsiteY3" fmla="*/ 689991 h 1642321"/>
                <a:gd name="connsiteX4" fmla="*/ 266700 w 3753977"/>
                <a:gd name="connsiteY4" fmla="*/ 647743 h 1642321"/>
                <a:gd name="connsiteX0" fmla="*/ 0 w 3753977"/>
                <a:gd name="connsiteY0" fmla="*/ 885868 h 1642321"/>
                <a:gd name="connsiteX1" fmla="*/ 1514233 w 3753977"/>
                <a:gd name="connsiteY1" fmla="*/ 64434 h 1642321"/>
                <a:gd name="connsiteX2" fmla="*/ 3140600 w 3753977"/>
                <a:gd name="connsiteY2" fmla="*/ 952520 h 1642321"/>
                <a:gd name="connsiteX3" fmla="*/ 3753977 w 3753977"/>
                <a:gd name="connsiteY3" fmla="*/ 1642321 h 1642321"/>
                <a:gd name="connsiteX0" fmla="*/ 266700 w 3753977"/>
                <a:gd name="connsiteY0" fmla="*/ 647743 h 1642321"/>
                <a:gd name="connsiteX1" fmla="*/ 1714258 w 3753977"/>
                <a:gd name="connsiteY1" fmla="*/ 1381 h 1642321"/>
                <a:gd name="connsiteX2" fmla="*/ 3030077 w 3753977"/>
                <a:gd name="connsiteY2" fmla="*/ 794908 h 1642321"/>
                <a:gd name="connsiteX3" fmla="*/ 1704182 w 3753977"/>
                <a:gd name="connsiteY3" fmla="*/ 689991 h 1642321"/>
                <a:gd name="connsiteX4" fmla="*/ 266700 w 3753977"/>
                <a:gd name="connsiteY4" fmla="*/ 647743 h 1642321"/>
                <a:gd name="connsiteX0" fmla="*/ 0 w 3753977"/>
                <a:gd name="connsiteY0" fmla="*/ 885868 h 1642321"/>
                <a:gd name="connsiteX1" fmla="*/ 1514233 w 3753977"/>
                <a:gd name="connsiteY1" fmla="*/ 64434 h 1642321"/>
                <a:gd name="connsiteX2" fmla="*/ 3121550 w 3753977"/>
                <a:gd name="connsiteY2" fmla="*/ 994555 h 1642321"/>
                <a:gd name="connsiteX3" fmla="*/ 3753977 w 3753977"/>
                <a:gd name="connsiteY3" fmla="*/ 1642321 h 1642321"/>
                <a:gd name="connsiteX0" fmla="*/ 266700 w 3753977"/>
                <a:gd name="connsiteY0" fmla="*/ 647743 h 1642321"/>
                <a:gd name="connsiteX1" fmla="*/ 1714258 w 3753977"/>
                <a:gd name="connsiteY1" fmla="*/ 1381 h 1642321"/>
                <a:gd name="connsiteX2" fmla="*/ 3030077 w 3753977"/>
                <a:gd name="connsiteY2" fmla="*/ 794908 h 1642321"/>
                <a:gd name="connsiteX3" fmla="*/ 1704182 w 3753977"/>
                <a:gd name="connsiteY3" fmla="*/ 689991 h 1642321"/>
                <a:gd name="connsiteX4" fmla="*/ 266700 w 3753977"/>
                <a:gd name="connsiteY4" fmla="*/ 647743 h 1642321"/>
                <a:gd name="connsiteX0" fmla="*/ 0 w 3753977"/>
                <a:gd name="connsiteY0" fmla="*/ 885868 h 1642321"/>
                <a:gd name="connsiteX1" fmla="*/ 1514233 w 3753977"/>
                <a:gd name="connsiteY1" fmla="*/ 64434 h 1642321"/>
                <a:gd name="connsiteX2" fmla="*/ 3121550 w 3753977"/>
                <a:gd name="connsiteY2" fmla="*/ 994555 h 1642321"/>
                <a:gd name="connsiteX3" fmla="*/ 3753977 w 3753977"/>
                <a:gd name="connsiteY3" fmla="*/ 1642321 h 1642321"/>
                <a:gd name="connsiteX0" fmla="*/ 266700 w 3753977"/>
                <a:gd name="connsiteY0" fmla="*/ 595457 h 1590035"/>
                <a:gd name="connsiteX1" fmla="*/ 1647583 w 3753977"/>
                <a:gd name="connsiteY1" fmla="*/ 1639 h 1590035"/>
                <a:gd name="connsiteX2" fmla="*/ 3030077 w 3753977"/>
                <a:gd name="connsiteY2" fmla="*/ 742622 h 1590035"/>
                <a:gd name="connsiteX3" fmla="*/ 1704182 w 3753977"/>
                <a:gd name="connsiteY3" fmla="*/ 637705 h 1590035"/>
                <a:gd name="connsiteX4" fmla="*/ 266700 w 3753977"/>
                <a:gd name="connsiteY4" fmla="*/ 595457 h 1590035"/>
                <a:gd name="connsiteX0" fmla="*/ 0 w 3753977"/>
                <a:gd name="connsiteY0" fmla="*/ 833582 h 1590035"/>
                <a:gd name="connsiteX1" fmla="*/ 1514233 w 3753977"/>
                <a:gd name="connsiteY1" fmla="*/ 12148 h 1590035"/>
                <a:gd name="connsiteX2" fmla="*/ 3121550 w 3753977"/>
                <a:gd name="connsiteY2" fmla="*/ 942269 h 1590035"/>
                <a:gd name="connsiteX3" fmla="*/ 3753977 w 3753977"/>
                <a:gd name="connsiteY3" fmla="*/ 1590035 h 1590035"/>
                <a:gd name="connsiteX0" fmla="*/ 247293 w 3734570"/>
                <a:gd name="connsiteY0" fmla="*/ 595457 h 1590035"/>
                <a:gd name="connsiteX1" fmla="*/ 1628176 w 3734570"/>
                <a:gd name="connsiteY1" fmla="*/ 1639 h 1590035"/>
                <a:gd name="connsiteX2" fmla="*/ 3010670 w 3734570"/>
                <a:gd name="connsiteY2" fmla="*/ 742622 h 1590035"/>
                <a:gd name="connsiteX3" fmla="*/ 1684775 w 3734570"/>
                <a:gd name="connsiteY3" fmla="*/ 637705 h 1590035"/>
                <a:gd name="connsiteX4" fmla="*/ 247293 w 3734570"/>
                <a:gd name="connsiteY4" fmla="*/ 595457 h 1590035"/>
                <a:gd name="connsiteX0" fmla="*/ 0 w 3734570"/>
                <a:gd name="connsiteY0" fmla="*/ 1085791 h 1590035"/>
                <a:gd name="connsiteX1" fmla="*/ 1494826 w 3734570"/>
                <a:gd name="connsiteY1" fmla="*/ 12148 h 1590035"/>
                <a:gd name="connsiteX2" fmla="*/ 3102143 w 3734570"/>
                <a:gd name="connsiteY2" fmla="*/ 942269 h 1590035"/>
                <a:gd name="connsiteX3" fmla="*/ 3734570 w 3734570"/>
                <a:gd name="connsiteY3" fmla="*/ 1590035 h 159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4570" h="1590035" stroke="0" extrusionOk="0">
                  <a:moveTo>
                    <a:pt x="247293" y="595457"/>
                  </a:moveTo>
                  <a:cubicBezTo>
                    <a:pt x="294225" y="230374"/>
                    <a:pt x="1167613" y="-22889"/>
                    <a:pt x="1628176" y="1639"/>
                  </a:cubicBezTo>
                  <a:cubicBezTo>
                    <a:pt x="2088739" y="26167"/>
                    <a:pt x="2934275" y="711039"/>
                    <a:pt x="3010670" y="742622"/>
                  </a:cubicBezTo>
                  <a:lnTo>
                    <a:pt x="1684775" y="637705"/>
                  </a:lnTo>
                  <a:lnTo>
                    <a:pt x="247293" y="595457"/>
                  </a:lnTo>
                  <a:close/>
                </a:path>
                <a:path w="3734570" h="1590035" fill="none">
                  <a:moveTo>
                    <a:pt x="0" y="1085791"/>
                  </a:moveTo>
                  <a:cubicBezTo>
                    <a:pt x="46932" y="720708"/>
                    <a:pt x="729870" y="9589"/>
                    <a:pt x="1494826" y="12148"/>
                  </a:cubicBezTo>
                  <a:cubicBezTo>
                    <a:pt x="2010322" y="-11773"/>
                    <a:pt x="2762190" y="668779"/>
                    <a:pt x="3102143" y="942269"/>
                  </a:cubicBezTo>
                  <a:cubicBezTo>
                    <a:pt x="3432571" y="1268303"/>
                    <a:pt x="3624403" y="1440039"/>
                    <a:pt x="3734570" y="1590035"/>
                  </a:cubicBezTo>
                </a:path>
              </a:pathLst>
            </a:custGeom>
            <a:noFill/>
            <a:ln w="60325" cap="flat" cmpd="sng" algn="ctr">
              <a:gradFill>
                <a:gsLst>
                  <a:gs pos="0">
                    <a:srgbClr val="FFC000"/>
                  </a:gs>
                  <a:gs pos="50000">
                    <a:srgbClr val="FFC000"/>
                  </a:gs>
                  <a:gs pos="100000">
                    <a:schemeClr val="bg1"/>
                  </a:gs>
                </a:gsLst>
                <a:lin ang="5400000" scaled="0"/>
              </a:gradFill>
              <a:prstDash val="solid"/>
              <a:bevel/>
              <a:headEnd type="stealth" w="lg" len="lg"/>
              <a:tailEnd type="none" w="med" len="med"/>
            </a:ln>
            <a:effectLst>
              <a:outerShdw blurRad="50800" dist="50800" sx="1000" sy="1000" algn="ctr" rotWithShape="0">
                <a:srgbClr val="000000">
                  <a:alpha val="43137"/>
                </a:srgb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>
            <a:extLst>
              <a:ext uri="{FF2B5EF4-FFF2-40B4-BE49-F238E27FC236}">
                <a16:creationId xmlns="" xmlns:a16="http://schemas.microsoft.com/office/drawing/2014/main" id="{92252122-499B-4F6E-BAA0-4DCA5123754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79388" y="2420938"/>
            <a:ext cx="8856662" cy="1500187"/>
          </a:xfrm>
        </p:spPr>
        <p:txBody>
          <a:bodyPr anchor="b"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zh-TW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四、國中教育會考說明</a:t>
            </a:r>
            <a:endParaRPr lang="zh-TW" altLang="en-US" sz="6000" dirty="0">
              <a:ea typeface="微軟正黑體" pitchFamily="34" charset="-120"/>
            </a:endParaRPr>
          </a:p>
        </p:txBody>
      </p:sp>
      <p:sp>
        <p:nvSpPr>
          <p:cNvPr id="102403" name="投影片編號版面配置區 3">
            <a:extLst>
              <a:ext uri="{FF2B5EF4-FFF2-40B4-BE49-F238E27FC236}">
                <a16:creationId xmlns="" xmlns:a16="http://schemas.microsoft.com/office/drawing/2014/main" id="{0C28BE8F-6DA0-4AD5-9792-F4EA2362B030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9A38F1E7-A077-4D06-A990-9AE7B8735FF3}" type="slidenum">
              <a:rPr kumimoji="0" lang="en-US" altLang="zh-TW" sz="1200">
                <a:solidFill>
                  <a:srgbClr val="0C3226"/>
                </a:solidFill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8</a:t>
            </a:fld>
            <a:endParaRPr kumimoji="0" lang="en-US" altLang="zh-TW" sz="1200">
              <a:solidFill>
                <a:srgbClr val="0C322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標題 1"/>
          <p:cNvSpPr>
            <a:spLocks noGrp="1"/>
          </p:cNvSpPr>
          <p:nvPr>
            <p:ph type="title" idx="4294967295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教育會考何時考</a:t>
            </a:r>
          </a:p>
        </p:txBody>
      </p:sp>
      <p:graphicFrame>
        <p:nvGraphicFramePr>
          <p:cNvPr id="5" name="內容版面配置區 4">
            <a:extLst/>
          </p:cNvPr>
          <p:cNvGraphicFramePr>
            <a:graphicFrameLocks noGrp="1"/>
          </p:cNvGraphicFramePr>
          <p:nvPr>
            <p:ph idx="4294967295"/>
          </p:nvPr>
        </p:nvGraphicFramePr>
        <p:xfrm>
          <a:off x="500063" y="1268413"/>
          <a:ext cx="8280400" cy="5195891"/>
        </p:xfrm>
        <a:graphic>
          <a:graphicData uri="http://schemas.openxmlformats.org/drawingml/2006/table">
            <a:tbl>
              <a:tblPr/>
              <a:tblGrid>
                <a:gridCol w="2070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701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701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701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572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110</a:t>
                      </a: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15</a:t>
                      </a: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日（六）</a:t>
                      </a: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110</a:t>
                      </a: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16</a:t>
                      </a: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日（日）</a:t>
                      </a: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08:20-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08:30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6B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考試說明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6B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08:20-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08:30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考試說明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08:30-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09:40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6B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社    會</a:t>
                      </a:r>
                      <a:endParaRPr kumimoji="0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6B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08:30-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09:40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自    然</a:t>
                      </a:r>
                      <a:endParaRPr kumimoji="0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09:40-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10:20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休息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09:40-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10:20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休息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10:20-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10:30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考試說明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10:20-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10:30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考試說明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10:30-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11:50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數    學</a:t>
                      </a:r>
                      <a:endParaRPr kumimoji="0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10:30-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11:30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英語（閱讀）</a:t>
                      </a:r>
                      <a:endParaRPr kumimoji="0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11:50-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13:40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午休 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11:30-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12:00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休息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13:40-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13:50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考試說明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12:00-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12:05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考試說明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13:50-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15:00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國    文</a:t>
                      </a:r>
                      <a:endParaRPr kumimoji="0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12:05-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12:30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英語（聽力）</a:t>
                      </a:r>
                      <a:endParaRPr kumimoji="0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15:00-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15:40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休息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15:40-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15:50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考試說明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15:50-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16:40</a:t>
                      </a: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寫作測驗</a:t>
                      </a:r>
                      <a:endParaRPr kumimoji="0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7523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heme/theme1.xml><?xml version="1.0" encoding="utf-8"?>
<a:theme xmlns:a="http://schemas.openxmlformats.org/drawingml/2006/main" name="12年國教簡報">
  <a:themeElements>
    <a:clrScheme name="12年國教簡報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年國教簡報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12年國教簡報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36381</TotalTime>
  <Words>2686</Words>
  <Application>Microsoft Office PowerPoint</Application>
  <PresentationFormat>如螢幕大小 (4:3)</PresentationFormat>
  <Paragraphs>594</Paragraphs>
  <Slides>36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48" baseType="lpstr">
      <vt:lpstr>BiauKai</vt:lpstr>
      <vt:lpstr>Cataneo BT</vt:lpstr>
      <vt:lpstr>華康儷特圓</vt:lpstr>
      <vt:lpstr>微軟正黑體</vt:lpstr>
      <vt:lpstr>新細明體</vt:lpstr>
      <vt:lpstr>標楷體</vt:lpstr>
      <vt:lpstr>Arial</vt:lpstr>
      <vt:lpstr>Calibri</vt:lpstr>
      <vt:lpstr>Times New Roman</vt:lpstr>
      <vt:lpstr>Verdana</vt:lpstr>
      <vt:lpstr>Wingdings</vt:lpstr>
      <vt:lpstr>12年國教簡報</vt:lpstr>
      <vt:lpstr>PowerPoint 簡報</vt:lpstr>
      <vt:lpstr>          目次</vt:lpstr>
      <vt:lpstr>PowerPoint 簡報</vt:lpstr>
      <vt:lpstr>PowerPoint 簡報</vt:lpstr>
      <vt:lpstr>PowerPoint 簡報</vt:lpstr>
      <vt:lpstr>桃連區職業類科之群科屬性</vt:lpstr>
      <vt:lpstr>PowerPoint 簡報</vt:lpstr>
      <vt:lpstr>PowerPoint 簡報</vt:lpstr>
      <vt:lpstr>教育會考何時考</vt:lpstr>
      <vt:lpstr>教育會考怎麼考</vt:lpstr>
      <vt:lpstr>PowerPoint 簡報</vt:lpstr>
      <vt:lpstr>PowerPoint 簡報</vt:lpstr>
      <vt:lpstr>能力等級與加註標示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甄選入學(科學班)</vt:lpstr>
      <vt:lpstr>甄選入學(藝才班)</vt:lpstr>
      <vt:lpstr>甄選入學(高職專業群科)</vt:lpstr>
      <vt:lpstr>PowerPoint 簡報</vt:lpstr>
      <vt:lpstr>110學年度新設市高-羅浮高中</vt:lpstr>
      <vt:lpstr>PowerPoint 簡報</vt:lpstr>
      <vt:lpstr>PowerPoint 簡報</vt:lpstr>
      <vt:lpstr>110年桃連區免試入學-同分超額比序步驟</vt:lpstr>
      <vt:lpstr>PowerPoint 簡報</vt:lpstr>
      <vt:lpstr>PowerPoint 簡報</vt:lpstr>
      <vt:lpstr>PowerPoint 簡報</vt:lpstr>
      <vt:lpstr>五專免試入學</vt:lpstr>
      <vt:lpstr>五專入學時程</vt:lpstr>
      <vt:lpstr>PowerPoint 簡報</vt:lpstr>
      <vt:lpstr>輔助資源</vt:lpstr>
      <vt:lpstr>PowerPoint 簡報</vt:lpstr>
    </vt:vector>
  </TitlesOfParts>
  <Company>Net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SA03</dc:creator>
  <cp:lastModifiedBy>user</cp:lastModifiedBy>
  <cp:revision>1346</cp:revision>
  <cp:lastPrinted>2019-10-04T10:15:06Z</cp:lastPrinted>
  <dcterms:created xsi:type="dcterms:W3CDTF">2012-05-12T02:14:41Z</dcterms:created>
  <dcterms:modified xsi:type="dcterms:W3CDTF">2020-10-26T03:53:57Z</dcterms:modified>
</cp:coreProperties>
</file>