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6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1.xml" ContentType="application/vnd.openxmlformats-officedocument.presentationml.notesSlide+xml"/>
  <Override PartName="/ppt/tags/tag12.xml" ContentType="application/vnd.openxmlformats-officedocument.presentationml.tags+xml"/>
  <Override PartName="/ppt/notesSlides/notesSlide32.xml" ContentType="application/vnd.openxmlformats-officedocument.presentationml.notesSlide+xml"/>
  <Override PartName="/ppt/tags/tag13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35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3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23.xml" ContentType="application/vnd.openxmlformats-officedocument.presentationml.tags+xml"/>
  <Override PartName="/ppt/notesSlides/notesSlide41.xml" ContentType="application/vnd.openxmlformats-officedocument.presentationml.notesSlide+xml"/>
  <Override PartName="/ppt/tags/tag24.xml" ContentType="application/vnd.openxmlformats-officedocument.presentationml.tags+xml"/>
  <Override PartName="/ppt/notesSlides/notesSlide4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25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38"/>
  </p:notesMasterIdLst>
  <p:handoutMasterIdLst>
    <p:handoutMasterId r:id="rId139"/>
  </p:handoutMasterIdLst>
  <p:sldIdLst>
    <p:sldId id="529" r:id="rId2"/>
    <p:sldId id="830" r:id="rId3"/>
    <p:sldId id="1566" r:id="rId4"/>
    <p:sldId id="844" r:id="rId5"/>
    <p:sldId id="934" r:id="rId6"/>
    <p:sldId id="972" r:id="rId7"/>
    <p:sldId id="1567" r:id="rId8"/>
    <p:sldId id="819" r:id="rId9"/>
    <p:sldId id="839" r:id="rId10"/>
    <p:sldId id="1568" r:id="rId11"/>
    <p:sldId id="653" r:id="rId12"/>
    <p:sldId id="655" r:id="rId13"/>
    <p:sldId id="990" r:id="rId14"/>
    <p:sldId id="992" r:id="rId15"/>
    <p:sldId id="991" r:id="rId16"/>
    <p:sldId id="686" r:id="rId17"/>
    <p:sldId id="687" r:id="rId18"/>
    <p:sldId id="806" r:id="rId19"/>
    <p:sldId id="1399" r:id="rId20"/>
    <p:sldId id="848" r:id="rId21"/>
    <p:sldId id="1548" r:id="rId22"/>
    <p:sldId id="445" r:id="rId23"/>
    <p:sldId id="803" r:id="rId24"/>
    <p:sldId id="807" r:id="rId25"/>
    <p:sldId id="333" r:id="rId26"/>
    <p:sldId id="334" r:id="rId27"/>
    <p:sldId id="812" r:id="rId28"/>
    <p:sldId id="752" r:id="rId29"/>
    <p:sldId id="690" r:id="rId30"/>
    <p:sldId id="344" r:id="rId31"/>
    <p:sldId id="1565" r:id="rId32"/>
    <p:sldId id="813" r:id="rId33"/>
    <p:sldId id="814" r:id="rId34"/>
    <p:sldId id="815" r:id="rId35"/>
    <p:sldId id="816" r:id="rId36"/>
    <p:sldId id="347" r:id="rId37"/>
    <p:sldId id="756" r:id="rId38"/>
    <p:sldId id="496" r:id="rId39"/>
    <p:sldId id="905" r:id="rId40"/>
    <p:sldId id="695" r:id="rId41"/>
    <p:sldId id="922" r:id="rId42"/>
    <p:sldId id="697" r:id="rId43"/>
    <p:sldId id="698" r:id="rId44"/>
    <p:sldId id="699" r:id="rId45"/>
    <p:sldId id="694" r:id="rId46"/>
    <p:sldId id="696" r:id="rId47"/>
    <p:sldId id="724" r:id="rId48"/>
    <p:sldId id="725" r:id="rId49"/>
    <p:sldId id="726" r:id="rId50"/>
    <p:sldId id="727" r:id="rId51"/>
    <p:sldId id="431" r:id="rId52"/>
    <p:sldId id="757" r:id="rId53"/>
    <p:sldId id="537" r:id="rId54"/>
    <p:sldId id="849" r:id="rId55"/>
    <p:sldId id="850" r:id="rId56"/>
    <p:sldId id="851" r:id="rId57"/>
    <p:sldId id="861" r:id="rId58"/>
    <p:sldId id="862" r:id="rId59"/>
    <p:sldId id="864" r:id="rId60"/>
    <p:sldId id="865" r:id="rId61"/>
    <p:sldId id="866" r:id="rId62"/>
    <p:sldId id="867" r:id="rId63"/>
    <p:sldId id="869" r:id="rId64"/>
    <p:sldId id="871" r:id="rId65"/>
    <p:sldId id="874" r:id="rId66"/>
    <p:sldId id="875" r:id="rId67"/>
    <p:sldId id="988" r:id="rId68"/>
    <p:sldId id="989" r:id="rId69"/>
    <p:sldId id="1557" r:id="rId70"/>
    <p:sldId id="1564" r:id="rId71"/>
    <p:sldId id="878" r:id="rId72"/>
    <p:sldId id="879" r:id="rId73"/>
    <p:sldId id="880" r:id="rId74"/>
    <p:sldId id="881" r:id="rId75"/>
    <p:sldId id="882" r:id="rId76"/>
    <p:sldId id="887" r:id="rId77"/>
    <p:sldId id="700" r:id="rId78"/>
    <p:sldId id="701" r:id="rId79"/>
    <p:sldId id="702" r:id="rId80"/>
    <p:sldId id="1572" r:id="rId81"/>
    <p:sldId id="1573" r:id="rId82"/>
    <p:sldId id="1574" r:id="rId83"/>
    <p:sldId id="1550" r:id="rId84"/>
    <p:sldId id="1559" r:id="rId85"/>
    <p:sldId id="1551" r:id="rId86"/>
    <p:sldId id="1552" r:id="rId87"/>
    <p:sldId id="1000" r:id="rId88"/>
    <p:sldId id="946" r:id="rId89"/>
    <p:sldId id="947" r:id="rId90"/>
    <p:sldId id="948" r:id="rId91"/>
    <p:sldId id="1569" r:id="rId92"/>
    <p:sldId id="1554" r:id="rId93"/>
    <p:sldId id="1570" r:id="rId94"/>
    <p:sldId id="1562" r:id="rId95"/>
    <p:sldId id="1563" r:id="rId96"/>
    <p:sldId id="786" r:id="rId97"/>
    <p:sldId id="888" r:id="rId98"/>
    <p:sldId id="789" r:id="rId99"/>
    <p:sldId id="790" r:id="rId100"/>
    <p:sldId id="897" r:id="rId101"/>
    <p:sldId id="898" r:id="rId102"/>
    <p:sldId id="791" r:id="rId103"/>
    <p:sldId id="792" r:id="rId104"/>
    <p:sldId id="794" r:id="rId105"/>
    <p:sldId id="796" r:id="rId106"/>
    <p:sldId id="797" r:id="rId107"/>
    <p:sldId id="901" r:id="rId108"/>
    <p:sldId id="798" r:id="rId109"/>
    <p:sldId id="799" r:id="rId110"/>
    <p:sldId id="800" r:id="rId111"/>
    <p:sldId id="591" r:id="rId112"/>
    <p:sldId id="258" r:id="rId113"/>
    <p:sldId id="1571" r:id="rId114"/>
    <p:sldId id="964" r:id="rId115"/>
    <p:sldId id="927" r:id="rId116"/>
    <p:sldId id="928" r:id="rId117"/>
    <p:sldId id="929" r:id="rId118"/>
    <p:sldId id="910" r:id="rId119"/>
    <p:sldId id="912" r:id="rId120"/>
    <p:sldId id="914" r:id="rId121"/>
    <p:sldId id="915" r:id="rId122"/>
    <p:sldId id="916" r:id="rId123"/>
    <p:sldId id="917" r:id="rId124"/>
    <p:sldId id="918" r:id="rId125"/>
    <p:sldId id="919" r:id="rId126"/>
    <p:sldId id="920" r:id="rId127"/>
    <p:sldId id="921" r:id="rId128"/>
    <p:sldId id="820" r:id="rId129"/>
    <p:sldId id="975" r:id="rId130"/>
    <p:sldId id="821" r:id="rId131"/>
    <p:sldId id="822" r:id="rId132"/>
    <p:sldId id="804" r:id="rId133"/>
    <p:sldId id="634" r:id="rId134"/>
    <p:sldId id="781" r:id="rId135"/>
    <p:sldId id="899" r:id="rId136"/>
    <p:sldId id="1575" r:id="rId137"/>
  </p:sldIdLst>
  <p:sldSz cx="12192000" cy="6858000"/>
  <p:notesSz cx="6807200" cy="9939338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0000"/>
    <a:srgbClr val="FFCC99"/>
    <a:srgbClr val="FFFFFF"/>
    <a:srgbClr val="FFCCFF"/>
    <a:srgbClr val="CCFFFF"/>
    <a:srgbClr val="99FFCC"/>
    <a:srgbClr val="990000"/>
    <a:srgbClr val="FF99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005" autoAdjust="0"/>
  </p:normalViewPr>
  <p:slideViewPr>
    <p:cSldViewPr>
      <p:cViewPr varScale="1">
        <p:scale>
          <a:sx n="69" d="100"/>
          <a:sy n="69" d="100"/>
        </p:scale>
        <p:origin x="564" y="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60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9814"/>
    </p:cViewPr>
  </p:sorterViewPr>
  <p:notesViewPr>
    <p:cSldViewPr>
      <p:cViewPr varScale="1">
        <p:scale>
          <a:sx n="78" d="100"/>
          <a:sy n="78" d="100"/>
        </p:scale>
        <p:origin x="-3966" y="-90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notesMaster" Target="notesMasters/notes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handoutMaster" Target="handoutMasters/handout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27784;&#33804;&#26126;\Desktop\111&#25307;&#29983;\12&#24180;&#22283;&#25945;\&#26691;&#22290;&#24066;&#36817;13&#24180;&#20061;&#24180;&#32026;&#20154;&#25976;&#32113;&#35336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'工作表1 (2)'!$Q$2:$Q$14</c:f>
              <c:numCache>
                <c:formatCode>General</c:formatCode>
                <c:ptCount val="13"/>
                <c:pt idx="0">
                  <c:v>103</c:v>
                </c:pt>
                <c:pt idx="1">
                  <c:v>104</c:v>
                </c:pt>
                <c:pt idx="2">
                  <c:v>105</c:v>
                </c:pt>
                <c:pt idx="3">
                  <c:v>106</c:v>
                </c:pt>
                <c:pt idx="4">
                  <c:v>107</c:v>
                </c:pt>
                <c:pt idx="5">
                  <c:v>108</c:v>
                </c:pt>
                <c:pt idx="6">
                  <c:v>109</c:v>
                </c:pt>
                <c:pt idx="7">
                  <c:v>110</c:v>
                </c:pt>
                <c:pt idx="8">
                  <c:v>111</c:v>
                </c:pt>
                <c:pt idx="9">
                  <c:v>112</c:v>
                </c:pt>
                <c:pt idx="10">
                  <c:v>113</c:v>
                </c:pt>
                <c:pt idx="11">
                  <c:v>114</c:v>
                </c:pt>
                <c:pt idx="12">
                  <c:v>115</c:v>
                </c:pt>
              </c:numCache>
            </c:numRef>
          </c:cat>
          <c:val>
            <c:numRef>
              <c:f>'工作表1 (2)'!$R$2:$R$14</c:f>
              <c:numCache>
                <c:formatCode>#,##0</c:formatCode>
                <c:ptCount val="13"/>
                <c:pt idx="0">
                  <c:v>28554</c:v>
                </c:pt>
                <c:pt idx="1">
                  <c:v>27885</c:v>
                </c:pt>
                <c:pt idx="2">
                  <c:v>24907</c:v>
                </c:pt>
                <c:pt idx="3">
                  <c:v>23518</c:v>
                </c:pt>
                <c:pt idx="4">
                  <c:v>22102</c:v>
                </c:pt>
                <c:pt idx="5">
                  <c:v>21839</c:v>
                </c:pt>
                <c:pt idx="6">
                  <c:v>21008</c:v>
                </c:pt>
                <c:pt idx="7">
                  <c:v>20741</c:v>
                </c:pt>
                <c:pt idx="8">
                  <c:v>21094</c:v>
                </c:pt>
                <c:pt idx="9">
                  <c:v>20373</c:v>
                </c:pt>
                <c:pt idx="10">
                  <c:v>18365</c:v>
                </c:pt>
                <c:pt idx="11">
                  <c:v>19808</c:v>
                </c:pt>
                <c:pt idx="12">
                  <c:v>23231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FF-4C16-94B2-BD431F69B2E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3212288"/>
        <c:axId val="7332249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zh-TW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'工作表1 (2)'!$Q$2:$Q$14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0">
                        <c:v>103</c:v>
                      </c:pt>
                      <c:pt idx="1">
                        <c:v>104</c:v>
                      </c:pt>
                      <c:pt idx="2">
                        <c:v>105</c:v>
                      </c:pt>
                      <c:pt idx="3">
                        <c:v>106</c:v>
                      </c:pt>
                      <c:pt idx="4">
                        <c:v>107</c:v>
                      </c:pt>
                      <c:pt idx="5">
                        <c:v>108</c:v>
                      </c:pt>
                      <c:pt idx="6">
                        <c:v>109</c:v>
                      </c:pt>
                      <c:pt idx="7">
                        <c:v>110</c:v>
                      </c:pt>
                      <c:pt idx="8">
                        <c:v>111</c:v>
                      </c:pt>
                      <c:pt idx="9">
                        <c:v>112</c:v>
                      </c:pt>
                      <c:pt idx="10">
                        <c:v>113</c:v>
                      </c:pt>
                      <c:pt idx="11">
                        <c:v>114</c:v>
                      </c:pt>
                      <c:pt idx="12">
                        <c:v>115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'工作表1 (2)'!$Q$2:$Q$14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0">
                        <c:v>103</c:v>
                      </c:pt>
                      <c:pt idx="1">
                        <c:v>104</c:v>
                      </c:pt>
                      <c:pt idx="2">
                        <c:v>105</c:v>
                      </c:pt>
                      <c:pt idx="3">
                        <c:v>106</c:v>
                      </c:pt>
                      <c:pt idx="4">
                        <c:v>107</c:v>
                      </c:pt>
                      <c:pt idx="5">
                        <c:v>108</c:v>
                      </c:pt>
                      <c:pt idx="6">
                        <c:v>109</c:v>
                      </c:pt>
                      <c:pt idx="7">
                        <c:v>110</c:v>
                      </c:pt>
                      <c:pt idx="8">
                        <c:v>111</c:v>
                      </c:pt>
                      <c:pt idx="9">
                        <c:v>112</c:v>
                      </c:pt>
                      <c:pt idx="10">
                        <c:v>113</c:v>
                      </c:pt>
                      <c:pt idx="11">
                        <c:v>114</c:v>
                      </c:pt>
                      <c:pt idx="12">
                        <c:v>115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FCFF-4C16-94B2-BD431F69B2E2}"/>
                  </c:ext>
                </c:extLst>
              </c15:ser>
            </c15:filteredBarSeries>
          </c:ext>
        </c:extLst>
      </c:barChart>
      <c:catAx>
        <c:axId val="732122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TW" altLang="en-US"/>
                  <a:t>年度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73322496"/>
        <c:crosses val="autoZero"/>
        <c:auto val="1"/>
        <c:lblAlgn val="ctr"/>
        <c:lblOffset val="100"/>
        <c:noMultiLvlLbl val="0"/>
      </c:catAx>
      <c:valAx>
        <c:axId val="73322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73212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D2AFB2-FD43-4A34-86BA-0007DA796AEA}" type="doc">
      <dgm:prSet loTypeId="urn:microsoft.com/office/officeart/2005/8/layout/gear1" loCatId="cycle" qsTypeId="urn:microsoft.com/office/officeart/2005/8/quickstyle/simple1#1" qsCatId="simple" csTypeId="urn:microsoft.com/office/officeart/2005/8/colors/colorful5" csCatId="colorful" phldr="1"/>
      <dgm:spPr/>
    </dgm:pt>
    <dgm:pt modelId="{B4FB02AD-08B9-409B-B0FF-73FE9AEBAFF7}">
      <dgm:prSet phldrT="[文字]" custT="1"/>
      <dgm:spPr>
        <a:solidFill>
          <a:srgbClr val="92D050"/>
        </a:solidFill>
        <a:ln w="38100">
          <a:solidFill>
            <a:srgbClr val="00B050"/>
          </a:solidFill>
        </a:ln>
      </dgm:spPr>
      <dgm:t>
        <a:bodyPr/>
        <a:lstStyle/>
        <a:p>
          <a:r>
            <a:rPr lang="zh-TW" altLang="en-US" sz="46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學生</a:t>
          </a:r>
        </a:p>
      </dgm:t>
    </dgm:pt>
    <dgm:pt modelId="{730665FC-8387-40AF-9993-CCE2BE20AFC0}" type="parTrans" cxnId="{17701676-6ADD-4BA7-9387-15B17CF6B3D1}">
      <dgm:prSet/>
      <dgm:spPr/>
      <dgm:t>
        <a:bodyPr/>
        <a:lstStyle/>
        <a:p>
          <a:endParaRPr lang="zh-TW" altLang="en-US"/>
        </a:p>
      </dgm:t>
    </dgm:pt>
    <dgm:pt modelId="{3470786B-4CF0-454C-B04A-ABA9B7104ABE}" type="sibTrans" cxnId="{17701676-6ADD-4BA7-9387-15B17CF6B3D1}">
      <dgm:prSet/>
      <dgm:spPr>
        <a:solidFill>
          <a:srgbClr val="92D050"/>
        </a:solidFill>
      </dgm:spPr>
      <dgm:t>
        <a:bodyPr/>
        <a:lstStyle/>
        <a:p>
          <a:endParaRPr lang="zh-TW" altLang="en-US"/>
        </a:p>
      </dgm:t>
    </dgm:pt>
    <dgm:pt modelId="{1C1AFDA2-63C7-4AD0-89A0-B98A32F6C7A6}">
      <dgm:prSet phldrT="[文字]" custT="1"/>
      <dgm:spPr>
        <a:solidFill>
          <a:srgbClr val="00B0F0"/>
        </a:solidFill>
        <a:ln w="38100">
          <a:solidFill>
            <a:srgbClr val="0070C0"/>
          </a:solidFill>
        </a:ln>
      </dgm:spPr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家長</a:t>
          </a:r>
        </a:p>
      </dgm:t>
    </dgm:pt>
    <dgm:pt modelId="{A46CD4A1-B816-4044-9DFF-048F90ACD2D5}" type="parTrans" cxnId="{25F9F29F-6EB8-4ED0-8332-30CBE1DBE80A}">
      <dgm:prSet/>
      <dgm:spPr/>
      <dgm:t>
        <a:bodyPr/>
        <a:lstStyle/>
        <a:p>
          <a:endParaRPr lang="zh-TW" altLang="en-US"/>
        </a:p>
      </dgm:t>
    </dgm:pt>
    <dgm:pt modelId="{5697CCAE-7FCF-4B4E-8D15-84A209426511}" type="sibTrans" cxnId="{25F9F29F-6EB8-4ED0-8332-30CBE1DBE80A}">
      <dgm:prSet/>
      <dgm:spPr>
        <a:solidFill>
          <a:srgbClr val="00B0F0"/>
        </a:solidFill>
      </dgm:spPr>
      <dgm:t>
        <a:bodyPr/>
        <a:lstStyle/>
        <a:p>
          <a:endParaRPr lang="zh-TW" altLang="en-US"/>
        </a:p>
      </dgm:t>
    </dgm:pt>
    <dgm:pt modelId="{A9872E36-200C-414B-A98E-56A74450DCF3}">
      <dgm:prSet phldrT="[文字]" custT="1"/>
      <dgm:spPr>
        <a:solidFill>
          <a:srgbClr val="FFC000"/>
        </a:solidFill>
        <a:ln>
          <a:solidFill>
            <a:srgbClr val="FF6600"/>
          </a:solidFill>
        </a:ln>
      </dgm:spPr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重要他人</a:t>
          </a:r>
        </a:p>
      </dgm:t>
    </dgm:pt>
    <dgm:pt modelId="{52735724-C630-4EB9-B5C0-E3698E324D00}" type="parTrans" cxnId="{379F4DC1-A4F5-4FF0-86E9-4B5A3BB5F9F9}">
      <dgm:prSet/>
      <dgm:spPr/>
      <dgm:t>
        <a:bodyPr/>
        <a:lstStyle/>
        <a:p>
          <a:endParaRPr lang="zh-TW" altLang="en-US"/>
        </a:p>
      </dgm:t>
    </dgm:pt>
    <dgm:pt modelId="{87D56500-3079-486D-8BCF-126CAA0E949C}" type="sibTrans" cxnId="{379F4DC1-A4F5-4FF0-86E9-4B5A3BB5F9F9}">
      <dgm:prSet/>
      <dgm:spPr>
        <a:solidFill>
          <a:srgbClr val="FF0000"/>
        </a:solidFill>
      </dgm:spPr>
      <dgm:t>
        <a:bodyPr/>
        <a:lstStyle/>
        <a:p>
          <a:endParaRPr lang="zh-TW" altLang="en-US"/>
        </a:p>
      </dgm:t>
    </dgm:pt>
    <dgm:pt modelId="{77213D52-446C-4140-8541-6AFE309C443B}" type="pres">
      <dgm:prSet presAssocID="{78D2AFB2-FD43-4A34-86BA-0007DA796AE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A14BC18-6F9A-4AEC-A8EC-D16895436963}" type="pres">
      <dgm:prSet presAssocID="{B4FB02AD-08B9-409B-B0FF-73FE9AEBAFF7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153B0A-7DF6-4B2E-B56B-D769C8F404E5}" type="pres">
      <dgm:prSet presAssocID="{B4FB02AD-08B9-409B-B0FF-73FE9AEBAFF7}" presName="gear1srcNode" presStyleLbl="node1" presStyleIdx="0" presStyleCnt="3"/>
      <dgm:spPr/>
      <dgm:t>
        <a:bodyPr/>
        <a:lstStyle/>
        <a:p>
          <a:endParaRPr lang="zh-TW" altLang="en-US"/>
        </a:p>
      </dgm:t>
    </dgm:pt>
    <dgm:pt modelId="{54688A6F-0242-43D0-A1DF-708CE7AC4083}" type="pres">
      <dgm:prSet presAssocID="{B4FB02AD-08B9-409B-B0FF-73FE9AEBAFF7}" presName="gear1dstNode" presStyleLbl="node1" presStyleIdx="0" presStyleCnt="3"/>
      <dgm:spPr/>
      <dgm:t>
        <a:bodyPr/>
        <a:lstStyle/>
        <a:p>
          <a:endParaRPr lang="zh-TW" altLang="en-US"/>
        </a:p>
      </dgm:t>
    </dgm:pt>
    <dgm:pt modelId="{D105F10A-51D5-4D3B-B1A0-3A14020FD9B7}" type="pres">
      <dgm:prSet presAssocID="{1C1AFDA2-63C7-4AD0-89A0-B98A32F6C7A6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C90B0CC-3B31-499A-B891-8189C81B71A3}" type="pres">
      <dgm:prSet presAssocID="{1C1AFDA2-63C7-4AD0-89A0-B98A32F6C7A6}" presName="gear2srcNode" presStyleLbl="node1" presStyleIdx="1" presStyleCnt="3"/>
      <dgm:spPr/>
      <dgm:t>
        <a:bodyPr/>
        <a:lstStyle/>
        <a:p>
          <a:endParaRPr lang="zh-TW" altLang="en-US"/>
        </a:p>
      </dgm:t>
    </dgm:pt>
    <dgm:pt modelId="{49DBCEC0-B24F-4704-9997-AE88600187D9}" type="pres">
      <dgm:prSet presAssocID="{1C1AFDA2-63C7-4AD0-89A0-B98A32F6C7A6}" presName="gear2dstNode" presStyleLbl="node1" presStyleIdx="1" presStyleCnt="3"/>
      <dgm:spPr/>
      <dgm:t>
        <a:bodyPr/>
        <a:lstStyle/>
        <a:p>
          <a:endParaRPr lang="zh-TW" altLang="en-US"/>
        </a:p>
      </dgm:t>
    </dgm:pt>
    <dgm:pt modelId="{FF1FAC84-064E-49BA-9CD8-6DBD84D94F14}" type="pres">
      <dgm:prSet presAssocID="{A9872E36-200C-414B-A98E-56A74450DCF3}" presName="gear3" presStyleLbl="node1" presStyleIdx="2" presStyleCnt="3"/>
      <dgm:spPr/>
      <dgm:t>
        <a:bodyPr/>
        <a:lstStyle/>
        <a:p>
          <a:endParaRPr lang="zh-TW" altLang="en-US"/>
        </a:p>
      </dgm:t>
    </dgm:pt>
    <dgm:pt modelId="{8D0BA86D-5344-4DC3-82C6-410D35DC4E59}" type="pres">
      <dgm:prSet presAssocID="{A9872E36-200C-414B-A98E-56A74450DCF3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67314A7-65DB-40E8-B560-D548B2553B85}" type="pres">
      <dgm:prSet presAssocID="{A9872E36-200C-414B-A98E-56A74450DCF3}" presName="gear3srcNode" presStyleLbl="node1" presStyleIdx="2" presStyleCnt="3"/>
      <dgm:spPr/>
      <dgm:t>
        <a:bodyPr/>
        <a:lstStyle/>
        <a:p>
          <a:endParaRPr lang="zh-TW" altLang="en-US"/>
        </a:p>
      </dgm:t>
    </dgm:pt>
    <dgm:pt modelId="{24FA9A56-9A3C-4D32-A90F-5B49B746662F}" type="pres">
      <dgm:prSet presAssocID="{A9872E36-200C-414B-A98E-56A74450DCF3}" presName="gear3dstNode" presStyleLbl="node1" presStyleIdx="2" presStyleCnt="3"/>
      <dgm:spPr/>
      <dgm:t>
        <a:bodyPr/>
        <a:lstStyle/>
        <a:p>
          <a:endParaRPr lang="zh-TW" altLang="en-US"/>
        </a:p>
      </dgm:t>
    </dgm:pt>
    <dgm:pt modelId="{F24AAD2B-BF64-4451-B2DA-F9A32DACBA19}" type="pres">
      <dgm:prSet presAssocID="{3470786B-4CF0-454C-B04A-ABA9B7104ABE}" presName="connector1" presStyleLbl="sibTrans2D1" presStyleIdx="0" presStyleCnt="3"/>
      <dgm:spPr/>
      <dgm:t>
        <a:bodyPr/>
        <a:lstStyle/>
        <a:p>
          <a:endParaRPr lang="zh-TW" altLang="en-US"/>
        </a:p>
      </dgm:t>
    </dgm:pt>
    <dgm:pt modelId="{D571822E-360D-43D3-86E3-A75DAD1CD3A5}" type="pres">
      <dgm:prSet presAssocID="{5697CCAE-7FCF-4B4E-8D15-84A209426511}" presName="connector2" presStyleLbl="sibTrans2D1" presStyleIdx="1" presStyleCnt="3"/>
      <dgm:spPr/>
      <dgm:t>
        <a:bodyPr/>
        <a:lstStyle/>
        <a:p>
          <a:endParaRPr lang="zh-TW" altLang="en-US"/>
        </a:p>
      </dgm:t>
    </dgm:pt>
    <dgm:pt modelId="{68271545-1811-4712-A500-FC0FC419A452}" type="pres">
      <dgm:prSet presAssocID="{87D56500-3079-486D-8BCF-126CAA0E949C}" presName="connector3" presStyleLbl="sibTrans2D1" presStyleIdx="2" presStyleCnt="3"/>
      <dgm:spPr/>
      <dgm:t>
        <a:bodyPr/>
        <a:lstStyle/>
        <a:p>
          <a:endParaRPr lang="zh-TW" altLang="en-US"/>
        </a:p>
      </dgm:t>
    </dgm:pt>
  </dgm:ptLst>
  <dgm:cxnLst>
    <dgm:cxn modelId="{2B202EE1-FD52-4379-8D4E-571D2A6FF42B}" type="presOf" srcId="{1C1AFDA2-63C7-4AD0-89A0-B98A32F6C7A6}" destId="{49DBCEC0-B24F-4704-9997-AE88600187D9}" srcOrd="2" destOrd="0" presId="urn:microsoft.com/office/officeart/2005/8/layout/gear1"/>
    <dgm:cxn modelId="{9AEE56C5-CD70-4133-A5B5-D0A8929A37AE}" type="presOf" srcId="{1C1AFDA2-63C7-4AD0-89A0-B98A32F6C7A6}" destId="{6C90B0CC-3B31-499A-B891-8189C81B71A3}" srcOrd="1" destOrd="0" presId="urn:microsoft.com/office/officeart/2005/8/layout/gear1"/>
    <dgm:cxn modelId="{3970CFFE-A186-42FA-88B6-7739FB3AD97E}" type="presOf" srcId="{87D56500-3079-486D-8BCF-126CAA0E949C}" destId="{68271545-1811-4712-A500-FC0FC419A452}" srcOrd="0" destOrd="0" presId="urn:microsoft.com/office/officeart/2005/8/layout/gear1"/>
    <dgm:cxn modelId="{4E4F7CD8-09EA-489A-B2BB-67E191BC215B}" type="presOf" srcId="{B4FB02AD-08B9-409B-B0FF-73FE9AEBAFF7}" destId="{54688A6F-0242-43D0-A1DF-708CE7AC4083}" srcOrd="2" destOrd="0" presId="urn:microsoft.com/office/officeart/2005/8/layout/gear1"/>
    <dgm:cxn modelId="{F4AFA2CE-DC22-4A38-AC58-E8C09669462D}" type="presOf" srcId="{A9872E36-200C-414B-A98E-56A74450DCF3}" destId="{24FA9A56-9A3C-4D32-A90F-5B49B746662F}" srcOrd="3" destOrd="0" presId="urn:microsoft.com/office/officeart/2005/8/layout/gear1"/>
    <dgm:cxn modelId="{A0A5F1A5-E06E-4CC0-A40E-A8D043F8C124}" type="presOf" srcId="{B4FB02AD-08B9-409B-B0FF-73FE9AEBAFF7}" destId="{EA14BC18-6F9A-4AEC-A8EC-D16895436963}" srcOrd="0" destOrd="0" presId="urn:microsoft.com/office/officeart/2005/8/layout/gear1"/>
    <dgm:cxn modelId="{66E6BEF9-18E3-4264-B175-5A267E12C55F}" type="presOf" srcId="{1C1AFDA2-63C7-4AD0-89A0-B98A32F6C7A6}" destId="{D105F10A-51D5-4D3B-B1A0-3A14020FD9B7}" srcOrd="0" destOrd="0" presId="urn:microsoft.com/office/officeart/2005/8/layout/gear1"/>
    <dgm:cxn modelId="{59845C2B-727F-42B1-BC5A-DD33FD9A9C12}" type="presOf" srcId="{78D2AFB2-FD43-4A34-86BA-0007DA796AEA}" destId="{77213D52-446C-4140-8541-6AFE309C443B}" srcOrd="0" destOrd="0" presId="urn:microsoft.com/office/officeart/2005/8/layout/gear1"/>
    <dgm:cxn modelId="{55D2E897-DDF6-4EF2-9432-46A327C90FB2}" type="presOf" srcId="{3470786B-4CF0-454C-B04A-ABA9B7104ABE}" destId="{F24AAD2B-BF64-4451-B2DA-F9A32DACBA19}" srcOrd="0" destOrd="0" presId="urn:microsoft.com/office/officeart/2005/8/layout/gear1"/>
    <dgm:cxn modelId="{379F4DC1-A4F5-4FF0-86E9-4B5A3BB5F9F9}" srcId="{78D2AFB2-FD43-4A34-86BA-0007DA796AEA}" destId="{A9872E36-200C-414B-A98E-56A74450DCF3}" srcOrd="2" destOrd="0" parTransId="{52735724-C630-4EB9-B5C0-E3698E324D00}" sibTransId="{87D56500-3079-486D-8BCF-126CAA0E949C}"/>
    <dgm:cxn modelId="{B0F3A58F-7CDE-4789-B625-108C8219B242}" type="presOf" srcId="{A9872E36-200C-414B-A98E-56A74450DCF3}" destId="{8D0BA86D-5344-4DC3-82C6-410D35DC4E59}" srcOrd="1" destOrd="0" presId="urn:microsoft.com/office/officeart/2005/8/layout/gear1"/>
    <dgm:cxn modelId="{A316FF4A-251B-4DF3-A2A0-256826898766}" type="presOf" srcId="{5697CCAE-7FCF-4B4E-8D15-84A209426511}" destId="{D571822E-360D-43D3-86E3-A75DAD1CD3A5}" srcOrd="0" destOrd="0" presId="urn:microsoft.com/office/officeart/2005/8/layout/gear1"/>
    <dgm:cxn modelId="{25F9F29F-6EB8-4ED0-8332-30CBE1DBE80A}" srcId="{78D2AFB2-FD43-4A34-86BA-0007DA796AEA}" destId="{1C1AFDA2-63C7-4AD0-89A0-B98A32F6C7A6}" srcOrd="1" destOrd="0" parTransId="{A46CD4A1-B816-4044-9DFF-048F90ACD2D5}" sibTransId="{5697CCAE-7FCF-4B4E-8D15-84A209426511}"/>
    <dgm:cxn modelId="{6825C5FC-2462-4BB5-98A2-E27118EB0EE9}" type="presOf" srcId="{A9872E36-200C-414B-A98E-56A74450DCF3}" destId="{767314A7-65DB-40E8-B560-D548B2553B85}" srcOrd="2" destOrd="0" presId="urn:microsoft.com/office/officeart/2005/8/layout/gear1"/>
    <dgm:cxn modelId="{080A6E16-887B-4EEE-88AC-15537D880C2A}" type="presOf" srcId="{B4FB02AD-08B9-409B-B0FF-73FE9AEBAFF7}" destId="{9F153B0A-7DF6-4B2E-B56B-D769C8F404E5}" srcOrd="1" destOrd="0" presId="urn:microsoft.com/office/officeart/2005/8/layout/gear1"/>
    <dgm:cxn modelId="{17701676-6ADD-4BA7-9387-15B17CF6B3D1}" srcId="{78D2AFB2-FD43-4A34-86BA-0007DA796AEA}" destId="{B4FB02AD-08B9-409B-B0FF-73FE9AEBAFF7}" srcOrd="0" destOrd="0" parTransId="{730665FC-8387-40AF-9993-CCE2BE20AFC0}" sibTransId="{3470786B-4CF0-454C-B04A-ABA9B7104ABE}"/>
    <dgm:cxn modelId="{FFD7140D-B355-4CA9-A967-80E25BC145F3}" type="presOf" srcId="{A9872E36-200C-414B-A98E-56A74450DCF3}" destId="{FF1FAC84-064E-49BA-9CD8-6DBD84D94F14}" srcOrd="0" destOrd="0" presId="urn:microsoft.com/office/officeart/2005/8/layout/gear1"/>
    <dgm:cxn modelId="{F1D89CCC-F8B0-4C92-AAAC-9AA2FB1BE5A3}" type="presParOf" srcId="{77213D52-446C-4140-8541-6AFE309C443B}" destId="{EA14BC18-6F9A-4AEC-A8EC-D16895436963}" srcOrd="0" destOrd="0" presId="urn:microsoft.com/office/officeart/2005/8/layout/gear1"/>
    <dgm:cxn modelId="{15E6FE31-BA93-4FA0-AC3A-1969A926956A}" type="presParOf" srcId="{77213D52-446C-4140-8541-6AFE309C443B}" destId="{9F153B0A-7DF6-4B2E-B56B-D769C8F404E5}" srcOrd="1" destOrd="0" presId="urn:microsoft.com/office/officeart/2005/8/layout/gear1"/>
    <dgm:cxn modelId="{6ED9411A-2673-4BAE-9399-3B2ED4E46C16}" type="presParOf" srcId="{77213D52-446C-4140-8541-6AFE309C443B}" destId="{54688A6F-0242-43D0-A1DF-708CE7AC4083}" srcOrd="2" destOrd="0" presId="urn:microsoft.com/office/officeart/2005/8/layout/gear1"/>
    <dgm:cxn modelId="{7643FE09-AF32-4224-B04C-93D8F108F9A4}" type="presParOf" srcId="{77213D52-446C-4140-8541-6AFE309C443B}" destId="{D105F10A-51D5-4D3B-B1A0-3A14020FD9B7}" srcOrd="3" destOrd="0" presId="urn:microsoft.com/office/officeart/2005/8/layout/gear1"/>
    <dgm:cxn modelId="{21DC940E-DDED-424D-AA60-F92A5ADF7A4F}" type="presParOf" srcId="{77213D52-446C-4140-8541-6AFE309C443B}" destId="{6C90B0CC-3B31-499A-B891-8189C81B71A3}" srcOrd="4" destOrd="0" presId="urn:microsoft.com/office/officeart/2005/8/layout/gear1"/>
    <dgm:cxn modelId="{15DF943D-F904-48B4-AB77-AC2B60A04C51}" type="presParOf" srcId="{77213D52-446C-4140-8541-6AFE309C443B}" destId="{49DBCEC0-B24F-4704-9997-AE88600187D9}" srcOrd="5" destOrd="0" presId="urn:microsoft.com/office/officeart/2005/8/layout/gear1"/>
    <dgm:cxn modelId="{121F9F72-454A-42D2-BDDB-18346CAF05E4}" type="presParOf" srcId="{77213D52-446C-4140-8541-6AFE309C443B}" destId="{FF1FAC84-064E-49BA-9CD8-6DBD84D94F14}" srcOrd="6" destOrd="0" presId="urn:microsoft.com/office/officeart/2005/8/layout/gear1"/>
    <dgm:cxn modelId="{58CF932C-EA52-4354-A6A0-21B60FEB19E4}" type="presParOf" srcId="{77213D52-446C-4140-8541-6AFE309C443B}" destId="{8D0BA86D-5344-4DC3-82C6-410D35DC4E59}" srcOrd="7" destOrd="0" presId="urn:microsoft.com/office/officeart/2005/8/layout/gear1"/>
    <dgm:cxn modelId="{989A7EFB-1188-4E3E-9688-3C0A4A0E49D2}" type="presParOf" srcId="{77213D52-446C-4140-8541-6AFE309C443B}" destId="{767314A7-65DB-40E8-B560-D548B2553B85}" srcOrd="8" destOrd="0" presId="urn:microsoft.com/office/officeart/2005/8/layout/gear1"/>
    <dgm:cxn modelId="{B7B970CD-BBB0-4785-ABED-33ED05B16B10}" type="presParOf" srcId="{77213D52-446C-4140-8541-6AFE309C443B}" destId="{24FA9A56-9A3C-4D32-A90F-5B49B746662F}" srcOrd="9" destOrd="0" presId="urn:microsoft.com/office/officeart/2005/8/layout/gear1"/>
    <dgm:cxn modelId="{6696D34D-CA3F-415D-AD41-0EC065B86CE8}" type="presParOf" srcId="{77213D52-446C-4140-8541-6AFE309C443B}" destId="{F24AAD2B-BF64-4451-B2DA-F9A32DACBA19}" srcOrd="10" destOrd="0" presId="urn:microsoft.com/office/officeart/2005/8/layout/gear1"/>
    <dgm:cxn modelId="{E3121C9B-3767-46E9-8393-2E5FB7A806F2}" type="presParOf" srcId="{77213D52-446C-4140-8541-6AFE309C443B}" destId="{D571822E-360D-43D3-86E3-A75DAD1CD3A5}" srcOrd="11" destOrd="0" presId="urn:microsoft.com/office/officeart/2005/8/layout/gear1"/>
    <dgm:cxn modelId="{6A4FE5B7-F575-4504-9270-5A0E4E5BA089}" type="presParOf" srcId="{77213D52-446C-4140-8541-6AFE309C443B}" destId="{68271545-1811-4712-A500-FC0FC419A45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7B186F-5B46-468C-AF55-E024DAAFAA39}" type="doc">
      <dgm:prSet loTypeId="urn:microsoft.com/office/officeart/2005/8/layout/matrix1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F9E79064-68C8-483E-A861-C4EFA5F54ACA}">
      <dgm:prSet phldrT="[文字]" custT="1"/>
      <dgm:spPr/>
      <dgm:t>
        <a:bodyPr/>
        <a:lstStyle/>
        <a:p>
          <a:r>
            <a:rPr lang="en-US" altLang="zh-TW" sz="28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112</a:t>
          </a:r>
          <a:r>
            <a:rPr lang="zh-TW" altLang="en-US" sz="28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學年度桃連</a:t>
          </a:r>
          <a:r>
            <a:rPr lang="zh-TW" altLang="en-US" sz="2800" dirty="0" smtClean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區</a:t>
          </a:r>
          <a:endParaRPr lang="en-US" altLang="zh-TW" sz="2800" dirty="0" smtClean="0">
            <a:latin typeface="Times New Roman" panose="02020603050405020304" pitchFamily="18" charset="0"/>
            <a:ea typeface="標楷體" pitchFamily="65" charset="-120"/>
            <a:cs typeface="Times New Roman" panose="02020603050405020304" pitchFamily="18" charset="0"/>
          </a:endParaRPr>
        </a:p>
        <a:p>
          <a:r>
            <a:rPr lang="zh-TW" altLang="en-US" sz="2800" dirty="0" smtClean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特色</a:t>
          </a:r>
          <a:r>
            <a:rPr lang="zh-TW" altLang="en-US" sz="28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招生甄選</a:t>
          </a:r>
        </a:p>
      </dgm:t>
    </dgm:pt>
    <dgm:pt modelId="{83CD7FB1-65A5-4620-A94D-7E1A4C92B777}" type="parTrans" cxnId="{41D125F7-4F59-44F9-B8B1-BE12B712D02E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88A2C6E5-2988-49BF-B1B1-289F0A496B89}" type="sibTrans" cxnId="{41D125F7-4F59-44F9-B8B1-BE12B712D02E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A7112B98-6EF3-4FE7-BF3D-C59D1B368008}">
      <dgm:prSet phldrT="[文字]" custT="1"/>
      <dgm:spPr/>
      <dgm:t>
        <a:bodyPr/>
        <a:lstStyle/>
        <a:p>
          <a:r>
            <a:rPr lang="zh-TW" altLang="en-US" sz="3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考試分發</a:t>
          </a:r>
          <a:r>
            <a:rPr lang="en-US" altLang="zh-TW" sz="3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-2</a:t>
          </a:r>
          <a:r>
            <a:rPr lang="zh-TW" altLang="en-US" sz="3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班</a:t>
          </a:r>
          <a:endParaRPr lang="en-US" altLang="zh-TW" sz="3200" dirty="0">
            <a:solidFill>
              <a:schemeClr val="tx1"/>
            </a:solidFill>
            <a:latin typeface="Times New Roman" panose="02020603050405020304" pitchFamily="18" charset="0"/>
            <a:ea typeface="標楷體" pitchFamily="65" charset="-120"/>
            <a:cs typeface="Times New Roman" panose="02020603050405020304" pitchFamily="18" charset="0"/>
          </a:endParaRPr>
        </a:p>
        <a:p>
          <a:r>
            <a:rPr lang="en-US" altLang="zh-TW" sz="3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50</a:t>
          </a:r>
          <a:r>
            <a:rPr lang="zh-TW" altLang="en-US" sz="3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個名額</a:t>
          </a:r>
          <a:endParaRPr lang="en-US" altLang="zh-TW" sz="3200" dirty="0">
            <a:solidFill>
              <a:schemeClr val="tx1"/>
            </a:solidFill>
            <a:latin typeface="Times New Roman" panose="02020603050405020304" pitchFamily="18" charset="0"/>
            <a:ea typeface="標楷體" pitchFamily="65" charset="-120"/>
            <a:cs typeface="Times New Roman" panose="02020603050405020304" pitchFamily="18" charset="0"/>
          </a:endParaRPr>
        </a:p>
      </dgm:t>
    </dgm:pt>
    <dgm:pt modelId="{D565FFC9-7E5F-4E16-B5CB-8356BB01A266}" type="parTrans" cxnId="{B0DBCE13-AB09-4A29-B70A-02676696CE97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C5566B29-EA1D-499F-BCA4-71D0AE10D7B6}" type="sibTrans" cxnId="{B0DBCE13-AB09-4A29-B70A-02676696CE97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163E3733-E3DE-4603-B81D-A07920279013}">
      <dgm:prSet phldrT="[文字]" custT="1"/>
      <dgm:spPr/>
      <dgm:t>
        <a:bodyPr/>
        <a:lstStyle/>
        <a:p>
          <a:r>
            <a:rPr lang="zh-TW" altLang="en-US" sz="3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專業群科</a:t>
          </a:r>
          <a:r>
            <a:rPr lang="en-US" altLang="zh-TW" sz="3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-79</a:t>
          </a:r>
          <a:r>
            <a:rPr lang="zh-TW" altLang="en-US" sz="3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班</a:t>
          </a:r>
          <a:r>
            <a:rPr lang="en-US" altLang="zh-TW" sz="3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/>
          </a:r>
          <a:br>
            <a:rPr lang="en-US" altLang="zh-TW" sz="3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</a:br>
          <a:r>
            <a:rPr lang="en-US" altLang="zh-TW" sz="3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2375</a:t>
          </a:r>
          <a:r>
            <a:rPr lang="zh-TW" altLang="en-US" sz="3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個名額</a:t>
          </a:r>
        </a:p>
      </dgm:t>
    </dgm:pt>
    <dgm:pt modelId="{6CB1DB07-AA8B-4C48-A29B-559FCF6B1F87}" type="parTrans" cxnId="{D0D89CFF-2DDC-42B9-97EF-165D11C67010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EEB7CB51-D528-4B27-BF94-CC9191BAC249}" type="sibTrans" cxnId="{D0D89CFF-2DDC-42B9-97EF-165D11C67010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6549D92B-83E7-4382-BCE2-AD411F4B9095}">
      <dgm:prSet phldrT="[文字]" custT="1"/>
      <dgm:spPr/>
      <dgm:t>
        <a:bodyPr/>
        <a:lstStyle/>
        <a:p>
          <a:pPr>
            <a:lnSpc>
              <a:spcPts val="4600"/>
            </a:lnSpc>
          </a:pPr>
          <a:r>
            <a:rPr lang="zh-TW" altLang="en-US" sz="3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科學班</a:t>
          </a:r>
          <a:r>
            <a:rPr lang="en-US" altLang="zh-TW" sz="3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-1</a:t>
          </a:r>
          <a:r>
            <a:rPr lang="zh-TW" altLang="en-US" sz="3200" dirty="0" smtClean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班</a:t>
          </a:r>
          <a:r>
            <a:rPr lang="en-US" altLang="zh-TW" sz="3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/>
          </a:r>
          <a:br>
            <a:rPr lang="en-US" altLang="zh-TW" sz="3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</a:br>
          <a:r>
            <a:rPr lang="en-US" altLang="zh-TW" sz="3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25</a:t>
          </a:r>
          <a:r>
            <a:rPr lang="zh-TW" altLang="en-US" sz="3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個名額</a:t>
          </a:r>
        </a:p>
      </dgm:t>
    </dgm:pt>
    <dgm:pt modelId="{97738555-1C5B-4877-B0B6-5F0D62AC8F85}" type="parTrans" cxnId="{DE024195-E350-41E0-843C-07E1C18E238A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4C9B512C-8C6C-417C-9FE7-3CA82609C85E}" type="sibTrans" cxnId="{DE024195-E350-41E0-843C-07E1C18E238A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B2B8C07D-43F5-4C65-A23A-D2D80650E3E0}">
      <dgm:prSet phldrT="[文字]" custT="1"/>
      <dgm:spPr/>
      <dgm:t>
        <a:bodyPr/>
        <a:lstStyle/>
        <a:p>
          <a:pPr algn="l"/>
          <a:r>
            <a:rPr lang="zh-TW" altLang="en-US" sz="28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體育班</a:t>
          </a:r>
          <a:r>
            <a:rPr lang="en-US" altLang="zh-TW" sz="28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-15</a:t>
          </a:r>
          <a:r>
            <a:rPr lang="zh-TW" altLang="en-US" sz="28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班   </a:t>
          </a:r>
          <a:r>
            <a:rPr lang="zh-TW" altLang="en-US" sz="2800" dirty="0" smtClean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     </a:t>
          </a:r>
          <a:r>
            <a:rPr lang="en-US" altLang="zh-TW" sz="28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473</a:t>
          </a:r>
          <a:r>
            <a:rPr lang="zh-TW" altLang="en-US" sz="28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個名額</a:t>
          </a:r>
          <a:r>
            <a:rPr lang="en-US" altLang="zh-TW" sz="28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/>
          </a:r>
          <a:br>
            <a:rPr lang="en-US" altLang="zh-TW" sz="28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</a:br>
          <a:r>
            <a:rPr lang="zh-TW" altLang="en-US" sz="28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藝才美術班</a:t>
          </a:r>
          <a:r>
            <a:rPr lang="en-US" altLang="zh-TW" sz="28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-4</a:t>
          </a:r>
          <a:r>
            <a:rPr lang="zh-TW" altLang="en-US" sz="28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班 </a:t>
          </a:r>
          <a:r>
            <a:rPr lang="zh-TW" altLang="en-US" sz="2800" dirty="0" smtClean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 </a:t>
          </a:r>
          <a:r>
            <a:rPr lang="en-US" altLang="zh-TW" sz="2800" dirty="0" smtClean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104</a:t>
          </a:r>
          <a:r>
            <a:rPr lang="zh-TW" altLang="en-US" sz="28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個名額</a:t>
          </a:r>
          <a:r>
            <a:rPr lang="en-US" altLang="zh-TW" sz="28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/>
          </a:r>
          <a:br>
            <a:rPr lang="en-US" altLang="zh-TW" sz="28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</a:br>
          <a:r>
            <a:rPr lang="zh-TW" altLang="en-US" sz="28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藝才音樂班</a:t>
          </a:r>
          <a:r>
            <a:rPr lang="en-US" altLang="zh-TW" sz="28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-3</a:t>
          </a:r>
          <a:r>
            <a:rPr lang="zh-TW" altLang="en-US" sz="28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班 </a:t>
          </a:r>
          <a:r>
            <a:rPr lang="zh-TW" altLang="en-US" sz="2800" dirty="0" smtClean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  </a:t>
          </a:r>
          <a:r>
            <a:rPr lang="en-US" altLang="zh-TW" sz="2800" dirty="0" smtClean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78</a:t>
          </a:r>
          <a:r>
            <a:rPr lang="zh-TW" altLang="en-US" sz="28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個名額</a:t>
          </a:r>
          <a:r>
            <a:rPr lang="en-US" altLang="zh-TW" sz="28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/>
          </a:r>
          <a:br>
            <a:rPr lang="en-US" altLang="zh-TW" sz="28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</a:br>
          <a:r>
            <a:rPr lang="zh-TW" altLang="en-US" sz="28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藝才舞蹈班</a:t>
          </a:r>
          <a:r>
            <a:rPr lang="en-US" altLang="zh-TW" sz="28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-1</a:t>
          </a:r>
          <a:r>
            <a:rPr lang="zh-TW" altLang="en-US" sz="28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班 </a:t>
          </a:r>
          <a:r>
            <a:rPr lang="zh-TW" altLang="en-US" sz="2800" dirty="0" smtClean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  </a:t>
          </a:r>
          <a:r>
            <a:rPr lang="en-US" altLang="zh-TW" sz="2800" dirty="0" smtClean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26</a:t>
          </a:r>
          <a:r>
            <a:rPr lang="zh-TW" altLang="en-US" sz="28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個名額</a:t>
          </a:r>
        </a:p>
      </dgm:t>
    </dgm:pt>
    <dgm:pt modelId="{477E55E1-8396-468B-AFE0-22BEDD77F5B7}" type="parTrans" cxnId="{6D7DEF88-D32A-4953-A58A-951ACC9EE33F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DACF4943-C3D6-4084-BAB5-AE5B368DB4A7}" type="sibTrans" cxnId="{6D7DEF88-D32A-4953-A58A-951ACC9EE33F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7946C596-4121-4021-BADA-B7DCCC57B3BE}" type="pres">
      <dgm:prSet presAssocID="{827B186F-5B46-468C-AF55-E024DAAFAA39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D023388-E77E-4DEB-AB21-039C45EBC052}" type="pres">
      <dgm:prSet presAssocID="{827B186F-5B46-468C-AF55-E024DAAFAA39}" presName="matrix" presStyleCnt="0"/>
      <dgm:spPr/>
    </dgm:pt>
    <dgm:pt modelId="{CD18A5EF-14CC-4D99-B9B5-ADC491578342}" type="pres">
      <dgm:prSet presAssocID="{827B186F-5B46-468C-AF55-E024DAAFAA39}" presName="tile1" presStyleLbl="node1" presStyleIdx="0" presStyleCnt="4" custLinFactNeighborX="0"/>
      <dgm:spPr/>
      <dgm:t>
        <a:bodyPr/>
        <a:lstStyle/>
        <a:p>
          <a:endParaRPr lang="zh-TW" altLang="en-US"/>
        </a:p>
      </dgm:t>
    </dgm:pt>
    <dgm:pt modelId="{C4C3389C-960C-45F0-B12F-65FC46FCDAAF}" type="pres">
      <dgm:prSet presAssocID="{827B186F-5B46-468C-AF55-E024DAAFAA3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A2D15B-CF76-4202-AA22-9C6B1404492F}" type="pres">
      <dgm:prSet presAssocID="{827B186F-5B46-468C-AF55-E024DAAFAA39}" presName="tile2" presStyleLbl="node1" presStyleIdx="1" presStyleCnt="4" custLinFactNeighborX="-898" custLinFactNeighborY="-15188"/>
      <dgm:spPr/>
      <dgm:t>
        <a:bodyPr/>
        <a:lstStyle/>
        <a:p>
          <a:endParaRPr lang="zh-TW" altLang="en-US"/>
        </a:p>
      </dgm:t>
    </dgm:pt>
    <dgm:pt modelId="{2DBDCC4B-9364-4C26-897D-9D5279936C4A}" type="pres">
      <dgm:prSet presAssocID="{827B186F-5B46-468C-AF55-E024DAAFAA3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95F4473-6895-42D5-9283-BB264002653F}" type="pres">
      <dgm:prSet presAssocID="{827B186F-5B46-468C-AF55-E024DAAFAA39}" presName="tile3" presStyleLbl="node1" presStyleIdx="2" presStyleCnt="4" custLinFactNeighborY="0"/>
      <dgm:spPr/>
      <dgm:t>
        <a:bodyPr/>
        <a:lstStyle/>
        <a:p>
          <a:endParaRPr lang="zh-TW" altLang="en-US"/>
        </a:p>
      </dgm:t>
    </dgm:pt>
    <dgm:pt modelId="{CD12BA36-16AB-4F0D-9947-4D905491FE95}" type="pres">
      <dgm:prSet presAssocID="{827B186F-5B46-468C-AF55-E024DAAFAA3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AB11538-AE62-4BBD-9767-0683C1A64A5B}" type="pres">
      <dgm:prSet presAssocID="{827B186F-5B46-468C-AF55-E024DAAFAA39}" presName="tile4" presStyleLbl="node1" presStyleIdx="3" presStyleCnt="4" custLinFactNeighborY="619"/>
      <dgm:spPr/>
      <dgm:t>
        <a:bodyPr/>
        <a:lstStyle/>
        <a:p>
          <a:endParaRPr lang="zh-TW" altLang="en-US"/>
        </a:p>
      </dgm:t>
    </dgm:pt>
    <dgm:pt modelId="{D9475630-C8AD-44A0-9DDF-60B3D2C6E705}" type="pres">
      <dgm:prSet presAssocID="{827B186F-5B46-468C-AF55-E024DAAFAA3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595E15C-553B-471B-9ADC-ED155AB191E3}" type="pres">
      <dgm:prSet presAssocID="{827B186F-5B46-468C-AF55-E024DAAFAA39}" presName="centerTile" presStyleLbl="fgShp" presStyleIdx="0" presStyleCnt="1" custScaleX="114921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E74D474-E1F1-462B-B318-AA574FF5B72E}" type="presOf" srcId="{F9E79064-68C8-483E-A861-C4EFA5F54ACA}" destId="{7595E15C-553B-471B-9ADC-ED155AB191E3}" srcOrd="0" destOrd="0" presId="urn:microsoft.com/office/officeart/2005/8/layout/matrix1"/>
    <dgm:cxn modelId="{D0D89CFF-2DDC-42B9-97EF-165D11C67010}" srcId="{F9E79064-68C8-483E-A861-C4EFA5F54ACA}" destId="{163E3733-E3DE-4603-B81D-A07920279013}" srcOrd="1" destOrd="0" parTransId="{6CB1DB07-AA8B-4C48-A29B-559FCF6B1F87}" sibTransId="{EEB7CB51-D528-4B27-BF94-CC9191BAC249}"/>
    <dgm:cxn modelId="{70A32AA7-D510-469F-8DB0-D681A5236FAA}" type="presOf" srcId="{163E3733-E3DE-4603-B81D-A07920279013}" destId="{2DBDCC4B-9364-4C26-897D-9D5279936C4A}" srcOrd="1" destOrd="0" presId="urn:microsoft.com/office/officeart/2005/8/layout/matrix1"/>
    <dgm:cxn modelId="{DE024195-E350-41E0-843C-07E1C18E238A}" srcId="{F9E79064-68C8-483E-A861-C4EFA5F54ACA}" destId="{6549D92B-83E7-4382-BCE2-AD411F4B9095}" srcOrd="2" destOrd="0" parTransId="{97738555-1C5B-4877-B0B6-5F0D62AC8F85}" sibTransId="{4C9B512C-8C6C-417C-9FE7-3CA82609C85E}"/>
    <dgm:cxn modelId="{BDBC1887-A515-476B-A110-D7DC8E45B2B4}" type="presOf" srcId="{163E3733-E3DE-4603-B81D-A07920279013}" destId="{3FA2D15B-CF76-4202-AA22-9C6B1404492F}" srcOrd="0" destOrd="0" presId="urn:microsoft.com/office/officeart/2005/8/layout/matrix1"/>
    <dgm:cxn modelId="{41D125F7-4F59-44F9-B8B1-BE12B712D02E}" srcId="{827B186F-5B46-468C-AF55-E024DAAFAA39}" destId="{F9E79064-68C8-483E-A861-C4EFA5F54ACA}" srcOrd="0" destOrd="0" parTransId="{83CD7FB1-65A5-4620-A94D-7E1A4C92B777}" sibTransId="{88A2C6E5-2988-49BF-B1B1-289F0A496B89}"/>
    <dgm:cxn modelId="{6D7DEF88-D32A-4953-A58A-951ACC9EE33F}" srcId="{F9E79064-68C8-483E-A861-C4EFA5F54ACA}" destId="{B2B8C07D-43F5-4C65-A23A-D2D80650E3E0}" srcOrd="3" destOrd="0" parTransId="{477E55E1-8396-468B-AFE0-22BEDD77F5B7}" sibTransId="{DACF4943-C3D6-4084-BAB5-AE5B368DB4A7}"/>
    <dgm:cxn modelId="{B0DBCE13-AB09-4A29-B70A-02676696CE97}" srcId="{F9E79064-68C8-483E-A861-C4EFA5F54ACA}" destId="{A7112B98-6EF3-4FE7-BF3D-C59D1B368008}" srcOrd="0" destOrd="0" parTransId="{D565FFC9-7E5F-4E16-B5CB-8356BB01A266}" sibTransId="{C5566B29-EA1D-499F-BCA4-71D0AE10D7B6}"/>
    <dgm:cxn modelId="{7ED3AEC2-6491-4A5D-B141-A441A72A3FE0}" type="presOf" srcId="{B2B8C07D-43F5-4C65-A23A-D2D80650E3E0}" destId="{D9475630-C8AD-44A0-9DDF-60B3D2C6E705}" srcOrd="1" destOrd="0" presId="urn:microsoft.com/office/officeart/2005/8/layout/matrix1"/>
    <dgm:cxn modelId="{45125BD8-66CC-4DA3-9CF4-31C2AB93177D}" type="presOf" srcId="{6549D92B-83E7-4382-BCE2-AD411F4B9095}" destId="{E95F4473-6895-42D5-9283-BB264002653F}" srcOrd="0" destOrd="0" presId="urn:microsoft.com/office/officeart/2005/8/layout/matrix1"/>
    <dgm:cxn modelId="{BDFC8821-F185-4FC2-B66E-7882515045B3}" type="presOf" srcId="{B2B8C07D-43F5-4C65-A23A-D2D80650E3E0}" destId="{6AB11538-AE62-4BBD-9767-0683C1A64A5B}" srcOrd="0" destOrd="0" presId="urn:microsoft.com/office/officeart/2005/8/layout/matrix1"/>
    <dgm:cxn modelId="{527A77B7-E001-4500-93CD-DECB0EA1A5E6}" type="presOf" srcId="{6549D92B-83E7-4382-BCE2-AD411F4B9095}" destId="{CD12BA36-16AB-4F0D-9947-4D905491FE95}" srcOrd="1" destOrd="0" presId="urn:microsoft.com/office/officeart/2005/8/layout/matrix1"/>
    <dgm:cxn modelId="{B3015D0F-1479-4118-9721-19C63375687C}" type="presOf" srcId="{A7112B98-6EF3-4FE7-BF3D-C59D1B368008}" destId="{CD18A5EF-14CC-4D99-B9B5-ADC491578342}" srcOrd="0" destOrd="0" presId="urn:microsoft.com/office/officeart/2005/8/layout/matrix1"/>
    <dgm:cxn modelId="{A0E9BBC8-AD6E-4214-B22F-1B998F5DB232}" type="presOf" srcId="{A7112B98-6EF3-4FE7-BF3D-C59D1B368008}" destId="{C4C3389C-960C-45F0-B12F-65FC46FCDAAF}" srcOrd="1" destOrd="0" presId="urn:microsoft.com/office/officeart/2005/8/layout/matrix1"/>
    <dgm:cxn modelId="{2A65B5A1-BB6C-471C-B3E7-28BF9AE5C540}" type="presOf" srcId="{827B186F-5B46-468C-AF55-E024DAAFAA39}" destId="{7946C596-4121-4021-BADA-B7DCCC57B3BE}" srcOrd="0" destOrd="0" presId="urn:microsoft.com/office/officeart/2005/8/layout/matrix1"/>
    <dgm:cxn modelId="{318A773D-977A-44B4-A3DC-5770CE65D298}" type="presParOf" srcId="{7946C596-4121-4021-BADA-B7DCCC57B3BE}" destId="{6D023388-E77E-4DEB-AB21-039C45EBC052}" srcOrd="0" destOrd="0" presId="urn:microsoft.com/office/officeart/2005/8/layout/matrix1"/>
    <dgm:cxn modelId="{5E6E6C90-4358-480A-A37F-C61BC7381CE4}" type="presParOf" srcId="{6D023388-E77E-4DEB-AB21-039C45EBC052}" destId="{CD18A5EF-14CC-4D99-B9B5-ADC491578342}" srcOrd="0" destOrd="0" presId="urn:microsoft.com/office/officeart/2005/8/layout/matrix1"/>
    <dgm:cxn modelId="{D89F5E7E-C380-4542-84FF-AB76976F8C2E}" type="presParOf" srcId="{6D023388-E77E-4DEB-AB21-039C45EBC052}" destId="{C4C3389C-960C-45F0-B12F-65FC46FCDAAF}" srcOrd="1" destOrd="0" presId="urn:microsoft.com/office/officeart/2005/8/layout/matrix1"/>
    <dgm:cxn modelId="{4091DA00-710B-4DF8-BA0A-05610E095358}" type="presParOf" srcId="{6D023388-E77E-4DEB-AB21-039C45EBC052}" destId="{3FA2D15B-CF76-4202-AA22-9C6B1404492F}" srcOrd="2" destOrd="0" presId="urn:microsoft.com/office/officeart/2005/8/layout/matrix1"/>
    <dgm:cxn modelId="{A0B9547E-ED11-40A8-B45D-317811C2CEB0}" type="presParOf" srcId="{6D023388-E77E-4DEB-AB21-039C45EBC052}" destId="{2DBDCC4B-9364-4C26-897D-9D5279936C4A}" srcOrd="3" destOrd="0" presId="urn:microsoft.com/office/officeart/2005/8/layout/matrix1"/>
    <dgm:cxn modelId="{C7CEC1AF-97AC-4E22-BBB1-7EECB38C08CC}" type="presParOf" srcId="{6D023388-E77E-4DEB-AB21-039C45EBC052}" destId="{E95F4473-6895-42D5-9283-BB264002653F}" srcOrd="4" destOrd="0" presId="urn:microsoft.com/office/officeart/2005/8/layout/matrix1"/>
    <dgm:cxn modelId="{2D56619D-A7BB-4E13-A392-F33BF1B4D766}" type="presParOf" srcId="{6D023388-E77E-4DEB-AB21-039C45EBC052}" destId="{CD12BA36-16AB-4F0D-9947-4D905491FE95}" srcOrd="5" destOrd="0" presId="urn:microsoft.com/office/officeart/2005/8/layout/matrix1"/>
    <dgm:cxn modelId="{F5E5ED59-94DA-42D9-BE70-9801FC24C1A7}" type="presParOf" srcId="{6D023388-E77E-4DEB-AB21-039C45EBC052}" destId="{6AB11538-AE62-4BBD-9767-0683C1A64A5B}" srcOrd="6" destOrd="0" presId="urn:microsoft.com/office/officeart/2005/8/layout/matrix1"/>
    <dgm:cxn modelId="{00C50BF5-2A00-4265-9A29-B314213DE268}" type="presParOf" srcId="{6D023388-E77E-4DEB-AB21-039C45EBC052}" destId="{D9475630-C8AD-44A0-9DDF-60B3D2C6E705}" srcOrd="7" destOrd="0" presId="urn:microsoft.com/office/officeart/2005/8/layout/matrix1"/>
    <dgm:cxn modelId="{3CC2FE3B-92C8-4156-B018-2B3EB6B81978}" type="presParOf" srcId="{7946C596-4121-4021-BADA-B7DCCC57B3BE}" destId="{7595E15C-553B-471B-9ADC-ED155AB191E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5E4696-CE36-40FB-8726-EC24909286A6}" type="doc">
      <dgm:prSet loTypeId="urn:microsoft.com/office/officeart/2005/8/layout/vList6" loCatId="list" qsTypeId="urn:microsoft.com/office/officeart/2005/8/quickstyle/simple1#4" qsCatId="simple" csTypeId="urn:microsoft.com/office/officeart/2005/8/colors/accent2_2" csCatId="accent2" phldr="1"/>
      <dgm:spPr/>
      <dgm:t>
        <a:bodyPr/>
        <a:lstStyle/>
        <a:p>
          <a:endParaRPr lang="zh-TW" altLang="en-US"/>
        </a:p>
      </dgm:t>
    </dgm:pt>
    <dgm:pt modelId="{B625F2EB-10E5-4149-8948-148379F6CACA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適性輔導</a:t>
          </a:r>
        </a:p>
      </dgm:t>
    </dgm:pt>
    <dgm:pt modelId="{4538D5EC-F26F-48D5-A6E0-75ECE2C745A7}" type="parTrans" cxnId="{DE954ED6-D966-4ADE-B96B-11239B33A9D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6CBCB96-AAC9-4331-A6E3-92D55FF819FA}" type="sibTrans" cxnId="{DE954ED6-D966-4ADE-B96B-11239B33A9D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C0BA452B-58F9-4D08-9C12-EE745668566A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多元學習</a:t>
          </a:r>
        </a:p>
      </dgm:t>
    </dgm:pt>
    <dgm:pt modelId="{288EAFA3-7AFA-4E08-9F83-DD1D789A95C9}" type="sibTrans" cxnId="{098F245B-042A-4729-A996-24DD4446AD2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0D173E7-34E4-45CD-8598-B168AA3E55AE}" type="parTrans" cxnId="{098F245B-042A-4729-A996-24DD4446AD2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19249124-F0DD-4A7E-A6ED-2EC7309F368E}">
      <dgm:prSet phldrT="[文字]" custT="1"/>
      <dgm:spPr>
        <a:solidFill>
          <a:srgbClr val="B1FFFF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 anchor="ctr"/>
        <a:lstStyle/>
        <a:p>
          <a:pPr algn="ctr"/>
          <a:r>
            <a:rPr lang="zh-TW" altLang="en-US" sz="2000" b="1" u="sng" dirty="0">
              <a:solidFill>
                <a:schemeClr val="tx1"/>
              </a:solidFill>
            </a:rPr>
            <a:t>採計</a:t>
          </a:r>
          <a:r>
            <a:rPr lang="en-US" altLang="zh-TW" sz="2000" b="1" u="sng" dirty="0">
              <a:solidFill>
                <a:schemeClr val="tx1"/>
              </a:solidFill>
            </a:rPr>
            <a:t>32</a:t>
          </a:r>
          <a:r>
            <a:rPr lang="zh-TW" altLang="en-US" sz="2000" b="1" u="sng" dirty="0">
              <a:solidFill>
                <a:schemeClr val="tx1"/>
              </a:solidFill>
            </a:rPr>
            <a:t>分</a:t>
          </a:r>
        </a:p>
      </dgm:t>
    </dgm:pt>
    <dgm:pt modelId="{10AC73A9-FE8C-49C0-8B57-082B3D964D3F}" type="sibTrans" cxnId="{87D4FEEE-CC21-4C22-87C8-4DCFCB83206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7F6AF54F-00ED-444A-B0F9-39340F8718BE}" type="parTrans" cxnId="{87D4FEEE-CC21-4C22-87C8-4DCFCB83206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F3883D0-7001-44C2-901B-A585C73FBE5F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anchor="ctr"/>
        <a:lstStyle/>
        <a:p>
          <a:r>
            <a:rPr lang="zh-TW" altLang="en-US" sz="2000" b="1" u="sng" dirty="0">
              <a:solidFill>
                <a:schemeClr val="tx1"/>
              </a:solidFill>
            </a:rPr>
            <a:t>採計</a:t>
          </a:r>
          <a:r>
            <a:rPr lang="en-US" altLang="zh-TW" sz="2000" b="1" u="sng" dirty="0">
              <a:solidFill>
                <a:schemeClr val="tx1"/>
              </a:solidFill>
            </a:rPr>
            <a:t>35</a:t>
          </a:r>
          <a:r>
            <a:rPr lang="zh-TW" altLang="en-US" sz="2000" b="1" u="sng" dirty="0">
              <a:solidFill>
                <a:schemeClr val="tx1"/>
              </a:solidFill>
            </a:rPr>
            <a:t>分</a:t>
          </a:r>
        </a:p>
      </dgm:t>
    </dgm:pt>
    <dgm:pt modelId="{BB0400D1-699A-4D9A-8473-DB385D4EF011}" type="sibTrans" cxnId="{6E3925E8-3950-49DD-B576-1730647D7EB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5525506-3FA0-4083-BB46-A2AC44E20EED}" type="parTrans" cxnId="{6E3925E8-3950-49DD-B576-1730647D7EB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3D1DF83-6FA8-491B-AE46-8C5470B6695B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教育會考</a:t>
          </a:r>
        </a:p>
      </dgm:t>
    </dgm:pt>
    <dgm:pt modelId="{26971985-E956-48B4-8640-A3266AF6487F}" type="parTrans" cxnId="{FAC25FA9-73F4-4151-9AB1-14B2A6F7D99B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20706A68-CA4F-4245-B745-AD5B3F276025}" type="sibTrans" cxnId="{FAC25FA9-73F4-4151-9AB1-14B2A6F7D99B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ACA794B-7619-4EA6-A915-1A29521C5590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lIns="39600" rIns="0" anchor="ctr"/>
        <a:lstStyle/>
        <a:p>
          <a:pPr marL="252000" algn="r">
            <a:spcBef>
              <a:spcPts val="200"/>
            </a:spcBef>
          </a:pPr>
          <a:r>
            <a:rPr lang="en-US" altLang="zh-TW" sz="2400" dirty="0">
              <a:solidFill>
                <a:schemeClr val="tx1"/>
              </a:solidFill>
              <a:latin typeface="+mn-lt"/>
            </a:rPr>
            <a:t>33</a:t>
          </a:r>
          <a:r>
            <a:rPr lang="zh-TW" altLang="en-US" sz="2400" dirty="0">
              <a:solidFill>
                <a:schemeClr val="tx1"/>
              </a:solidFill>
              <a:latin typeface="+mn-lt"/>
            </a:rPr>
            <a:t>分</a:t>
          </a:r>
        </a:p>
      </dgm:t>
    </dgm:pt>
    <dgm:pt modelId="{2D0225E2-6BD3-4B84-9D92-A2D917DC64A4}" type="sibTrans" cxnId="{D7CB9603-4DEC-4CE0-9854-2308A7D4ACCA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2282500-FB3A-4304-91B5-CDB2E162DBBD}" type="parTrans" cxnId="{D7CB9603-4DEC-4CE0-9854-2308A7D4ACCA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F8D0DE0-7183-4802-A472-D51DF5A0C91C}">
      <dgm:prSet phldrT="[文字]" custT="1"/>
      <dgm:spPr>
        <a:solidFill>
          <a:srgbClr val="B1FFFF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 anchor="ctr"/>
        <a:lstStyle/>
        <a:p>
          <a:pPr algn="ctr"/>
          <a:r>
            <a:rPr lang="zh-TW" altLang="en-US" sz="2000" dirty="0">
              <a:solidFill>
                <a:schemeClr val="tx1"/>
              </a:solidFill>
            </a:rPr>
            <a:t>總分</a:t>
          </a:r>
          <a:r>
            <a:rPr lang="en-US" altLang="zh-TW" sz="2000" dirty="0">
              <a:solidFill>
                <a:schemeClr val="tx1"/>
              </a:solidFill>
            </a:rPr>
            <a:t>32</a:t>
          </a:r>
          <a:r>
            <a:rPr lang="zh-TW" altLang="en-US" sz="2000" dirty="0">
              <a:solidFill>
                <a:schemeClr val="tx1"/>
              </a:solidFill>
            </a:rPr>
            <a:t>分</a:t>
          </a:r>
        </a:p>
      </dgm:t>
    </dgm:pt>
    <dgm:pt modelId="{D36406B9-0E8F-42DA-8278-1758A98C6133}" type="parTrans" cxnId="{89B086EC-A8B6-4CAE-ACE9-C7149DFA28B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30C475B-951E-4ADF-9023-BB44AC0D2AC6}" type="sibTrans" cxnId="{89B086EC-A8B6-4CAE-ACE9-C7149DFA28B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82089FB6-1069-40A4-A70D-663009CAC143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anchor="ctr"/>
        <a:lstStyle/>
        <a:p>
          <a:r>
            <a:rPr lang="zh-TW" altLang="en-US" sz="2000" dirty="0">
              <a:solidFill>
                <a:schemeClr val="tx1"/>
              </a:solidFill>
            </a:rPr>
            <a:t>總分</a:t>
          </a:r>
          <a:r>
            <a:rPr lang="en-US" altLang="zh-TW" sz="2000" dirty="0">
              <a:solidFill>
                <a:schemeClr val="tx1"/>
              </a:solidFill>
            </a:rPr>
            <a:t>42</a:t>
          </a:r>
          <a:r>
            <a:rPr lang="zh-TW" altLang="en-US" sz="2000" dirty="0">
              <a:solidFill>
                <a:schemeClr val="tx1"/>
              </a:solidFill>
            </a:rPr>
            <a:t>分</a:t>
          </a:r>
        </a:p>
      </dgm:t>
    </dgm:pt>
    <dgm:pt modelId="{30E778EF-CB4F-4134-807F-3F99E87F8A13}" type="parTrans" cxnId="{24AF1BD1-829D-4895-ABC1-3C382610666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273D7343-E26D-48D8-B684-5E4ACA35AC45}" type="sibTrans" cxnId="{24AF1BD1-829D-4895-ABC1-3C382610666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4E63D85C-3837-4D2B-B9A0-FCAAE26FC636}" type="pres">
      <dgm:prSet presAssocID="{205E4696-CE36-40FB-8726-EC24909286A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ED551B06-B7DE-448B-B9EE-0C60CE3408D6}" type="pres">
      <dgm:prSet presAssocID="{B625F2EB-10E5-4149-8948-148379F6CACA}" presName="linNode" presStyleCnt="0"/>
      <dgm:spPr/>
    </dgm:pt>
    <dgm:pt modelId="{50818BBC-F477-4D9E-837A-21259D15C457}" type="pres">
      <dgm:prSet presAssocID="{B625F2EB-10E5-4149-8948-148379F6CACA}" presName="parentShp" presStyleLbl="node1" presStyleIdx="0" presStyleCnt="3" custScaleX="22407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539567-1F23-4E76-A758-5A862BB9EFFC}" type="pres">
      <dgm:prSet presAssocID="{B625F2EB-10E5-4149-8948-148379F6CACA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5541B67-E6BB-4A55-AB99-60DBC347093E}" type="pres">
      <dgm:prSet presAssocID="{F6CBCB96-AAC9-4331-A6E3-92D55FF819FA}" presName="spacing" presStyleCnt="0"/>
      <dgm:spPr/>
    </dgm:pt>
    <dgm:pt modelId="{670EE82C-C216-48D5-9379-19F889DB8888}" type="pres">
      <dgm:prSet presAssocID="{C0BA452B-58F9-4D08-9C12-EE745668566A}" presName="linNode" presStyleCnt="0"/>
      <dgm:spPr/>
    </dgm:pt>
    <dgm:pt modelId="{09D89B46-01BD-4CE7-8FF2-34FB9ACC1234}" type="pres">
      <dgm:prSet presAssocID="{C0BA452B-58F9-4D08-9C12-EE745668566A}" presName="parentShp" presStyleLbl="node1" presStyleIdx="1" presStyleCnt="3" custScaleX="247987" custLinFactNeighborX="-29" custLinFactNeighborY="267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BF2826-A93F-484E-809F-0952285A6A23}" type="pres">
      <dgm:prSet presAssocID="{C0BA452B-58F9-4D08-9C12-EE745668566A}" presName="childShp" presStyleLbl="bgAccFollowNode1" presStyleIdx="1" presStyleCnt="3" custScaleX="11160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C401293-0E6F-4BE0-9B3D-3779AF0E7BDB}" type="pres">
      <dgm:prSet presAssocID="{288EAFA3-7AFA-4E08-9F83-DD1D789A95C9}" presName="spacing" presStyleCnt="0"/>
      <dgm:spPr/>
    </dgm:pt>
    <dgm:pt modelId="{18881F29-BE38-41C9-9182-D08C73E20DEA}" type="pres">
      <dgm:prSet presAssocID="{33D1DF83-6FA8-491B-AE46-8C5470B6695B}" presName="linNode" presStyleCnt="0"/>
      <dgm:spPr/>
    </dgm:pt>
    <dgm:pt modelId="{BDD9785E-5988-4D9A-BEBF-25DE815D2930}" type="pres">
      <dgm:prSet presAssocID="{33D1DF83-6FA8-491B-AE46-8C5470B6695B}" presName="parentShp" presStyleLbl="node1" presStyleIdx="2" presStyleCnt="3" custScaleX="259923" custLinFactNeighborX="1274" custLinFactNeighborY="1152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13D0A37-9639-43F8-AAA7-6563C960F0FF}" type="pres">
      <dgm:prSet presAssocID="{33D1DF83-6FA8-491B-AE46-8C5470B6695B}" presName="childShp" presStyleLbl="bgAccFollowNode1" presStyleIdx="2" presStyleCnt="3" custScaleX="117047" custLinFactNeighborX="-11258" custLinFactNeighborY="84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207F378-A0D6-4C20-BC0B-4E7E751FCCC2}" type="presOf" srcId="{FF8D0DE0-7183-4802-A472-D51DF5A0C91C}" destId="{3F539567-1F23-4E76-A758-5A862BB9EFFC}" srcOrd="0" destOrd="1" presId="urn:microsoft.com/office/officeart/2005/8/layout/vList6"/>
    <dgm:cxn modelId="{6E3925E8-3950-49DD-B576-1730647D7EB2}" srcId="{C0BA452B-58F9-4D08-9C12-EE745668566A}" destId="{BF3883D0-7001-44C2-901B-A585C73FBE5F}" srcOrd="0" destOrd="0" parTransId="{B5525506-3FA0-4083-BB46-A2AC44E20EED}" sibTransId="{BB0400D1-699A-4D9A-8473-DB385D4EF011}"/>
    <dgm:cxn modelId="{631B61A8-E44E-4BDC-BDE8-164B7372D8AE}" type="presOf" srcId="{B625F2EB-10E5-4149-8948-148379F6CACA}" destId="{50818BBC-F477-4D9E-837A-21259D15C457}" srcOrd="0" destOrd="0" presId="urn:microsoft.com/office/officeart/2005/8/layout/vList6"/>
    <dgm:cxn modelId="{D47D9837-9B03-4456-BD57-DEF6216DF6B0}" type="presOf" srcId="{82089FB6-1069-40A4-A70D-663009CAC143}" destId="{B9BF2826-A93F-484E-809F-0952285A6A23}" srcOrd="0" destOrd="1" presId="urn:microsoft.com/office/officeart/2005/8/layout/vList6"/>
    <dgm:cxn modelId="{89B086EC-A8B6-4CAE-ACE9-C7149DFA28B7}" srcId="{B625F2EB-10E5-4149-8948-148379F6CACA}" destId="{FF8D0DE0-7183-4802-A472-D51DF5A0C91C}" srcOrd="1" destOrd="0" parTransId="{D36406B9-0E8F-42DA-8278-1758A98C6133}" sibTransId="{530C475B-951E-4ADF-9023-BB44AC0D2AC6}"/>
    <dgm:cxn modelId="{22F9D0C8-7D05-4DF6-8506-FE1A94E27170}" type="presOf" srcId="{C0BA452B-58F9-4D08-9C12-EE745668566A}" destId="{09D89B46-01BD-4CE7-8FF2-34FB9ACC1234}" srcOrd="0" destOrd="0" presId="urn:microsoft.com/office/officeart/2005/8/layout/vList6"/>
    <dgm:cxn modelId="{098F245B-042A-4729-A996-24DD4446AD25}" srcId="{205E4696-CE36-40FB-8726-EC24909286A6}" destId="{C0BA452B-58F9-4D08-9C12-EE745668566A}" srcOrd="1" destOrd="0" parTransId="{F0D173E7-34E4-45CD-8598-B168AA3E55AE}" sibTransId="{288EAFA3-7AFA-4E08-9F83-DD1D789A95C9}"/>
    <dgm:cxn modelId="{87D4FEEE-CC21-4C22-87C8-4DCFCB83206E}" srcId="{B625F2EB-10E5-4149-8948-148379F6CACA}" destId="{19249124-F0DD-4A7E-A6ED-2EC7309F368E}" srcOrd="0" destOrd="0" parTransId="{7F6AF54F-00ED-444A-B0F9-39340F8718BE}" sibTransId="{10AC73A9-FE8C-49C0-8B57-082B3D964D3F}"/>
    <dgm:cxn modelId="{02369C00-6CA1-4661-8A80-ACF9695B9077}" type="presOf" srcId="{5ACA794B-7619-4EA6-A915-1A29521C5590}" destId="{413D0A37-9639-43F8-AAA7-6563C960F0FF}" srcOrd="0" destOrd="0" presId="urn:microsoft.com/office/officeart/2005/8/layout/vList6"/>
    <dgm:cxn modelId="{D7CB9603-4DEC-4CE0-9854-2308A7D4ACCA}" srcId="{33D1DF83-6FA8-491B-AE46-8C5470B6695B}" destId="{5ACA794B-7619-4EA6-A915-1A29521C5590}" srcOrd="0" destOrd="0" parTransId="{32282500-FB3A-4304-91B5-CDB2E162DBBD}" sibTransId="{2D0225E2-6BD3-4B84-9D92-A2D917DC64A4}"/>
    <dgm:cxn modelId="{AD028663-FB0C-41B5-B65E-6059DF4C53D6}" type="presOf" srcId="{33D1DF83-6FA8-491B-AE46-8C5470B6695B}" destId="{BDD9785E-5988-4D9A-BEBF-25DE815D2930}" srcOrd="0" destOrd="0" presId="urn:microsoft.com/office/officeart/2005/8/layout/vList6"/>
    <dgm:cxn modelId="{24AF1BD1-829D-4895-ABC1-3C3826106667}" srcId="{C0BA452B-58F9-4D08-9C12-EE745668566A}" destId="{82089FB6-1069-40A4-A70D-663009CAC143}" srcOrd="1" destOrd="0" parTransId="{30E778EF-CB4F-4134-807F-3F99E87F8A13}" sibTransId="{273D7343-E26D-48D8-B684-5E4ACA35AC45}"/>
    <dgm:cxn modelId="{F5AB19F6-40B1-41F4-98C2-D99A8DD54211}" type="presOf" srcId="{19249124-F0DD-4A7E-A6ED-2EC7309F368E}" destId="{3F539567-1F23-4E76-A758-5A862BB9EFFC}" srcOrd="0" destOrd="0" presId="urn:microsoft.com/office/officeart/2005/8/layout/vList6"/>
    <dgm:cxn modelId="{FAC25FA9-73F4-4151-9AB1-14B2A6F7D99B}" srcId="{205E4696-CE36-40FB-8726-EC24909286A6}" destId="{33D1DF83-6FA8-491B-AE46-8C5470B6695B}" srcOrd="2" destOrd="0" parTransId="{26971985-E956-48B4-8640-A3266AF6487F}" sibTransId="{20706A68-CA4F-4245-B745-AD5B3F276025}"/>
    <dgm:cxn modelId="{FD1D7725-2D7A-4317-8DA3-AA370157CFF1}" type="presOf" srcId="{205E4696-CE36-40FB-8726-EC24909286A6}" destId="{4E63D85C-3837-4D2B-B9A0-FCAAE26FC636}" srcOrd="0" destOrd="0" presId="urn:microsoft.com/office/officeart/2005/8/layout/vList6"/>
    <dgm:cxn modelId="{76ED44B2-4937-482D-AE66-E2A99F2F25CE}" type="presOf" srcId="{BF3883D0-7001-44C2-901B-A585C73FBE5F}" destId="{B9BF2826-A93F-484E-809F-0952285A6A23}" srcOrd="0" destOrd="0" presId="urn:microsoft.com/office/officeart/2005/8/layout/vList6"/>
    <dgm:cxn modelId="{DE954ED6-D966-4ADE-B96B-11239B33A9DE}" srcId="{205E4696-CE36-40FB-8726-EC24909286A6}" destId="{B625F2EB-10E5-4149-8948-148379F6CACA}" srcOrd="0" destOrd="0" parTransId="{4538D5EC-F26F-48D5-A6E0-75ECE2C745A7}" sibTransId="{F6CBCB96-AAC9-4331-A6E3-92D55FF819FA}"/>
    <dgm:cxn modelId="{664E78B8-C948-42D9-9149-3310075081B3}" type="presParOf" srcId="{4E63D85C-3837-4D2B-B9A0-FCAAE26FC636}" destId="{ED551B06-B7DE-448B-B9EE-0C60CE3408D6}" srcOrd="0" destOrd="0" presId="urn:microsoft.com/office/officeart/2005/8/layout/vList6"/>
    <dgm:cxn modelId="{0CDE522B-3C70-42FB-9115-2A323B604304}" type="presParOf" srcId="{ED551B06-B7DE-448B-B9EE-0C60CE3408D6}" destId="{50818BBC-F477-4D9E-837A-21259D15C457}" srcOrd="0" destOrd="0" presId="urn:microsoft.com/office/officeart/2005/8/layout/vList6"/>
    <dgm:cxn modelId="{9F8F0649-8E7C-4BA3-AB2F-3171323D69BC}" type="presParOf" srcId="{ED551B06-B7DE-448B-B9EE-0C60CE3408D6}" destId="{3F539567-1F23-4E76-A758-5A862BB9EFFC}" srcOrd="1" destOrd="0" presId="urn:microsoft.com/office/officeart/2005/8/layout/vList6"/>
    <dgm:cxn modelId="{49C30CD7-CBF3-4A3F-91EB-8206687A0848}" type="presParOf" srcId="{4E63D85C-3837-4D2B-B9A0-FCAAE26FC636}" destId="{25541B67-E6BB-4A55-AB99-60DBC347093E}" srcOrd="1" destOrd="0" presId="urn:microsoft.com/office/officeart/2005/8/layout/vList6"/>
    <dgm:cxn modelId="{6235BB4C-8BA4-4521-98F4-D3FD770154E7}" type="presParOf" srcId="{4E63D85C-3837-4D2B-B9A0-FCAAE26FC636}" destId="{670EE82C-C216-48D5-9379-19F889DB8888}" srcOrd="2" destOrd="0" presId="urn:microsoft.com/office/officeart/2005/8/layout/vList6"/>
    <dgm:cxn modelId="{3ADAF82C-6E3B-44A8-B1C4-A74C5AD1E2D3}" type="presParOf" srcId="{670EE82C-C216-48D5-9379-19F889DB8888}" destId="{09D89B46-01BD-4CE7-8FF2-34FB9ACC1234}" srcOrd="0" destOrd="0" presId="urn:microsoft.com/office/officeart/2005/8/layout/vList6"/>
    <dgm:cxn modelId="{689B89F4-C5D5-4DF4-A5E8-273131EF3C1A}" type="presParOf" srcId="{670EE82C-C216-48D5-9379-19F889DB8888}" destId="{B9BF2826-A93F-484E-809F-0952285A6A23}" srcOrd="1" destOrd="0" presId="urn:microsoft.com/office/officeart/2005/8/layout/vList6"/>
    <dgm:cxn modelId="{9E1A9E2F-ACB6-4D5D-8B81-226D10150CBE}" type="presParOf" srcId="{4E63D85C-3837-4D2B-B9A0-FCAAE26FC636}" destId="{FC401293-0E6F-4BE0-9B3D-3779AF0E7BDB}" srcOrd="3" destOrd="0" presId="urn:microsoft.com/office/officeart/2005/8/layout/vList6"/>
    <dgm:cxn modelId="{97B721EF-ECCB-4D8E-BC82-2FB04CCBE93C}" type="presParOf" srcId="{4E63D85C-3837-4D2B-B9A0-FCAAE26FC636}" destId="{18881F29-BE38-41C9-9182-D08C73E20DEA}" srcOrd="4" destOrd="0" presId="urn:microsoft.com/office/officeart/2005/8/layout/vList6"/>
    <dgm:cxn modelId="{5DCB04C5-43E2-4194-83EC-6B750FB13394}" type="presParOf" srcId="{18881F29-BE38-41C9-9182-D08C73E20DEA}" destId="{BDD9785E-5988-4D9A-BEBF-25DE815D2930}" srcOrd="0" destOrd="0" presId="urn:microsoft.com/office/officeart/2005/8/layout/vList6"/>
    <dgm:cxn modelId="{D50CFA9C-48DF-4B71-B592-34979EECA23E}" type="presParOf" srcId="{18881F29-BE38-41C9-9182-D08C73E20DEA}" destId="{413D0A37-9639-43F8-AAA7-6563C960F0FF}" srcOrd="1" destOrd="0" presId="urn:microsoft.com/office/officeart/2005/8/layout/vList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C5F123D-1D8B-A64F-8933-66F4CD9661C6}" type="doc">
      <dgm:prSet loTypeId="urn:microsoft.com/office/officeart/2005/8/layout/hProcess3" loCatId="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zh-TW" altLang="en-US"/>
        </a:p>
      </dgm:t>
    </dgm:pt>
    <dgm:pt modelId="{FE7AF7D2-F977-8C4F-B1D3-FB091098CF13}" type="pres">
      <dgm:prSet presAssocID="{EC5F123D-1D8B-A64F-8933-66F4CD9661C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A6D126A-797E-0540-ABFC-E950EE998E9F}" type="pres">
      <dgm:prSet presAssocID="{EC5F123D-1D8B-A64F-8933-66F4CD9661C6}" presName="dummy" presStyleCnt="0"/>
      <dgm:spPr/>
    </dgm:pt>
    <dgm:pt modelId="{BAD02919-DF43-644F-B79E-0B985C83C920}" type="pres">
      <dgm:prSet presAssocID="{EC5F123D-1D8B-A64F-8933-66F4CD9661C6}" presName="linH" presStyleCnt="0"/>
      <dgm:spPr/>
    </dgm:pt>
    <dgm:pt modelId="{C5CFC8FC-6174-4D43-88CC-6B962C344BCF}" type="pres">
      <dgm:prSet presAssocID="{EC5F123D-1D8B-A64F-8933-66F4CD9661C6}" presName="padding1" presStyleCnt="0"/>
      <dgm:spPr/>
    </dgm:pt>
    <dgm:pt modelId="{4EC8E62C-140B-4B44-AEFD-9E3ED296488A}" type="pres">
      <dgm:prSet presAssocID="{EC5F123D-1D8B-A64F-8933-66F4CD9661C6}" presName="padding2" presStyleCnt="0"/>
      <dgm:spPr/>
    </dgm:pt>
    <dgm:pt modelId="{945DAF16-BC05-C248-889B-68E77D2C912B}" type="pres">
      <dgm:prSet presAssocID="{EC5F123D-1D8B-A64F-8933-66F4CD9661C6}" presName="negArrow" presStyleCnt="0"/>
      <dgm:spPr/>
    </dgm:pt>
    <dgm:pt modelId="{5E3B773A-443A-F24F-A937-5A59AE6AA9D4}" type="pres">
      <dgm:prSet presAssocID="{EC5F123D-1D8B-A64F-8933-66F4CD9661C6}" presName="backgroundArrow" presStyleLbl="node1" presStyleIdx="0" presStyleCnt="1" custScaleX="100000" custScaleY="120013" custLinFactNeighborX="196" custLinFactNeighborY="-1227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</dgm:pt>
  </dgm:ptLst>
  <dgm:cxnLst>
    <dgm:cxn modelId="{3C485A09-FEAE-4303-85E5-32C83A53D747}" type="presOf" srcId="{EC5F123D-1D8B-A64F-8933-66F4CD9661C6}" destId="{FE7AF7D2-F977-8C4F-B1D3-FB091098CF13}" srcOrd="0" destOrd="0" presId="urn:microsoft.com/office/officeart/2005/8/layout/hProcess3"/>
    <dgm:cxn modelId="{D305488C-6A43-4CFE-8915-62CEC7BFCE40}" type="presParOf" srcId="{FE7AF7D2-F977-8C4F-B1D3-FB091098CF13}" destId="{7A6D126A-797E-0540-ABFC-E950EE998E9F}" srcOrd="0" destOrd="0" presId="urn:microsoft.com/office/officeart/2005/8/layout/hProcess3"/>
    <dgm:cxn modelId="{045CCB9E-F2EA-4BCD-936A-7AED1097C1A6}" type="presParOf" srcId="{FE7AF7D2-F977-8C4F-B1D3-FB091098CF13}" destId="{BAD02919-DF43-644F-B79E-0B985C83C920}" srcOrd="1" destOrd="0" presId="urn:microsoft.com/office/officeart/2005/8/layout/hProcess3"/>
    <dgm:cxn modelId="{6CC2A3AE-B602-4B51-9E40-D3D29B31DD2D}" type="presParOf" srcId="{BAD02919-DF43-644F-B79E-0B985C83C920}" destId="{C5CFC8FC-6174-4D43-88CC-6B962C344BCF}" srcOrd="0" destOrd="0" presId="urn:microsoft.com/office/officeart/2005/8/layout/hProcess3"/>
    <dgm:cxn modelId="{19AB2FEE-C199-4C04-A883-2B664330569D}" type="presParOf" srcId="{BAD02919-DF43-644F-B79E-0B985C83C920}" destId="{4EC8E62C-140B-4B44-AEFD-9E3ED296488A}" srcOrd="1" destOrd="0" presId="urn:microsoft.com/office/officeart/2005/8/layout/hProcess3"/>
    <dgm:cxn modelId="{9F82BFC2-01F8-45EB-BF8C-9C496FDB9DB5}" type="presParOf" srcId="{BAD02919-DF43-644F-B79E-0B985C83C920}" destId="{945DAF16-BC05-C248-889B-68E77D2C912B}" srcOrd="2" destOrd="0" presId="urn:microsoft.com/office/officeart/2005/8/layout/hProcess3"/>
    <dgm:cxn modelId="{B8246C63-6A54-41AC-9ECC-62944A92B2B6}" type="presParOf" srcId="{BAD02919-DF43-644F-B79E-0B985C83C920}" destId="{5E3B773A-443A-F24F-A937-5A59AE6AA9D4}" srcOrd="3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653233E-B05D-47A3-ABC9-EE048329E170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722C7503-B165-4A91-81D2-30594084B8D7}" type="pres">
      <dgm:prSet presAssocID="{C653233E-B05D-47A3-ABC9-EE048329E170}" presName="composite" presStyleCnt="0">
        <dgm:presLayoutVars>
          <dgm:chMax val="3"/>
          <dgm:animLvl val="lvl"/>
          <dgm:resizeHandles val="exact"/>
        </dgm:presLayoutVars>
      </dgm:prSet>
      <dgm:spPr/>
    </dgm:pt>
  </dgm:ptLst>
  <dgm:cxnLst>
    <dgm:cxn modelId="{E9299D6E-B2ED-4812-B2DB-C88EB5937B9A}" type="presOf" srcId="{C653233E-B05D-47A3-ABC9-EE048329E170}" destId="{722C7503-B165-4A91-81D2-30594084B8D7}" srcOrd="0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4BC18-6F9A-4AEC-A8EC-D16895436963}">
      <dsp:nvSpPr>
        <dsp:cNvPr id="0" name=""/>
        <dsp:cNvSpPr/>
      </dsp:nvSpPr>
      <dsp:spPr>
        <a:xfrm>
          <a:off x="2348829" y="2191121"/>
          <a:ext cx="2678037" cy="2678037"/>
        </a:xfrm>
        <a:prstGeom prst="gear9">
          <a:avLst/>
        </a:prstGeom>
        <a:solidFill>
          <a:srgbClr val="92D050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6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學生</a:t>
          </a:r>
        </a:p>
      </dsp:txBody>
      <dsp:txXfrm>
        <a:off x="2887234" y="2818438"/>
        <a:ext cx="1601227" cy="1376567"/>
      </dsp:txXfrm>
    </dsp:sp>
    <dsp:sp modelId="{D105F10A-51D5-4D3B-B1A0-3A14020FD9B7}">
      <dsp:nvSpPr>
        <dsp:cNvPr id="0" name=""/>
        <dsp:cNvSpPr/>
      </dsp:nvSpPr>
      <dsp:spPr>
        <a:xfrm>
          <a:off x="790698" y="1558131"/>
          <a:ext cx="1947664" cy="1947664"/>
        </a:xfrm>
        <a:prstGeom prst="gear6">
          <a:avLst/>
        </a:prstGeom>
        <a:solidFill>
          <a:srgbClr val="00B0F0"/>
        </a:solidFill>
        <a:ln w="381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家長</a:t>
          </a:r>
        </a:p>
      </dsp:txBody>
      <dsp:txXfrm>
        <a:off x="1281028" y="2051425"/>
        <a:ext cx="967004" cy="961076"/>
      </dsp:txXfrm>
    </dsp:sp>
    <dsp:sp modelId="{FF1FAC84-064E-49BA-9CD8-6DBD84D94F14}">
      <dsp:nvSpPr>
        <dsp:cNvPr id="0" name=""/>
        <dsp:cNvSpPr/>
      </dsp:nvSpPr>
      <dsp:spPr>
        <a:xfrm rot="20700000">
          <a:off x="1881589" y="214441"/>
          <a:ext cx="1908313" cy="1908313"/>
        </a:xfrm>
        <a:prstGeom prst="gear6">
          <a:avLst/>
        </a:prstGeom>
        <a:solidFill>
          <a:srgbClr val="FFC000"/>
        </a:solidFill>
        <a:ln w="2540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重要他人</a:t>
          </a:r>
        </a:p>
      </dsp:txBody>
      <dsp:txXfrm rot="-20700000">
        <a:off x="2300138" y="632990"/>
        <a:ext cx="1071215" cy="1071215"/>
      </dsp:txXfrm>
    </dsp:sp>
    <dsp:sp modelId="{F24AAD2B-BF64-4451-B2DA-F9A32DACBA19}">
      <dsp:nvSpPr>
        <dsp:cNvPr id="0" name=""/>
        <dsp:cNvSpPr/>
      </dsp:nvSpPr>
      <dsp:spPr>
        <a:xfrm>
          <a:off x="2150384" y="1782744"/>
          <a:ext cx="3427888" cy="3427888"/>
        </a:xfrm>
        <a:prstGeom prst="circularArrow">
          <a:avLst>
            <a:gd name="adj1" fmla="val 4687"/>
            <a:gd name="adj2" fmla="val 299029"/>
            <a:gd name="adj3" fmla="val 2530222"/>
            <a:gd name="adj4" fmla="val 15831322"/>
            <a:gd name="adj5" fmla="val 5469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71822E-360D-43D3-86E3-A75DAD1CD3A5}">
      <dsp:nvSpPr>
        <dsp:cNvPr id="0" name=""/>
        <dsp:cNvSpPr/>
      </dsp:nvSpPr>
      <dsp:spPr>
        <a:xfrm>
          <a:off x="445771" y="1124290"/>
          <a:ext cx="2490575" cy="249057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271545-1811-4712-A500-FC0FC419A452}">
      <dsp:nvSpPr>
        <dsp:cNvPr id="0" name=""/>
        <dsp:cNvSpPr/>
      </dsp:nvSpPr>
      <dsp:spPr>
        <a:xfrm>
          <a:off x="1440176" y="-206446"/>
          <a:ext cx="2685341" cy="268534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18A5EF-14CC-4D99-B9B5-ADC491578342}">
      <dsp:nvSpPr>
        <dsp:cNvPr id="0" name=""/>
        <dsp:cNvSpPr/>
      </dsp:nvSpPr>
      <dsp:spPr>
        <a:xfrm rot="16200000">
          <a:off x="1116124" y="-1116124"/>
          <a:ext cx="2664295" cy="4896544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考試分發</a:t>
          </a:r>
          <a:r>
            <a:rPr lang="en-US" altLang="zh-TW" sz="3200" kern="1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-2</a:t>
          </a:r>
          <a:r>
            <a:rPr lang="zh-TW" altLang="en-US" sz="3200" kern="1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班</a:t>
          </a:r>
          <a:endParaRPr lang="en-US" altLang="zh-TW" sz="3200" kern="1200" dirty="0">
            <a:solidFill>
              <a:schemeClr val="tx1"/>
            </a:solidFill>
            <a:latin typeface="Times New Roman" panose="02020603050405020304" pitchFamily="18" charset="0"/>
            <a:ea typeface="標楷體" pitchFamily="65" charset="-120"/>
            <a:cs typeface="Times New Roman" panose="02020603050405020304" pitchFamily="18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200" kern="1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50</a:t>
          </a:r>
          <a:r>
            <a:rPr lang="zh-TW" altLang="en-US" sz="3200" kern="1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個名額</a:t>
          </a:r>
          <a:endParaRPr lang="en-US" altLang="zh-TW" sz="3200" kern="1200" dirty="0">
            <a:solidFill>
              <a:schemeClr val="tx1"/>
            </a:solidFill>
            <a:latin typeface="Times New Roman" panose="02020603050405020304" pitchFamily="18" charset="0"/>
            <a:ea typeface="標楷體" pitchFamily="65" charset="-120"/>
            <a:cs typeface="Times New Roman" panose="02020603050405020304" pitchFamily="18" charset="0"/>
          </a:endParaRPr>
        </a:p>
      </dsp:txBody>
      <dsp:txXfrm rot="5400000">
        <a:off x="-1" y="1"/>
        <a:ext cx="4896544" cy="1998222"/>
      </dsp:txXfrm>
    </dsp:sp>
    <dsp:sp modelId="{3FA2D15B-CF76-4202-AA22-9C6B1404492F}">
      <dsp:nvSpPr>
        <dsp:cNvPr id="0" name=""/>
        <dsp:cNvSpPr/>
      </dsp:nvSpPr>
      <dsp:spPr>
        <a:xfrm>
          <a:off x="4852573" y="0"/>
          <a:ext cx="4896544" cy="2664295"/>
        </a:xfrm>
        <a:prstGeom prst="round1Rect">
          <a:avLst/>
        </a:prstGeom>
        <a:solidFill>
          <a:schemeClr val="accent5">
            <a:hueOff val="-4326688"/>
            <a:satOff val="2309"/>
            <a:lumOff val="-100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專業群科</a:t>
          </a:r>
          <a:r>
            <a:rPr lang="en-US" altLang="zh-TW" sz="3200" kern="1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-79</a:t>
          </a:r>
          <a:r>
            <a:rPr lang="zh-TW" altLang="en-US" sz="3200" kern="1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班</a:t>
          </a:r>
          <a:r>
            <a:rPr lang="en-US" altLang="zh-TW" sz="3200" kern="1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/>
          </a:r>
          <a:br>
            <a:rPr lang="en-US" altLang="zh-TW" sz="3200" kern="1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</a:br>
          <a:r>
            <a:rPr lang="en-US" altLang="zh-TW" sz="3200" kern="1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2375</a:t>
          </a:r>
          <a:r>
            <a:rPr lang="zh-TW" altLang="en-US" sz="3200" kern="1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個名額</a:t>
          </a:r>
        </a:p>
      </dsp:txBody>
      <dsp:txXfrm>
        <a:off x="4852573" y="0"/>
        <a:ext cx="4896544" cy="1998222"/>
      </dsp:txXfrm>
    </dsp:sp>
    <dsp:sp modelId="{E95F4473-6895-42D5-9283-BB264002653F}">
      <dsp:nvSpPr>
        <dsp:cNvPr id="0" name=""/>
        <dsp:cNvSpPr/>
      </dsp:nvSpPr>
      <dsp:spPr>
        <a:xfrm rot="10800000">
          <a:off x="0" y="2664295"/>
          <a:ext cx="4896544" cy="2664295"/>
        </a:xfrm>
        <a:prstGeom prst="round1Rect">
          <a:avLst/>
        </a:prstGeom>
        <a:solidFill>
          <a:schemeClr val="accent5">
            <a:hueOff val="-8653376"/>
            <a:satOff val="4617"/>
            <a:lumOff val="-201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ts val="46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科學班</a:t>
          </a:r>
          <a:r>
            <a:rPr lang="en-US" altLang="zh-TW" sz="3200" kern="1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-1</a:t>
          </a:r>
          <a:r>
            <a:rPr lang="zh-TW" altLang="en-US" sz="3200" kern="1200" dirty="0" smtClean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班</a:t>
          </a:r>
          <a:r>
            <a:rPr lang="en-US" altLang="zh-TW" sz="3200" kern="1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/>
          </a:r>
          <a:br>
            <a:rPr lang="en-US" altLang="zh-TW" sz="3200" kern="1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</a:br>
          <a:r>
            <a:rPr lang="en-US" altLang="zh-TW" sz="3200" kern="1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25</a:t>
          </a:r>
          <a:r>
            <a:rPr lang="zh-TW" altLang="en-US" sz="3200" kern="1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個名額</a:t>
          </a:r>
        </a:p>
      </dsp:txBody>
      <dsp:txXfrm rot="10800000">
        <a:off x="0" y="3330369"/>
        <a:ext cx="4896544" cy="1998222"/>
      </dsp:txXfrm>
    </dsp:sp>
    <dsp:sp modelId="{6AB11538-AE62-4BBD-9767-0683C1A64A5B}">
      <dsp:nvSpPr>
        <dsp:cNvPr id="0" name=""/>
        <dsp:cNvSpPr/>
      </dsp:nvSpPr>
      <dsp:spPr>
        <a:xfrm rot="5400000">
          <a:off x="6012668" y="1548171"/>
          <a:ext cx="2664295" cy="4896544"/>
        </a:xfrm>
        <a:prstGeom prst="round1Rect">
          <a:avLst/>
        </a:prstGeom>
        <a:solidFill>
          <a:schemeClr val="accent5">
            <a:hueOff val="-12980063"/>
            <a:satOff val="6926"/>
            <a:lumOff val="-30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體育班</a:t>
          </a:r>
          <a:r>
            <a:rPr lang="en-US" altLang="zh-TW" sz="2800" kern="1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-15</a:t>
          </a:r>
          <a:r>
            <a:rPr lang="zh-TW" altLang="en-US" sz="2800" kern="1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班   </a:t>
          </a:r>
          <a:r>
            <a:rPr lang="zh-TW" alt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     </a:t>
          </a:r>
          <a:r>
            <a:rPr lang="en-US" altLang="zh-TW" sz="2800" kern="1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473</a:t>
          </a:r>
          <a:r>
            <a:rPr lang="zh-TW" altLang="en-US" sz="2800" kern="1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個名額</a:t>
          </a:r>
          <a:r>
            <a:rPr lang="en-US" altLang="zh-TW" sz="2800" kern="1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/>
          </a:r>
          <a:br>
            <a:rPr lang="en-US" altLang="zh-TW" sz="2800" kern="1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</a:br>
          <a:r>
            <a:rPr lang="zh-TW" altLang="en-US" sz="2800" kern="1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藝才美術班</a:t>
          </a:r>
          <a:r>
            <a:rPr lang="en-US" altLang="zh-TW" sz="2800" kern="1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-4</a:t>
          </a:r>
          <a:r>
            <a:rPr lang="zh-TW" altLang="en-US" sz="2800" kern="1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班 </a:t>
          </a:r>
          <a:r>
            <a:rPr lang="zh-TW" alt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 </a:t>
          </a:r>
          <a:r>
            <a:rPr lang="en-US" altLang="zh-TW" sz="2800" kern="1200" dirty="0" smtClean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104</a:t>
          </a:r>
          <a:r>
            <a:rPr lang="zh-TW" altLang="en-US" sz="2800" kern="1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個名額</a:t>
          </a:r>
          <a:r>
            <a:rPr lang="en-US" altLang="zh-TW" sz="2800" kern="1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/>
          </a:r>
          <a:br>
            <a:rPr lang="en-US" altLang="zh-TW" sz="2800" kern="1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</a:br>
          <a:r>
            <a:rPr lang="zh-TW" altLang="en-US" sz="2800" kern="1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藝才音樂班</a:t>
          </a:r>
          <a:r>
            <a:rPr lang="en-US" altLang="zh-TW" sz="2800" kern="1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-3</a:t>
          </a:r>
          <a:r>
            <a:rPr lang="zh-TW" altLang="en-US" sz="2800" kern="1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班 </a:t>
          </a:r>
          <a:r>
            <a:rPr lang="zh-TW" alt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  </a:t>
          </a:r>
          <a:r>
            <a:rPr lang="en-US" altLang="zh-TW" sz="2800" kern="1200" dirty="0" smtClean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78</a:t>
          </a:r>
          <a:r>
            <a:rPr lang="zh-TW" altLang="en-US" sz="2800" kern="1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個名額</a:t>
          </a:r>
          <a:r>
            <a:rPr lang="en-US" altLang="zh-TW" sz="2800" kern="1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/>
          </a:r>
          <a:br>
            <a:rPr lang="en-US" altLang="zh-TW" sz="2800" kern="1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</a:br>
          <a:r>
            <a:rPr lang="zh-TW" altLang="en-US" sz="2800" kern="1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藝才舞蹈班</a:t>
          </a:r>
          <a:r>
            <a:rPr lang="en-US" altLang="zh-TW" sz="2800" kern="1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-1</a:t>
          </a:r>
          <a:r>
            <a:rPr lang="zh-TW" altLang="en-US" sz="2800" kern="1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班 </a:t>
          </a:r>
          <a:r>
            <a:rPr lang="zh-TW" alt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  </a:t>
          </a:r>
          <a:r>
            <a:rPr lang="en-US" altLang="zh-TW" sz="2800" kern="1200" dirty="0" smtClean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26</a:t>
          </a:r>
          <a:r>
            <a:rPr lang="zh-TW" altLang="en-US" sz="2800" kern="1200" dirty="0">
              <a:solidFill>
                <a:schemeClr val="tx1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個名額</a:t>
          </a:r>
        </a:p>
      </dsp:txBody>
      <dsp:txXfrm rot="-5400000">
        <a:off x="4896544" y="3330369"/>
        <a:ext cx="4896544" cy="1998222"/>
      </dsp:txXfrm>
    </dsp:sp>
    <dsp:sp modelId="{7595E15C-553B-471B-9ADC-ED155AB191E3}">
      <dsp:nvSpPr>
        <dsp:cNvPr id="0" name=""/>
        <dsp:cNvSpPr/>
      </dsp:nvSpPr>
      <dsp:spPr>
        <a:xfrm>
          <a:off x="3208396" y="1998221"/>
          <a:ext cx="3376294" cy="1332147"/>
        </a:xfrm>
        <a:prstGeom prst="roundRect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112</a:t>
          </a:r>
          <a:r>
            <a:rPr lang="zh-TW" altLang="en-US" sz="2800" kern="12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學年度桃連</a:t>
          </a:r>
          <a:r>
            <a:rPr lang="zh-TW" altLang="en-US" sz="2800" kern="1200" dirty="0" smtClean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區</a:t>
          </a:r>
          <a:endParaRPr lang="en-US" altLang="zh-TW" sz="2800" kern="1200" dirty="0" smtClean="0">
            <a:latin typeface="Times New Roman" panose="02020603050405020304" pitchFamily="18" charset="0"/>
            <a:ea typeface="標楷體" pitchFamily="65" charset="-120"/>
            <a:cs typeface="Times New Roman" panose="02020603050405020304" pitchFamily="18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特色</a:t>
          </a:r>
          <a:r>
            <a:rPr lang="zh-TW" altLang="en-US" sz="2800" kern="12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招生甄選</a:t>
          </a:r>
        </a:p>
      </dsp:txBody>
      <dsp:txXfrm>
        <a:off x="3273426" y="2063251"/>
        <a:ext cx="3246234" cy="12020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39567-1F23-4E76-A758-5A862BB9EFFC}">
      <dsp:nvSpPr>
        <dsp:cNvPr id="0" name=""/>
        <dsp:cNvSpPr/>
      </dsp:nvSpPr>
      <dsp:spPr>
        <a:xfrm>
          <a:off x="3150642" y="0"/>
          <a:ext cx="2108191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u="sng" kern="1200" dirty="0">
              <a:solidFill>
                <a:schemeClr val="tx1"/>
              </a:solidFill>
            </a:rPr>
            <a:t>採計</a:t>
          </a:r>
          <a:r>
            <a:rPr lang="en-US" altLang="zh-TW" sz="2000" b="1" u="sng" kern="1200" dirty="0">
              <a:solidFill>
                <a:schemeClr val="tx1"/>
              </a:solidFill>
            </a:rPr>
            <a:t>32</a:t>
          </a:r>
          <a:r>
            <a:rPr lang="zh-TW" altLang="en-US" sz="2000" b="1" u="sng" kern="1200" dirty="0">
              <a:solidFill>
                <a:schemeClr val="tx1"/>
              </a:solidFill>
            </a:rPr>
            <a:t>分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>
              <a:solidFill>
                <a:schemeClr val="tx1"/>
              </a:solidFill>
            </a:rPr>
            <a:t>總分</a:t>
          </a:r>
          <a:r>
            <a:rPr lang="en-US" altLang="zh-TW" sz="2000" kern="1200" dirty="0">
              <a:solidFill>
                <a:schemeClr val="tx1"/>
              </a:solidFill>
            </a:rPr>
            <a:t>32</a:t>
          </a:r>
          <a:r>
            <a:rPr lang="zh-TW" altLang="en-US" sz="2000" kern="1200" dirty="0">
              <a:solidFill>
                <a:schemeClr val="tx1"/>
              </a:solidFill>
            </a:rPr>
            <a:t>分</a:t>
          </a:r>
        </a:p>
      </dsp:txBody>
      <dsp:txXfrm>
        <a:off x="3150642" y="217124"/>
        <a:ext cx="1456820" cy="1302742"/>
      </dsp:txXfrm>
    </dsp:sp>
    <dsp:sp modelId="{50818BBC-F477-4D9E-837A-21259D15C457}">
      <dsp:nvSpPr>
        <dsp:cNvPr id="0" name=""/>
        <dsp:cNvSpPr/>
      </dsp:nvSpPr>
      <dsp:spPr>
        <a:xfrm>
          <a:off x="1370" y="0"/>
          <a:ext cx="3149272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適性輔導</a:t>
          </a:r>
        </a:p>
      </dsp:txBody>
      <dsp:txXfrm>
        <a:off x="86163" y="84793"/>
        <a:ext cx="2979686" cy="1567404"/>
      </dsp:txXfrm>
    </dsp:sp>
    <dsp:sp modelId="{B9BF2826-A93F-484E-809F-0952285A6A23}">
      <dsp:nvSpPr>
        <dsp:cNvPr id="0" name=""/>
        <dsp:cNvSpPr/>
      </dsp:nvSpPr>
      <dsp:spPr>
        <a:xfrm>
          <a:off x="3140035" y="1910689"/>
          <a:ext cx="2118994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rgbClr val="0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u="sng" kern="1200" dirty="0">
              <a:solidFill>
                <a:schemeClr val="tx1"/>
              </a:solidFill>
            </a:rPr>
            <a:t>採計</a:t>
          </a:r>
          <a:r>
            <a:rPr lang="en-US" altLang="zh-TW" sz="2000" b="1" u="sng" kern="1200" dirty="0">
              <a:solidFill>
                <a:schemeClr val="tx1"/>
              </a:solidFill>
            </a:rPr>
            <a:t>35</a:t>
          </a:r>
          <a:r>
            <a:rPr lang="zh-TW" altLang="en-US" sz="2000" b="1" u="sng" kern="1200" dirty="0">
              <a:solidFill>
                <a:schemeClr val="tx1"/>
              </a:solidFill>
            </a:rPr>
            <a:t>分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>
              <a:solidFill>
                <a:schemeClr val="tx1"/>
              </a:solidFill>
            </a:rPr>
            <a:t>總分</a:t>
          </a:r>
          <a:r>
            <a:rPr lang="en-US" altLang="zh-TW" sz="2000" kern="1200" dirty="0">
              <a:solidFill>
                <a:schemeClr val="tx1"/>
              </a:solidFill>
            </a:rPr>
            <a:t>42</a:t>
          </a:r>
          <a:r>
            <a:rPr lang="zh-TW" altLang="en-US" sz="2000" kern="1200" dirty="0">
              <a:solidFill>
                <a:schemeClr val="tx1"/>
              </a:solidFill>
            </a:rPr>
            <a:t>分</a:t>
          </a:r>
        </a:p>
      </dsp:txBody>
      <dsp:txXfrm>
        <a:off x="3140035" y="2127813"/>
        <a:ext cx="1467623" cy="1302742"/>
      </dsp:txXfrm>
    </dsp:sp>
    <dsp:sp modelId="{09D89B46-01BD-4CE7-8FF2-34FB9ACC1234}">
      <dsp:nvSpPr>
        <dsp:cNvPr id="0" name=""/>
        <dsp:cNvSpPr/>
      </dsp:nvSpPr>
      <dsp:spPr>
        <a:xfrm>
          <a:off x="622" y="1957171"/>
          <a:ext cx="3138862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多元學習</a:t>
          </a:r>
        </a:p>
      </dsp:txBody>
      <dsp:txXfrm>
        <a:off x="85415" y="2041964"/>
        <a:ext cx="2969276" cy="1567404"/>
      </dsp:txXfrm>
    </dsp:sp>
    <dsp:sp modelId="{413D0A37-9639-43F8-AAA7-6563C960F0FF}">
      <dsp:nvSpPr>
        <dsp:cNvPr id="0" name=""/>
        <dsp:cNvSpPr/>
      </dsp:nvSpPr>
      <dsp:spPr>
        <a:xfrm>
          <a:off x="3003021" y="3821378"/>
          <a:ext cx="2117640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rgbClr val="0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600" tIns="15240" rIns="0" bIns="15240" numCol="1" spcCol="1270" anchor="ctr" anchorCtr="0">
          <a:noAutofit/>
        </a:bodyPr>
        <a:lstStyle/>
        <a:p>
          <a:pPr marL="252000" lvl="1" indent="-228600" algn="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400" kern="1200" dirty="0">
              <a:solidFill>
                <a:schemeClr val="tx1"/>
              </a:solidFill>
              <a:latin typeface="+mn-lt"/>
            </a:rPr>
            <a:t>33</a:t>
          </a:r>
          <a:r>
            <a:rPr lang="zh-TW" altLang="en-US" sz="2400" kern="1200" dirty="0">
              <a:solidFill>
                <a:schemeClr val="tx1"/>
              </a:solidFill>
              <a:latin typeface="+mn-lt"/>
            </a:rPr>
            <a:t>分</a:t>
          </a:r>
        </a:p>
      </dsp:txBody>
      <dsp:txXfrm>
        <a:off x="3003021" y="4038502"/>
        <a:ext cx="1466269" cy="1302742"/>
      </dsp:txXfrm>
    </dsp:sp>
    <dsp:sp modelId="{BDD9785E-5988-4D9A-BEBF-25DE815D2930}">
      <dsp:nvSpPr>
        <dsp:cNvPr id="0" name=""/>
        <dsp:cNvSpPr/>
      </dsp:nvSpPr>
      <dsp:spPr>
        <a:xfrm>
          <a:off x="26802" y="3821378"/>
          <a:ext cx="3135056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教育會考</a:t>
          </a:r>
        </a:p>
      </dsp:txBody>
      <dsp:txXfrm>
        <a:off x="111595" y="3906171"/>
        <a:ext cx="2965470" cy="15674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B773A-443A-F24F-A937-5A59AE6AA9D4}">
      <dsp:nvSpPr>
        <dsp:cNvPr id="0" name=""/>
        <dsp:cNvSpPr/>
      </dsp:nvSpPr>
      <dsp:spPr>
        <a:xfrm>
          <a:off x="0" y="0"/>
          <a:ext cx="8983662" cy="5530199"/>
        </a:xfrm>
        <a:prstGeom prst="rightArrow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/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0529" cy="497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35" tIns="45767" rIns="91535" bIns="45767" numCol="1" anchor="t" anchorCtr="0" compatLnSpc="1">
            <a:prstTxWarp prst="textNoShape">
              <a:avLst/>
            </a:prstTxWarp>
          </a:bodyPr>
          <a:lstStyle>
            <a:lvl1pPr defTabSz="881827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3907" name="Rectangle 3">
            <a:extLst/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5082" y="0"/>
            <a:ext cx="2950529" cy="497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35" tIns="45767" rIns="91535" bIns="45767" numCol="1" anchor="t" anchorCtr="0" compatLnSpc="1">
            <a:prstTxWarp prst="textNoShape">
              <a:avLst/>
            </a:prstTxWarp>
          </a:bodyPr>
          <a:lstStyle>
            <a:lvl1pPr algn="r" defTabSz="881827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r>
              <a:rPr lang="en-US" altLang="zh-TW"/>
              <a:t>20130522</a:t>
            </a:r>
            <a:r>
              <a:rPr lang="zh-TW" altLang="en-US"/>
              <a:t>會議資料</a:t>
            </a:r>
            <a:endParaRPr lang="en-US" altLang="zh-TW"/>
          </a:p>
        </p:txBody>
      </p:sp>
      <p:sp>
        <p:nvSpPr>
          <p:cNvPr id="123908" name="Rectangle 4">
            <a:extLst/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0226"/>
            <a:ext cx="2950529" cy="49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35" tIns="45767" rIns="91535" bIns="45767" numCol="1" anchor="b" anchorCtr="0" compatLnSpc="1">
            <a:prstTxWarp prst="textNoShape">
              <a:avLst/>
            </a:prstTxWarp>
          </a:bodyPr>
          <a:lstStyle>
            <a:lvl1pPr defTabSz="881827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3909" name="Rectangle 5">
            <a:extLst/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97736" y="9440226"/>
            <a:ext cx="2950529" cy="49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35" tIns="45767" rIns="91535" bIns="45767" numCol="1" anchor="b" anchorCtr="0" compatLnSpc="1">
            <a:prstTxWarp prst="textNoShape">
              <a:avLst/>
            </a:prstTxWarp>
          </a:bodyPr>
          <a:lstStyle>
            <a:lvl1pPr algn="r" defTabSz="880618">
              <a:defRPr sz="1200">
                <a:latin typeface="Arial" pitchFamily="34" charset="0"/>
              </a:defRPr>
            </a:lvl1pPr>
          </a:lstStyle>
          <a:p>
            <a:fld id="{5751B700-6D00-4555-85D8-F6046E46085E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/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0529" cy="497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35" tIns="45767" rIns="91535" bIns="45767" numCol="1" anchor="t" anchorCtr="0" compatLnSpc="1">
            <a:prstTxWarp prst="textNoShape">
              <a:avLst/>
            </a:prstTxWarp>
          </a:bodyPr>
          <a:lstStyle>
            <a:lvl1pPr defTabSz="881827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6739" name="Rectangle 3">
            <a:extLst/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5082" y="0"/>
            <a:ext cx="2950529" cy="497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35" tIns="45767" rIns="91535" bIns="45767" numCol="1" anchor="t" anchorCtr="0" compatLnSpc="1">
            <a:prstTxWarp prst="textNoShape">
              <a:avLst/>
            </a:prstTxWarp>
          </a:bodyPr>
          <a:lstStyle>
            <a:lvl1pPr algn="r" defTabSz="881827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C9730AAF-7B1A-4047-8AF2-47A5B93FFEF1}" type="datetimeFigureOut">
              <a:rPr lang="zh-TW" altLang="en-US"/>
              <a:pPr>
                <a:defRPr/>
              </a:pPr>
              <a:t>2022/11/13</a:t>
            </a:fld>
            <a:endParaRPr lang="en-US" altLang="zh-TW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6125"/>
            <a:ext cx="6626225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41" name="Rectangle 5">
            <a:extLst/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8813" y="4720908"/>
            <a:ext cx="5449575" cy="4472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35" tIns="45767" rIns="91535" bIns="457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116742" name="Rectangle 6">
            <a:extLst/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0226"/>
            <a:ext cx="2950529" cy="49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35" tIns="45767" rIns="91535" bIns="45767" numCol="1" anchor="b" anchorCtr="0" compatLnSpc="1">
            <a:prstTxWarp prst="textNoShape">
              <a:avLst/>
            </a:prstTxWarp>
          </a:bodyPr>
          <a:lstStyle>
            <a:lvl1pPr defTabSz="881827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6743" name="Rectangle 7">
            <a:extLst/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5082" y="9440226"/>
            <a:ext cx="2950529" cy="49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35" tIns="45767" rIns="91535" bIns="45767" numCol="1" anchor="b" anchorCtr="0" compatLnSpc="1">
            <a:prstTxWarp prst="textNoShape">
              <a:avLst/>
            </a:prstTxWarp>
          </a:bodyPr>
          <a:lstStyle>
            <a:lvl1pPr algn="r" defTabSz="880618">
              <a:defRPr sz="1200">
                <a:latin typeface="Arial" pitchFamily="34" charset="0"/>
              </a:defRPr>
            </a:lvl1pPr>
          </a:lstStyle>
          <a:p>
            <a:fld id="{E73A443C-5C70-497E-AA06-012DFBD0CD12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2950"/>
            <a:ext cx="6632575" cy="3730625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403" y="4720908"/>
            <a:ext cx="5446396" cy="4474530"/>
          </a:xfrm>
          <a:noFill/>
          <a:ln/>
        </p:spPr>
        <p:txBody>
          <a:bodyPr lIns="88434" tIns="44216" rIns="88434" bIns="44216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2950"/>
            <a:ext cx="6630988" cy="3730625"/>
          </a:xfrm>
          <a:ln/>
        </p:spPr>
      </p:sp>
      <p:sp>
        <p:nvSpPr>
          <p:cNvPr id="30723" name="備忘稿版面配置區 2"/>
          <p:cNvSpPr>
            <a:spLocks noGrp="1"/>
          </p:cNvSpPr>
          <p:nvPr>
            <p:ph type="body" idx="1"/>
          </p:nvPr>
        </p:nvSpPr>
        <p:spPr>
          <a:xfrm>
            <a:off x="678813" y="4720908"/>
            <a:ext cx="5449575" cy="4474530"/>
          </a:xfrm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0724" name="投影片編號版面配置區 3"/>
          <p:cNvSpPr txBox="1">
            <a:spLocks noGrp="1"/>
          </p:cNvSpPr>
          <p:nvPr/>
        </p:nvSpPr>
        <p:spPr bwMode="auto">
          <a:xfrm>
            <a:off x="3855082" y="9440225"/>
            <a:ext cx="2950529" cy="49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35" tIns="45767" rIns="91535" bIns="45767" anchor="b"/>
          <a:lstStyle/>
          <a:p>
            <a:pPr algn="r" defTabSz="914000"/>
            <a:fld id="{9B578F30-3DA6-4D12-801A-450160911C63}" type="slidenum">
              <a:rPr lang="zh-TW" altLang="en-US" sz="1200">
                <a:latin typeface="Arial" pitchFamily="34" charset="0"/>
              </a:rPr>
              <a:pPr algn="r" defTabSz="914000"/>
              <a:t>18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2950"/>
            <a:ext cx="6630988" cy="3730625"/>
          </a:xfrm>
          <a:ln/>
        </p:spPr>
      </p:sp>
      <p:sp>
        <p:nvSpPr>
          <p:cNvPr id="32771" name="備忘稿版面配置區 2"/>
          <p:cNvSpPr>
            <a:spLocks noGrp="1"/>
          </p:cNvSpPr>
          <p:nvPr>
            <p:ph type="body" idx="1"/>
          </p:nvPr>
        </p:nvSpPr>
        <p:spPr>
          <a:xfrm>
            <a:off x="678813" y="4720908"/>
            <a:ext cx="5449575" cy="4474530"/>
          </a:xfrm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2772" name="投影片編號版面配置區 3"/>
          <p:cNvSpPr txBox="1">
            <a:spLocks noGrp="1"/>
          </p:cNvSpPr>
          <p:nvPr/>
        </p:nvSpPr>
        <p:spPr bwMode="auto">
          <a:xfrm>
            <a:off x="3855082" y="9440225"/>
            <a:ext cx="2950529" cy="49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35" tIns="45767" rIns="91535" bIns="45767" anchor="b"/>
          <a:lstStyle/>
          <a:p>
            <a:pPr algn="r" defTabSz="914000"/>
            <a:fld id="{62D396ED-FD39-4573-9CE0-15843B641005}" type="slidenum">
              <a:rPr lang="zh-TW" altLang="en-US" sz="1200">
                <a:latin typeface="Arial" pitchFamily="34" charset="0"/>
              </a:rPr>
              <a:pPr algn="r" defTabSz="914000"/>
              <a:t>20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6125"/>
            <a:ext cx="6626225" cy="3727450"/>
          </a:xfrm>
          <a:ln/>
        </p:spPr>
      </p:sp>
      <p:sp>
        <p:nvSpPr>
          <p:cNvPr id="368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68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7CD40F-6B2F-4F70-AE9D-A45F9693BA09}" type="slidenum">
              <a:rPr lang="zh-TW" altLang="en-US"/>
              <a:pPr/>
              <a:t>22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6125"/>
            <a:ext cx="6626225" cy="3727450"/>
          </a:xfrm>
          <a:ln/>
        </p:spPr>
      </p:sp>
      <p:sp>
        <p:nvSpPr>
          <p:cNvPr id="3993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>
                <a:latin typeface="Arial" pitchFamily="34" charset="0"/>
              </a:rPr>
              <a:t>如果八、九年級的家長尚未看過這本手冊，可詢問導師或學校輔導處。</a:t>
            </a:r>
          </a:p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39940" name="投影片編號版面配置區 3"/>
          <p:cNvSpPr txBox="1">
            <a:spLocks noGrp="1"/>
          </p:cNvSpPr>
          <p:nvPr/>
        </p:nvSpPr>
        <p:spPr bwMode="auto">
          <a:xfrm>
            <a:off x="3855082" y="9440226"/>
            <a:ext cx="2950529" cy="49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35" tIns="45767" rIns="91535" bIns="45767" anchor="b"/>
          <a:lstStyle/>
          <a:p>
            <a:pPr algn="r" defTabSz="914000" eaLnBrk="1" hangingPunct="1"/>
            <a:fld id="{305BFFDD-810B-4A47-9CEF-CDF0816B7C1C}" type="slidenum">
              <a:rPr lang="zh-TW" altLang="en-US" sz="1200">
                <a:latin typeface="Arial" pitchFamily="34" charset="0"/>
              </a:rPr>
              <a:pPr algn="r" defTabSz="914000" eaLnBrk="1" hangingPunct="1"/>
              <a:t>24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6E311AA4-33BD-4A6E-AB82-2A40DEE22530}" type="slidenum">
              <a:rPr lang="zh-TW" altLang="en-US"/>
              <a:pPr eaLnBrk="1" hangingPunct="1"/>
              <a:t>25</a:t>
            </a:fld>
            <a:endParaRPr lang="en-US" altLang="zh-TW"/>
          </a:p>
        </p:txBody>
      </p:sp>
      <p:sp>
        <p:nvSpPr>
          <p:cNvPr id="41987" name="Rectangle 7"/>
          <p:cNvSpPr txBox="1">
            <a:spLocks noGrp="1" noChangeArrowheads="1"/>
          </p:cNvSpPr>
          <p:nvPr/>
        </p:nvSpPr>
        <p:spPr bwMode="auto">
          <a:xfrm>
            <a:off x="3855082" y="9440226"/>
            <a:ext cx="2950529" cy="49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35" tIns="45767" rIns="91535" bIns="45767" anchor="b"/>
          <a:lstStyle/>
          <a:p>
            <a:pPr defTabSz="914000" eaLnBrk="1" hangingPunct="1"/>
            <a:fld id="{6A38B06E-0BDE-4B8A-9CC5-60B9E3AE4E46}" type="slidenum">
              <a:rPr kumimoji="0" lang="zh-TW" altLang="en-US" sz="1200"/>
              <a:pPr defTabSz="914000" eaLnBrk="1" hangingPunct="1"/>
              <a:t>25</a:t>
            </a:fld>
            <a:endParaRPr kumimoji="0" lang="en-US" altLang="zh-TW" sz="1200"/>
          </a:p>
        </p:txBody>
      </p:sp>
      <p:sp>
        <p:nvSpPr>
          <p:cNvPr id="4198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6125"/>
            <a:ext cx="6629400" cy="3729038"/>
          </a:xfrm>
          <a:ln/>
        </p:spPr>
      </p:sp>
      <p:sp>
        <p:nvSpPr>
          <p:cNvPr id="4198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1990" name="投影片編號版面配置區 3"/>
          <p:cNvSpPr txBox="1">
            <a:spLocks noGrp="1"/>
          </p:cNvSpPr>
          <p:nvPr/>
        </p:nvSpPr>
        <p:spPr bwMode="auto">
          <a:xfrm>
            <a:off x="3855082" y="9441814"/>
            <a:ext cx="2950529" cy="49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35" tIns="45767" rIns="91535" bIns="45767" anchor="b"/>
          <a:lstStyle/>
          <a:p>
            <a:pPr defTabSz="914000" eaLnBrk="1" hangingPunct="1"/>
            <a:fld id="{B903C1A3-046C-4904-AA9C-9FE325744509}" type="slidenum">
              <a:rPr kumimoji="0" lang="zh-TW" altLang="en-US" sz="1200"/>
              <a:pPr defTabSz="914000" eaLnBrk="1" hangingPunct="1"/>
              <a:t>25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39834E19-B215-418B-9545-078705126248}" type="slidenum">
              <a:rPr lang="zh-TW" altLang="en-US"/>
              <a:pPr eaLnBrk="1" hangingPunct="1"/>
              <a:t>26</a:t>
            </a:fld>
            <a:endParaRPr lang="en-US" altLang="zh-TW"/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3855082" y="9440226"/>
            <a:ext cx="2950529" cy="49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35" tIns="45767" rIns="91535" bIns="45767" anchor="b"/>
          <a:lstStyle/>
          <a:p>
            <a:pPr defTabSz="914000" eaLnBrk="1" hangingPunct="1"/>
            <a:fld id="{CDE7AB27-ECA1-4C89-9DD9-93B4246EF7F6}" type="slidenum">
              <a:rPr kumimoji="0" lang="zh-TW" altLang="en-US" sz="1200"/>
              <a:pPr defTabSz="914000" eaLnBrk="1" hangingPunct="1"/>
              <a:t>26</a:t>
            </a:fld>
            <a:endParaRPr kumimoji="0" lang="en-US" altLang="zh-TW" sz="1200"/>
          </a:p>
        </p:txBody>
      </p:sp>
      <p:sp>
        <p:nvSpPr>
          <p:cNvPr id="4403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6125"/>
            <a:ext cx="6629400" cy="3729038"/>
          </a:xfrm>
          <a:ln/>
        </p:spPr>
      </p:sp>
      <p:sp>
        <p:nvSpPr>
          <p:cNvPr id="4403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4038" name="投影片編號版面配置區 3"/>
          <p:cNvSpPr txBox="1">
            <a:spLocks noGrp="1"/>
          </p:cNvSpPr>
          <p:nvPr/>
        </p:nvSpPr>
        <p:spPr bwMode="auto">
          <a:xfrm>
            <a:off x="3855082" y="9441814"/>
            <a:ext cx="2950529" cy="49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35" tIns="45767" rIns="91535" bIns="45767" anchor="b"/>
          <a:lstStyle/>
          <a:p>
            <a:pPr defTabSz="914000" eaLnBrk="1" hangingPunct="1"/>
            <a:fld id="{80A6ED9F-5665-4312-9E39-F6D8AC2B9BCF}" type="slidenum">
              <a:rPr kumimoji="0" lang="zh-TW" altLang="en-US" sz="1200"/>
              <a:pPr defTabSz="914000" eaLnBrk="1" hangingPunct="1"/>
              <a:t>26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6125"/>
            <a:ext cx="6626225" cy="3727450"/>
          </a:xfrm>
          <a:ln/>
        </p:spPr>
      </p:sp>
      <p:sp>
        <p:nvSpPr>
          <p:cNvPr id="4608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引導家長從孩子各項的測驗結果，讓孩子比較自己在哪些部份的優勢能力比較好。（不只是和別人比較）</a:t>
            </a:r>
          </a:p>
        </p:txBody>
      </p:sp>
      <p:sp>
        <p:nvSpPr>
          <p:cNvPr id="46084" name="投影片編號版面配置區 3"/>
          <p:cNvSpPr txBox="1">
            <a:spLocks noGrp="1"/>
          </p:cNvSpPr>
          <p:nvPr/>
        </p:nvSpPr>
        <p:spPr bwMode="auto">
          <a:xfrm>
            <a:off x="3855082" y="9440226"/>
            <a:ext cx="2950529" cy="49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35" tIns="45767" rIns="91535" bIns="45767" anchor="b"/>
          <a:lstStyle/>
          <a:p>
            <a:pPr algn="r" defTabSz="914000"/>
            <a:fld id="{C281BA09-F2C6-431C-9D49-8E27F351DA82}" type="slidenum">
              <a:rPr lang="zh-TW" altLang="en-US" sz="1200">
                <a:latin typeface="Arial" pitchFamily="34" charset="0"/>
              </a:rPr>
              <a:pPr algn="r" defTabSz="914000"/>
              <a:t>27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2950"/>
            <a:ext cx="6632575" cy="3730625"/>
          </a:xfrm>
          <a:ln/>
        </p:spPr>
      </p:sp>
      <p:sp>
        <p:nvSpPr>
          <p:cNvPr id="48131" name="備忘稿版面配置區 2"/>
          <p:cNvSpPr>
            <a:spLocks noGrp="1"/>
          </p:cNvSpPr>
          <p:nvPr>
            <p:ph type="body" idx="1"/>
          </p:nvPr>
        </p:nvSpPr>
        <p:spPr>
          <a:xfrm>
            <a:off x="680403" y="4720908"/>
            <a:ext cx="5446396" cy="4474530"/>
          </a:xfrm>
          <a:noFill/>
          <a:ln/>
        </p:spPr>
        <p:txBody>
          <a:bodyPr lIns="88336" tIns="44168" rIns="88336" bIns="44168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48132" name="投影片編號版面配置區 3"/>
          <p:cNvSpPr txBox="1">
            <a:spLocks noGrp="1"/>
          </p:cNvSpPr>
          <p:nvPr/>
        </p:nvSpPr>
        <p:spPr bwMode="auto">
          <a:xfrm>
            <a:off x="3855082" y="9440225"/>
            <a:ext cx="2950529" cy="49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336" tIns="44168" rIns="88336" bIns="44168" anchor="b"/>
          <a:lstStyle/>
          <a:p>
            <a:pPr algn="r" eaLnBrk="1" hangingPunct="1"/>
            <a:fld id="{C973E4E8-FEE0-4D61-BB5B-857114A05AE5}" type="slidenum">
              <a:rPr kumimoji="0" lang="zh-TW" altLang="en-US" sz="1200"/>
              <a:pPr algn="r" eaLnBrk="1" hangingPunct="1"/>
              <a:t>28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6125"/>
            <a:ext cx="6626225" cy="3727450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0180" name="投影片編號版面配置區 3"/>
          <p:cNvSpPr txBox="1">
            <a:spLocks noGrp="1"/>
          </p:cNvSpPr>
          <p:nvPr/>
        </p:nvSpPr>
        <p:spPr bwMode="auto">
          <a:xfrm>
            <a:off x="3855082" y="9440226"/>
            <a:ext cx="2950529" cy="49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35" tIns="45767" rIns="91535" bIns="45767" anchor="b"/>
          <a:lstStyle/>
          <a:p>
            <a:pPr algn="r" defTabSz="914000"/>
            <a:fld id="{22F72B90-BBE0-4F99-884D-D61B27146D4F}" type="slidenum">
              <a:rPr lang="zh-TW" altLang="en-US" sz="1200">
                <a:latin typeface="Arial" pitchFamily="34" charset="0"/>
              </a:rPr>
              <a:pPr algn="r" defTabSz="914000"/>
              <a:t>29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6125"/>
            <a:ext cx="6626225" cy="3727450"/>
          </a:xfrm>
          <a:ln/>
        </p:spPr>
      </p:sp>
      <p:sp>
        <p:nvSpPr>
          <p:cNvPr id="5427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427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AEC5A0-B129-4D53-9E7D-0CF122C1A009}" type="slidenum">
              <a:rPr lang="zh-TW" altLang="en-US"/>
              <a:pPr/>
              <a:t>30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2950"/>
            <a:ext cx="6632575" cy="3730625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403" y="4720908"/>
            <a:ext cx="5446396" cy="4474530"/>
          </a:xfrm>
          <a:noFill/>
          <a:ln/>
        </p:spPr>
        <p:txBody>
          <a:bodyPr lIns="88434" tIns="44216" rIns="88434" bIns="44216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投影片圖像版面配置區 1">
            <a:extLst>
              <a:ext uri="{FF2B5EF4-FFF2-40B4-BE49-F238E27FC236}">
                <a16:creationId xmlns:a16="http://schemas.microsoft.com/office/drawing/2014/main" id="{06569FB4-B225-427C-8D71-2A7C8734A5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備忘稿版面配置區 2">
            <a:extLst>
              <a:ext uri="{FF2B5EF4-FFF2-40B4-BE49-F238E27FC236}">
                <a16:creationId xmlns:a16="http://schemas.microsoft.com/office/drawing/2014/main" id="{3705B820-08D3-4B0B-9BAD-6C96F32CAF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62820" name="投影片編號版面配置區 3">
            <a:extLst>
              <a:ext uri="{FF2B5EF4-FFF2-40B4-BE49-F238E27FC236}">
                <a16:creationId xmlns:a16="http://schemas.microsoft.com/office/drawing/2014/main" id="{A2AF7117-BB74-4BF4-83F2-E36E8F68751F}"/>
              </a:ext>
            </a:extLst>
          </p:cNvPr>
          <p:cNvSpPr txBox="1">
            <a:spLocks noGrp="1"/>
          </p:cNvSpPr>
          <p:nvPr/>
        </p:nvSpPr>
        <p:spPr bwMode="auto">
          <a:xfrm>
            <a:off x="5591061" y="6464623"/>
            <a:ext cx="4277948" cy="3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59" tIns="45779" rIns="91559" bIns="45779"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fld id="{B91D6A12-51C9-4236-8487-A4F0C2A9CC0B}" type="slidenum">
              <a:rPr kumimoji="0" lang="zh-TW" altLang="en-US" sz="1200">
                <a:latin typeface="Calibri" panose="020F0502020204030204" pitchFamily="34" charset="0"/>
              </a:rPr>
              <a:pPr algn="r"/>
              <a:t>31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6525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2950"/>
            <a:ext cx="6632575" cy="3730625"/>
          </a:xfrm>
          <a:ln/>
        </p:spPr>
      </p:sp>
      <p:sp>
        <p:nvSpPr>
          <p:cNvPr id="58371" name="備忘稿版面配置區 2"/>
          <p:cNvSpPr>
            <a:spLocks noGrp="1"/>
          </p:cNvSpPr>
          <p:nvPr>
            <p:ph type="body" idx="1"/>
          </p:nvPr>
        </p:nvSpPr>
        <p:spPr>
          <a:xfrm>
            <a:off x="680403" y="4720908"/>
            <a:ext cx="5446396" cy="4474530"/>
          </a:xfrm>
          <a:noFill/>
          <a:ln/>
        </p:spPr>
        <p:txBody>
          <a:bodyPr lIns="88336" tIns="44168" rIns="88336" bIns="44168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58372" name="投影片編號版面配置區 3"/>
          <p:cNvSpPr txBox="1">
            <a:spLocks noGrp="1"/>
          </p:cNvSpPr>
          <p:nvPr/>
        </p:nvSpPr>
        <p:spPr bwMode="auto">
          <a:xfrm>
            <a:off x="3855082" y="9440225"/>
            <a:ext cx="2950529" cy="49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336" tIns="44168" rIns="88336" bIns="44168" anchor="b"/>
          <a:lstStyle/>
          <a:p>
            <a:pPr algn="r" eaLnBrk="1" hangingPunct="1"/>
            <a:fld id="{D737E3AE-AB21-4229-84DF-08607C4D43EF}" type="slidenum">
              <a:rPr kumimoji="0" lang="zh-TW" altLang="en-US" sz="1200"/>
              <a:pPr algn="r" eaLnBrk="1" hangingPunct="1"/>
              <a:t>32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2950"/>
            <a:ext cx="6632575" cy="3730625"/>
          </a:xfrm>
          <a:ln/>
        </p:spPr>
      </p:sp>
      <p:sp>
        <p:nvSpPr>
          <p:cNvPr id="60419" name="備忘稿版面配置區 2"/>
          <p:cNvSpPr>
            <a:spLocks noGrp="1"/>
          </p:cNvSpPr>
          <p:nvPr>
            <p:ph type="body" idx="1"/>
          </p:nvPr>
        </p:nvSpPr>
        <p:spPr>
          <a:xfrm>
            <a:off x="680403" y="4720908"/>
            <a:ext cx="5446396" cy="4474530"/>
          </a:xfrm>
          <a:noFill/>
          <a:ln/>
        </p:spPr>
        <p:txBody>
          <a:bodyPr lIns="88336" tIns="44168" rIns="88336" bIns="44168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60420" name="投影片編號版面配置區 3"/>
          <p:cNvSpPr txBox="1">
            <a:spLocks noGrp="1"/>
          </p:cNvSpPr>
          <p:nvPr/>
        </p:nvSpPr>
        <p:spPr bwMode="auto">
          <a:xfrm>
            <a:off x="3855082" y="9440225"/>
            <a:ext cx="2950529" cy="49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336" tIns="44168" rIns="88336" bIns="44168" anchor="b"/>
          <a:lstStyle/>
          <a:p>
            <a:pPr algn="r" eaLnBrk="1" hangingPunct="1"/>
            <a:fld id="{525C97DD-BF9D-4E7E-A3F9-ECEE92DD167A}" type="slidenum">
              <a:rPr kumimoji="0" lang="zh-TW" altLang="en-US" sz="1200"/>
              <a:pPr algn="r" eaLnBrk="1" hangingPunct="1"/>
              <a:t>33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2950"/>
            <a:ext cx="6632575" cy="3730625"/>
          </a:xfrm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xfrm>
            <a:off x="680403" y="4720908"/>
            <a:ext cx="5446396" cy="4474530"/>
          </a:xfrm>
          <a:noFill/>
          <a:ln/>
        </p:spPr>
        <p:txBody>
          <a:bodyPr lIns="88336" tIns="44168" rIns="88336" bIns="44168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62468" name="投影片編號版面配置區 3"/>
          <p:cNvSpPr txBox="1">
            <a:spLocks noGrp="1"/>
          </p:cNvSpPr>
          <p:nvPr/>
        </p:nvSpPr>
        <p:spPr bwMode="auto">
          <a:xfrm>
            <a:off x="3855082" y="9440225"/>
            <a:ext cx="2950529" cy="49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336" tIns="44168" rIns="88336" bIns="44168" anchor="b"/>
          <a:lstStyle/>
          <a:p>
            <a:pPr algn="r" eaLnBrk="1" hangingPunct="1"/>
            <a:fld id="{1FA734F4-5D9B-4A43-A3DF-CF20EF516EE7}" type="slidenum">
              <a:rPr kumimoji="0" lang="zh-TW" altLang="en-US" sz="1200"/>
              <a:pPr algn="r" eaLnBrk="1" hangingPunct="1"/>
              <a:t>34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2950"/>
            <a:ext cx="6632575" cy="3730625"/>
          </a:xfrm>
          <a:ln/>
        </p:spPr>
      </p:sp>
      <p:sp>
        <p:nvSpPr>
          <p:cNvPr id="64515" name="備忘稿版面配置區 2"/>
          <p:cNvSpPr>
            <a:spLocks noGrp="1"/>
          </p:cNvSpPr>
          <p:nvPr>
            <p:ph type="body" idx="1"/>
          </p:nvPr>
        </p:nvSpPr>
        <p:spPr>
          <a:xfrm>
            <a:off x="680403" y="4720908"/>
            <a:ext cx="5446396" cy="4474530"/>
          </a:xfrm>
          <a:noFill/>
          <a:ln/>
        </p:spPr>
        <p:txBody>
          <a:bodyPr lIns="88336" tIns="44168" rIns="88336" bIns="44168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64516" name="投影片編號版面配置區 3"/>
          <p:cNvSpPr txBox="1">
            <a:spLocks noGrp="1"/>
          </p:cNvSpPr>
          <p:nvPr/>
        </p:nvSpPr>
        <p:spPr bwMode="auto">
          <a:xfrm>
            <a:off x="3855082" y="9440225"/>
            <a:ext cx="2950529" cy="49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336" tIns="44168" rIns="88336" bIns="44168" anchor="b"/>
          <a:lstStyle/>
          <a:p>
            <a:pPr algn="r" eaLnBrk="1" hangingPunct="1"/>
            <a:fld id="{8C1C0325-DD73-4440-8982-768594360882}" type="slidenum">
              <a:rPr kumimoji="0" lang="zh-TW" altLang="en-US" sz="1200"/>
              <a:pPr algn="r" eaLnBrk="1" hangingPunct="1"/>
              <a:t>35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6125"/>
            <a:ext cx="6626225" cy="3727450"/>
          </a:xfrm>
          <a:ln/>
        </p:spPr>
      </p:sp>
      <p:sp>
        <p:nvSpPr>
          <p:cNvPr id="7270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27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606248-1EF1-4611-9E7E-BF26CABB6A66}" type="slidenum">
              <a:rPr lang="zh-TW" altLang="en-US"/>
              <a:pPr/>
              <a:t>36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2950"/>
            <a:ext cx="6632575" cy="3730625"/>
          </a:xfrm>
          <a:ln/>
        </p:spPr>
      </p:sp>
      <p:sp>
        <p:nvSpPr>
          <p:cNvPr id="74755" name="備忘稿版面配置區 2"/>
          <p:cNvSpPr>
            <a:spLocks noGrp="1"/>
          </p:cNvSpPr>
          <p:nvPr>
            <p:ph type="body" idx="1"/>
          </p:nvPr>
        </p:nvSpPr>
        <p:spPr>
          <a:xfrm>
            <a:off x="680403" y="4720908"/>
            <a:ext cx="5446396" cy="4474530"/>
          </a:xfrm>
          <a:noFill/>
          <a:ln/>
        </p:spPr>
        <p:txBody>
          <a:bodyPr lIns="88336" tIns="44168" rIns="88336" bIns="44168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74756" name="投影片編號版面配置區 3"/>
          <p:cNvSpPr txBox="1">
            <a:spLocks noGrp="1"/>
          </p:cNvSpPr>
          <p:nvPr/>
        </p:nvSpPr>
        <p:spPr bwMode="auto">
          <a:xfrm>
            <a:off x="3855082" y="9440225"/>
            <a:ext cx="2950529" cy="49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336" tIns="44168" rIns="88336" bIns="44168" anchor="b"/>
          <a:lstStyle/>
          <a:p>
            <a:pPr algn="r" eaLnBrk="1" hangingPunct="1"/>
            <a:fld id="{20608435-62CE-4773-B52B-38A30636E8FA}" type="slidenum">
              <a:rPr kumimoji="0" lang="zh-TW" altLang="en-US" sz="1200"/>
              <a:pPr algn="r" eaLnBrk="1" hangingPunct="1"/>
              <a:t>37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6125"/>
            <a:ext cx="6626225" cy="3727450"/>
          </a:xfrm>
          <a:ln/>
        </p:spPr>
      </p:sp>
      <p:sp>
        <p:nvSpPr>
          <p:cNvPr id="778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78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30E23A-A96D-4AD7-B1FC-EA2C2420AE77}" type="slidenum">
              <a:rPr lang="zh-TW" altLang="en-US"/>
              <a:pPr/>
              <a:t>39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A443C-5C70-497E-AA06-012DFBD0CD12}" type="slidenum">
              <a:rPr lang="zh-TW" altLang="en-US" smtClean="0"/>
              <a:pPr/>
              <a:t>40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6784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2950"/>
            <a:ext cx="6632575" cy="3730625"/>
          </a:xfrm>
          <a:ln/>
        </p:spPr>
      </p:sp>
      <p:sp>
        <p:nvSpPr>
          <p:cNvPr id="92163" name="備忘稿版面配置區 2"/>
          <p:cNvSpPr>
            <a:spLocks noGrp="1"/>
          </p:cNvSpPr>
          <p:nvPr>
            <p:ph type="body" idx="1"/>
          </p:nvPr>
        </p:nvSpPr>
        <p:spPr>
          <a:xfrm>
            <a:off x="680403" y="4720908"/>
            <a:ext cx="5446396" cy="4474530"/>
          </a:xfrm>
          <a:noFill/>
          <a:ln/>
        </p:spPr>
        <p:txBody>
          <a:bodyPr lIns="88336" tIns="44168" rIns="88336" bIns="44168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92164" name="投影片編號版面配置區 3"/>
          <p:cNvSpPr txBox="1">
            <a:spLocks noGrp="1"/>
          </p:cNvSpPr>
          <p:nvPr/>
        </p:nvSpPr>
        <p:spPr bwMode="auto">
          <a:xfrm>
            <a:off x="3855082" y="9440225"/>
            <a:ext cx="2950529" cy="49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336" tIns="44168" rIns="88336" bIns="44168" anchor="b"/>
          <a:lstStyle/>
          <a:p>
            <a:pPr algn="r" eaLnBrk="1" hangingPunct="1"/>
            <a:fld id="{04A69952-C670-4D03-B369-3A64C3664B12}" type="slidenum">
              <a:rPr kumimoji="0" lang="zh-TW" altLang="en-US" sz="1200"/>
              <a:pPr algn="r" eaLnBrk="1" hangingPunct="1"/>
              <a:t>52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87"/>
          <p:cNvSpPr>
            <a:spLocks noGrp="1"/>
          </p:cNvSpPr>
          <p:nvPr>
            <p:ph type="body" idx="1"/>
          </p:nvPr>
        </p:nvSpPr>
        <p:spPr>
          <a:xfrm>
            <a:off x="680403" y="4720908"/>
            <a:ext cx="5446396" cy="4472940"/>
          </a:xfrm>
          <a:noFill/>
          <a:ln/>
        </p:spPr>
        <p:txBody>
          <a:bodyPr lIns="95670" tIns="95670" rIns="95670" bIns="95670" anchor="ctr"/>
          <a:lstStyle/>
          <a:p>
            <a:pPr>
              <a:spcBef>
                <a:spcPct val="0"/>
              </a:spcBef>
            </a:pPr>
            <a:endParaRPr lang="zh-TW" altLang="en-US" sz="1100"/>
          </a:p>
        </p:txBody>
      </p:sp>
      <p:sp>
        <p:nvSpPr>
          <p:cNvPr id="10243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0488" y="746125"/>
            <a:ext cx="6626225" cy="37274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2950"/>
            <a:ext cx="6632575" cy="3730625"/>
          </a:xfrm>
          <a:ln/>
        </p:spPr>
      </p:sp>
      <p:sp>
        <p:nvSpPr>
          <p:cNvPr id="98307" name="Rectangle 3"/>
          <p:cNvSpPr>
            <a:spLocks noGrp="1"/>
          </p:cNvSpPr>
          <p:nvPr>
            <p:ph type="body" idx="1"/>
          </p:nvPr>
        </p:nvSpPr>
        <p:spPr>
          <a:xfrm>
            <a:off x="680403" y="4720908"/>
            <a:ext cx="5446396" cy="4474530"/>
          </a:xfrm>
          <a:noFill/>
          <a:ln/>
        </p:spPr>
        <p:txBody>
          <a:bodyPr lIns="88336" tIns="44168" rIns="88336" bIns="44168"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投影片圖像版面配置區 1">
            <a:extLst>
              <a:ext uri="{FF2B5EF4-FFF2-40B4-BE49-F238E27FC236}">
                <a16:creationId xmlns:a16="http://schemas.microsoft.com/office/drawing/2014/main" id="{E53FF3A0-DC5A-4F5A-873A-A2DCE9F498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5413" y="509588"/>
            <a:ext cx="4538662" cy="25527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備忘稿版面配置區 2">
            <a:extLst>
              <a:ext uri="{FF2B5EF4-FFF2-40B4-BE49-F238E27FC236}">
                <a16:creationId xmlns:a16="http://schemas.microsoft.com/office/drawing/2014/main" id="{28E85687-79D6-41D0-96AE-71420DB9B28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5364" name="投影片編號版面配置區 3">
            <a:extLst>
              <a:ext uri="{FF2B5EF4-FFF2-40B4-BE49-F238E27FC236}">
                <a16:creationId xmlns:a16="http://schemas.microsoft.com/office/drawing/2014/main" id="{05651F6A-0207-4309-8691-0E9BDAFF8540}"/>
              </a:ext>
            </a:extLst>
          </p:cNvPr>
          <p:cNvSpPr txBox="1">
            <a:spLocks noGrp="1"/>
          </p:cNvSpPr>
          <p:nvPr/>
        </p:nvSpPr>
        <p:spPr bwMode="auto">
          <a:xfrm>
            <a:off x="5589471" y="6464623"/>
            <a:ext cx="4279538" cy="3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59" tIns="45779" rIns="91559" bIns="45779"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51D5D18E-998A-4332-93D6-587A8A147A02}" type="slidenum">
              <a:rPr kumimoji="0" lang="zh-TW" altLang="en-US" sz="1200">
                <a:latin typeface="Calibri" panose="020F0502020204030204" pitchFamily="34" charset="0"/>
              </a:rPr>
              <a:pPr algn="r" eaLnBrk="1" hangingPunct="1"/>
              <a:t>77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投影片編號版面配置區 6">
            <a:extLst>
              <a:ext uri="{FF2B5EF4-FFF2-40B4-BE49-F238E27FC236}">
                <a16:creationId xmlns:a16="http://schemas.microsoft.com/office/drawing/2014/main" id="{6491B4DC-1C75-4BFB-B0B0-9140A07D60C9}"/>
              </a:ext>
            </a:extLst>
          </p:cNvPr>
          <p:cNvSpPr txBox="1">
            <a:spLocks noGrp="1"/>
          </p:cNvSpPr>
          <p:nvPr/>
        </p:nvSpPr>
        <p:spPr bwMode="auto">
          <a:xfrm>
            <a:off x="5592651" y="6464623"/>
            <a:ext cx="4276359" cy="3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C40A0FFB-E406-4A4E-9252-67A16120C2C4}" type="slidenum">
              <a:rPr kumimoji="0" lang="zh-TW" altLang="en-US" sz="1200">
                <a:latin typeface="Calibri" panose="020F0502020204030204" pitchFamily="34" charset="0"/>
              </a:rPr>
              <a:pPr algn="r" eaLnBrk="1" hangingPunct="1"/>
              <a:t>78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  <p:sp>
        <p:nvSpPr>
          <p:cNvPr id="17411" name="投影片圖像版面配置區 1">
            <a:extLst>
              <a:ext uri="{FF2B5EF4-FFF2-40B4-BE49-F238E27FC236}">
                <a16:creationId xmlns:a16="http://schemas.microsoft.com/office/drawing/2014/main" id="{75DC4AD9-9B3D-4071-BF22-0C7BE05C3E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5413" y="509588"/>
            <a:ext cx="4538662" cy="25527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備忘稿版面配置區 2">
            <a:extLst>
              <a:ext uri="{FF2B5EF4-FFF2-40B4-BE49-F238E27FC236}">
                <a16:creationId xmlns:a16="http://schemas.microsoft.com/office/drawing/2014/main" id="{C3067E39-C0DE-44CC-9B5E-65312EBA0A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17413" name="投影片編號版面配置區 3">
            <a:extLst>
              <a:ext uri="{FF2B5EF4-FFF2-40B4-BE49-F238E27FC236}">
                <a16:creationId xmlns:a16="http://schemas.microsoft.com/office/drawing/2014/main" id="{FC2F8905-3747-42E5-8865-2A5611E44FA4}"/>
              </a:ext>
            </a:extLst>
          </p:cNvPr>
          <p:cNvSpPr txBox="1">
            <a:spLocks noGrp="1"/>
          </p:cNvSpPr>
          <p:nvPr/>
        </p:nvSpPr>
        <p:spPr bwMode="auto">
          <a:xfrm>
            <a:off x="5592651" y="6464623"/>
            <a:ext cx="4276359" cy="3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b"/>
          <a:lstStyle>
            <a:lvl1pPr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A2EFA974-04BB-4B14-B0A4-01E5A91066D4}" type="slidenum">
              <a:rPr kumimoji="0" lang="en-US" altLang="zh-TW" sz="1200">
                <a:latin typeface="Calibri" panose="020F0502020204030204" pitchFamily="34" charset="0"/>
              </a:rPr>
              <a:pPr algn="r" eaLnBrk="1" hangingPunct="1"/>
              <a:t>78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投影片圖像版面配置區 1">
            <a:extLst>
              <a:ext uri="{FF2B5EF4-FFF2-40B4-BE49-F238E27FC236}">
                <a16:creationId xmlns:a16="http://schemas.microsoft.com/office/drawing/2014/main" id="{D96EB435-2956-44EE-9BC5-DCA30BA5A3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5413" y="509588"/>
            <a:ext cx="4538662" cy="25527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備忘稿版面配置區 2">
            <a:extLst>
              <a:ext uri="{FF2B5EF4-FFF2-40B4-BE49-F238E27FC236}">
                <a16:creationId xmlns:a16="http://schemas.microsoft.com/office/drawing/2014/main" id="{281A10B9-BB31-4A81-A12A-9C415FA6BC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9460" name="投影片編號版面配置區 3">
            <a:extLst>
              <a:ext uri="{FF2B5EF4-FFF2-40B4-BE49-F238E27FC236}">
                <a16:creationId xmlns:a16="http://schemas.microsoft.com/office/drawing/2014/main" id="{3793FAC3-81C1-458F-88DF-503E40EFF680}"/>
              </a:ext>
            </a:extLst>
          </p:cNvPr>
          <p:cNvSpPr txBox="1">
            <a:spLocks noGrp="1"/>
          </p:cNvSpPr>
          <p:nvPr/>
        </p:nvSpPr>
        <p:spPr bwMode="auto">
          <a:xfrm>
            <a:off x="5589471" y="6464623"/>
            <a:ext cx="4279538" cy="3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59" tIns="45779" rIns="91559" bIns="45779"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CD41663F-4038-41D3-9662-D6CF4747A2A2}" type="slidenum">
              <a:rPr kumimoji="0" lang="zh-TW" altLang="en-US" sz="1200">
                <a:latin typeface="Calibri" panose="020F0502020204030204" pitchFamily="34" charset="0"/>
              </a:rPr>
              <a:pPr algn="r" eaLnBrk="1" hangingPunct="1"/>
              <a:t>79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5124" name="投影片編號版面配置區 3"/>
          <p:cNvSpPr txBox="1">
            <a:spLocks noGrp="1"/>
          </p:cNvSpPr>
          <p:nvPr/>
        </p:nvSpPr>
        <p:spPr bwMode="auto">
          <a:xfrm>
            <a:off x="5833229" y="6656673"/>
            <a:ext cx="4466169" cy="35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96" tIns="47398" rIns="94796" bIns="47398"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36DE07E0-C9C4-43B0-A8E8-BE8B57E28E01}" type="slidenum">
              <a:rPr kumimoji="0" lang="zh-TW" altLang="en-US" sz="1200">
                <a:latin typeface="Calibri" panose="020F0502020204030204" pitchFamily="34" charset="0"/>
              </a:rPr>
              <a:pPr algn="r" eaLnBrk="1" hangingPunct="1"/>
              <a:t>80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1254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投影片圖像版面配置區 1">
            <a:extLst>
              <a:ext uri="{FF2B5EF4-FFF2-40B4-BE49-F238E27FC236}">
                <a16:creationId xmlns:a16="http://schemas.microsoft.com/office/drawing/2014/main" id="{3327D265-E2C7-476F-9386-C919E77ED2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7313" y="742950"/>
            <a:ext cx="6632575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備忘稿版面配置區 2">
            <a:extLst>
              <a:ext uri="{FF2B5EF4-FFF2-40B4-BE49-F238E27FC236}">
                <a16:creationId xmlns:a16="http://schemas.microsoft.com/office/drawing/2014/main" id="{C89201B0-0579-4B88-AE71-9D2F91F423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0403" y="4720908"/>
            <a:ext cx="5446396" cy="447453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336" tIns="44168" rIns="88336" bIns="4416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23556" name="投影片編號版面配置區 3">
            <a:extLst>
              <a:ext uri="{FF2B5EF4-FFF2-40B4-BE49-F238E27FC236}">
                <a16:creationId xmlns:a16="http://schemas.microsoft.com/office/drawing/2014/main" id="{D4504E83-1FBE-4300-AEF8-AF15B08C328C}"/>
              </a:ext>
            </a:extLst>
          </p:cNvPr>
          <p:cNvSpPr txBox="1">
            <a:spLocks noGrp="1"/>
          </p:cNvSpPr>
          <p:nvPr/>
        </p:nvSpPr>
        <p:spPr bwMode="auto">
          <a:xfrm>
            <a:off x="3853492" y="9440225"/>
            <a:ext cx="2952119" cy="495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336" tIns="44168" rIns="88336" bIns="44168"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F9FB65D0-1957-4459-ABD7-B0EA4117ECA1}" type="slidenum">
              <a:rPr kumimoji="0" lang="zh-TW" altLang="en-US" sz="1200">
                <a:solidFill>
                  <a:srgbClr val="000000"/>
                </a:solidFill>
              </a:rPr>
              <a:pPr algn="r" eaLnBrk="1" hangingPunct="1"/>
              <a:t>86</a:t>
            </a:fld>
            <a:endParaRPr kumimoji="0" lang="en-US" altLang="zh-TW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投影片編號版面配置區 6"/>
          <p:cNvSpPr txBox="1">
            <a:spLocks noGrp="1"/>
          </p:cNvSpPr>
          <p:nvPr/>
        </p:nvSpPr>
        <p:spPr bwMode="auto">
          <a:xfrm>
            <a:off x="3855082" y="9440226"/>
            <a:ext cx="2950529" cy="49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35" tIns="45767" rIns="91535" bIns="45767" anchor="b"/>
          <a:lstStyle/>
          <a:p>
            <a:pPr algn="r" defTabSz="914000" eaLnBrk="1" hangingPunct="1"/>
            <a:fld id="{1834DC59-F89F-467A-87E3-021DE4C009C9}" type="slidenum">
              <a:rPr lang="zh-TW" altLang="en-US" sz="1200">
                <a:latin typeface="Arial" pitchFamily="34" charset="0"/>
              </a:rPr>
              <a:pPr algn="r" defTabSz="914000" eaLnBrk="1" hangingPunct="1"/>
              <a:t>96</a:t>
            </a:fld>
            <a:endParaRPr lang="en-US" altLang="zh-TW" sz="1200">
              <a:latin typeface="Arial" pitchFamily="34" charset="0"/>
            </a:endParaRPr>
          </a:p>
        </p:txBody>
      </p:sp>
      <p:sp>
        <p:nvSpPr>
          <p:cNvPr id="146435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6125"/>
            <a:ext cx="6626225" cy="3727450"/>
          </a:xfrm>
          <a:ln/>
        </p:spPr>
      </p:sp>
      <p:sp>
        <p:nvSpPr>
          <p:cNvPr id="146436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>
              <a:latin typeface="Arial" pitchFamily="34" charset="0"/>
            </a:endParaRPr>
          </a:p>
        </p:txBody>
      </p:sp>
      <p:sp>
        <p:nvSpPr>
          <p:cNvPr id="146437" name="投影片編號版面配置區 3"/>
          <p:cNvSpPr txBox="1">
            <a:spLocks noGrp="1"/>
          </p:cNvSpPr>
          <p:nvPr/>
        </p:nvSpPr>
        <p:spPr bwMode="auto">
          <a:xfrm>
            <a:off x="3855082" y="9440226"/>
            <a:ext cx="2950529" cy="49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42" tIns="45770" rIns="91542" bIns="45770" anchor="b"/>
          <a:lstStyle/>
          <a:p>
            <a:pPr algn="r" defTabSz="912410" eaLnBrk="1" hangingPunct="1"/>
            <a:fld id="{2B1065ED-6C92-4F6E-B054-020D7CD153A9}" type="slidenum">
              <a:rPr lang="en-US" altLang="zh-TW" sz="1200">
                <a:latin typeface="Arial" pitchFamily="34" charset="0"/>
              </a:rPr>
              <a:pPr algn="r" defTabSz="912410" eaLnBrk="1" hangingPunct="1"/>
              <a:t>96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6125"/>
            <a:ext cx="6626225" cy="3727450"/>
          </a:xfrm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993" y="4720908"/>
            <a:ext cx="5443216" cy="4472940"/>
          </a:xfrm>
          <a:noFill/>
          <a:ln/>
        </p:spPr>
        <p:txBody>
          <a:bodyPr lIns="91538" tIns="45768" rIns="91538" bIns="45768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6125"/>
            <a:ext cx="6626225" cy="3727450"/>
          </a:xfrm>
          <a:ln/>
        </p:spPr>
      </p:sp>
      <p:sp>
        <p:nvSpPr>
          <p:cNvPr id="15872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20000"/>
              </a:spcBef>
            </a:pPr>
            <a:r>
              <a:rPr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個人賽：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全縣：第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區域性（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縣市以上）：第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全國：第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國際性：第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團體賽：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依個人賽積分折半計算。</a:t>
            </a:r>
          </a:p>
          <a:p>
            <a:r>
              <a:rPr lang="zh-TW" altLang="en-US"/>
              <a:t>特優比照第</a:t>
            </a:r>
            <a:r>
              <a:rPr lang="en-US" altLang="zh-TW"/>
              <a:t>1</a:t>
            </a:r>
            <a:r>
              <a:rPr lang="zh-TW" altLang="en-US"/>
              <a:t>名、優等比照第</a:t>
            </a:r>
            <a:r>
              <a:rPr lang="en-US" altLang="zh-TW"/>
              <a:t>2</a:t>
            </a:r>
            <a:r>
              <a:rPr lang="zh-TW" altLang="en-US"/>
              <a:t>名、甲等比照第</a:t>
            </a:r>
            <a:r>
              <a:rPr lang="en-US" altLang="zh-TW"/>
              <a:t>3</a:t>
            </a:r>
            <a:r>
              <a:rPr lang="zh-TW" altLang="en-US"/>
              <a:t>名、乙等比照第</a:t>
            </a:r>
            <a:r>
              <a:rPr lang="en-US" altLang="zh-TW"/>
              <a:t>4</a:t>
            </a:r>
            <a:r>
              <a:rPr lang="zh-TW" altLang="en-US"/>
              <a:t>名。</a:t>
            </a:r>
          </a:p>
        </p:txBody>
      </p:sp>
      <p:sp>
        <p:nvSpPr>
          <p:cNvPr id="158724" name="投影片編號版面配置區 3"/>
          <p:cNvSpPr txBox="1">
            <a:spLocks noGrp="1"/>
          </p:cNvSpPr>
          <p:nvPr/>
        </p:nvSpPr>
        <p:spPr bwMode="auto">
          <a:xfrm>
            <a:off x="3855082" y="9440226"/>
            <a:ext cx="2950529" cy="49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35" tIns="45767" rIns="91535" bIns="45767" anchor="b"/>
          <a:lstStyle/>
          <a:p>
            <a:pPr algn="r" defTabSz="947380" eaLnBrk="1" hangingPunct="1"/>
            <a:fld id="{094EB6A5-F5CE-42C2-B342-4CB5B36674C5}" type="slidenum">
              <a:rPr lang="zh-TW" altLang="en-US" sz="1200">
                <a:latin typeface="Arial" pitchFamily="34" charset="0"/>
              </a:rPr>
              <a:pPr algn="r" defTabSz="947380" eaLnBrk="1" hangingPunct="1"/>
              <a:t>106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投影片影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6125"/>
            <a:ext cx="6626225" cy="3727450"/>
          </a:xfrm>
          <a:ln/>
        </p:spPr>
      </p:sp>
      <p:sp>
        <p:nvSpPr>
          <p:cNvPr id="16281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sz="1100">
                <a:latin typeface="Arial" pitchFamily="34" charset="0"/>
              </a:rPr>
              <a:t>摺頁資料  金雞蛋</a:t>
            </a:r>
            <a:r>
              <a:rPr lang="en-US" altLang="zh-TW" sz="1100">
                <a:latin typeface="Arial" pitchFamily="34" charset="0"/>
              </a:rPr>
              <a:t>(</a:t>
            </a:r>
            <a:r>
              <a:rPr lang="zh-TW" altLang="en-US" sz="1100">
                <a:latin typeface="Arial" pitchFamily="34" charset="0"/>
              </a:rPr>
              <a:t>精、基、待</a:t>
            </a:r>
          </a:p>
          <a:p>
            <a:pPr eaLnBrk="1" hangingPunct="1">
              <a:spcBef>
                <a:spcPct val="0"/>
              </a:spcBef>
            </a:pPr>
            <a:endParaRPr lang="en-US" altLang="zh-TW" sz="1100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sz="1100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會考仍在進行試模擬中，請不要隨補習班起舞</a:t>
            </a:r>
            <a:r>
              <a:rPr lang="en-US" altLang="zh-TW" sz="1100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!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◎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會考考國英數自社五科，題目難易適中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-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每科成績僅以精熟、基礎、待加強三級表示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</a:t>
            </a: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※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無需分分計較（</a:t>
            </a: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80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和</a:t>
            </a: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99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分都是精熟），思考、統整應用重於反覆練習作答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※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教師的啟發式教學專業更要講究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endParaRPr lang="zh-TW" altLang="en-US"/>
          </a:p>
        </p:txBody>
      </p:sp>
      <p:sp>
        <p:nvSpPr>
          <p:cNvPr id="162820" name="投影片編號版面配置區 3"/>
          <p:cNvSpPr txBox="1">
            <a:spLocks noGrp="1"/>
          </p:cNvSpPr>
          <p:nvPr/>
        </p:nvSpPr>
        <p:spPr bwMode="auto">
          <a:xfrm>
            <a:off x="3855082" y="9440226"/>
            <a:ext cx="2950529" cy="49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35" tIns="45767" rIns="91535" bIns="45767" anchor="b"/>
          <a:lstStyle/>
          <a:p>
            <a:pPr algn="r" defTabSz="947380" eaLnBrk="1" hangingPunct="1"/>
            <a:fld id="{11EB6DDB-28E7-4CE6-813B-EB098644F616}" type="slidenum">
              <a:rPr lang="zh-TW" altLang="en-US" sz="1200">
                <a:latin typeface="Arial" pitchFamily="34" charset="0"/>
              </a:rPr>
              <a:pPr algn="r" defTabSz="947380" eaLnBrk="1" hangingPunct="1"/>
              <a:t>109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87"/>
          <p:cNvSpPr>
            <a:spLocks noGrp="1"/>
          </p:cNvSpPr>
          <p:nvPr>
            <p:ph type="body" idx="1"/>
          </p:nvPr>
        </p:nvSpPr>
        <p:spPr>
          <a:xfrm>
            <a:off x="680403" y="4720908"/>
            <a:ext cx="5446396" cy="4472940"/>
          </a:xfrm>
          <a:noFill/>
          <a:ln/>
        </p:spPr>
        <p:txBody>
          <a:bodyPr lIns="95670" tIns="95670" rIns="95670" bIns="95670" anchor="ctr"/>
          <a:lstStyle/>
          <a:p>
            <a:pPr>
              <a:spcBef>
                <a:spcPct val="0"/>
              </a:spcBef>
            </a:pPr>
            <a:endParaRPr lang="zh-TW" altLang="en-US" sz="1100"/>
          </a:p>
        </p:txBody>
      </p:sp>
      <p:sp>
        <p:nvSpPr>
          <p:cNvPr id="10243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0488" y="746125"/>
            <a:ext cx="6626225" cy="37274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617571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投影片影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2950"/>
            <a:ext cx="6629400" cy="3729038"/>
          </a:xfrm>
          <a:ln/>
        </p:spPr>
      </p:sp>
      <p:sp>
        <p:nvSpPr>
          <p:cNvPr id="164867" name="備忘稿版面配置區 2"/>
          <p:cNvSpPr>
            <a:spLocks noGrp="1"/>
          </p:cNvSpPr>
          <p:nvPr>
            <p:ph type="body" idx="1"/>
          </p:nvPr>
        </p:nvSpPr>
        <p:spPr>
          <a:xfrm>
            <a:off x="678813" y="4722498"/>
            <a:ext cx="5449575" cy="4472940"/>
          </a:xfrm>
          <a:noFill/>
          <a:ln/>
        </p:spPr>
        <p:txBody>
          <a:bodyPr lIns="95239" tIns="47620" rIns="95239" bIns="47620"/>
          <a:lstStyle/>
          <a:p>
            <a:pPr eaLnBrk="1" hangingPunct="1"/>
            <a:r>
              <a:rPr lang="zh-TW" altLang="en-US">
                <a:latin typeface="Arial" pitchFamily="34" charset="0"/>
              </a:rPr>
              <a:t>摺頁資料</a:t>
            </a:r>
          </a:p>
          <a:p>
            <a:pPr eaLnBrk="1" hangingPunct="1"/>
            <a:endParaRPr lang="zh-TW" altLang="en-US">
              <a:latin typeface="Arial" pitchFamily="34" charset="0"/>
            </a:endParaRPr>
          </a:p>
        </p:txBody>
      </p:sp>
      <p:sp>
        <p:nvSpPr>
          <p:cNvPr id="164868" name="投影片編號版面配置區 3"/>
          <p:cNvSpPr txBox="1">
            <a:spLocks noGrp="1"/>
          </p:cNvSpPr>
          <p:nvPr/>
        </p:nvSpPr>
        <p:spPr bwMode="auto">
          <a:xfrm>
            <a:off x="3855082" y="9440226"/>
            <a:ext cx="2950529" cy="49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239" tIns="47620" rIns="95239" bIns="47620" anchor="b"/>
          <a:lstStyle/>
          <a:p>
            <a:pPr algn="r" defTabSz="971224" eaLnBrk="1" hangingPunct="1"/>
            <a:fld id="{8032D4D3-6BF3-4093-AC0E-A7723551DE85}" type="slidenum">
              <a:rPr lang="zh-TW" altLang="en-US" sz="1200"/>
              <a:pPr algn="r" defTabSz="971224" eaLnBrk="1" hangingPunct="1"/>
              <a:t>110</a:t>
            </a:fld>
            <a:endParaRPr lang="en-US" altLang="zh-TW" sz="12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C0DD76-2BC7-4EF2-B122-70B4CBF1162D}" type="slidenum">
              <a:rPr lang="zh-CN" altLang="en-US" smtClean="0"/>
              <a:t>111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0891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C0DD76-2BC7-4EF2-B122-70B4CBF1162D}" type="slidenum">
              <a:rPr lang="zh-CN" altLang="en-US" smtClean="0"/>
              <a:t>112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0572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投影片圖像版面配置區 1">
            <a:extLst>
              <a:ext uri="{FF2B5EF4-FFF2-40B4-BE49-F238E27FC236}">
                <a16:creationId xmlns:a16="http://schemas.microsoft.com/office/drawing/2014/main" id="{AA9A3965-1890-48C0-B0C3-93C9253652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8588" y="509588"/>
            <a:ext cx="4538662" cy="25527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備忘稿版面配置區 2">
            <a:extLst>
              <a:ext uri="{FF2B5EF4-FFF2-40B4-BE49-F238E27FC236}">
                <a16:creationId xmlns:a16="http://schemas.microsoft.com/office/drawing/2014/main" id="{1066DEBA-B742-432E-A21A-4A49244C59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84040" y="3233106"/>
            <a:ext cx="7902520" cy="30630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874" tIns="47438" rIns="94874" bIns="47438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2950"/>
            <a:ext cx="6632575" cy="3730625"/>
          </a:xfrm>
          <a:ln/>
        </p:spPr>
      </p:sp>
      <p:sp>
        <p:nvSpPr>
          <p:cNvPr id="191491" name="備忘稿版面配置區 2"/>
          <p:cNvSpPr>
            <a:spLocks noGrp="1"/>
          </p:cNvSpPr>
          <p:nvPr>
            <p:ph type="body" idx="1"/>
          </p:nvPr>
        </p:nvSpPr>
        <p:spPr>
          <a:xfrm>
            <a:off x="680403" y="4720908"/>
            <a:ext cx="5446396" cy="4474530"/>
          </a:xfrm>
          <a:noFill/>
          <a:ln/>
        </p:spPr>
        <p:txBody>
          <a:bodyPr lIns="88336" tIns="44168" rIns="88336" bIns="44168"/>
          <a:lstStyle/>
          <a:p>
            <a:pPr>
              <a:spcBef>
                <a:spcPct val="0"/>
              </a:spcBef>
            </a:pPr>
            <a:endParaRPr lang="en-US" altLang="zh-TW"/>
          </a:p>
          <a:p>
            <a:pPr>
              <a:spcBef>
                <a:spcPct val="0"/>
              </a:spcBef>
            </a:pPr>
            <a:endParaRPr lang="en-US" altLang="zh-TW"/>
          </a:p>
        </p:txBody>
      </p:sp>
      <p:sp>
        <p:nvSpPr>
          <p:cNvPr id="191492" name="投影片編號版面配置區 3"/>
          <p:cNvSpPr txBox="1">
            <a:spLocks noGrp="1"/>
          </p:cNvSpPr>
          <p:nvPr/>
        </p:nvSpPr>
        <p:spPr bwMode="auto">
          <a:xfrm>
            <a:off x="3855082" y="9440225"/>
            <a:ext cx="2950529" cy="49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336" tIns="44168" rIns="88336" bIns="44168" anchor="b"/>
          <a:lstStyle/>
          <a:p>
            <a:pPr algn="r" eaLnBrk="1" hangingPunct="1"/>
            <a:fld id="{C0FBEC63-D9ED-4A19-8068-A0E01217CDE0}" type="slidenum">
              <a:rPr kumimoji="0" lang="zh-TW" altLang="en-US" sz="1200"/>
              <a:pPr algn="r" eaLnBrk="1" hangingPunct="1"/>
              <a:t>133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投影片編號版面配置區 6"/>
          <p:cNvSpPr txBox="1">
            <a:spLocks noGrp="1"/>
          </p:cNvSpPr>
          <p:nvPr/>
        </p:nvSpPr>
        <p:spPr bwMode="auto">
          <a:xfrm>
            <a:off x="3855082" y="9440225"/>
            <a:ext cx="2950529" cy="49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434" tIns="44216" rIns="88434" bIns="44216" anchor="b"/>
          <a:lstStyle/>
          <a:p>
            <a:pPr algn="r" eaLnBrk="1" hangingPunct="1"/>
            <a:fld id="{549133A7-DADE-478E-A5FE-1407FF3DFE57}" type="slidenum">
              <a:rPr lang="zh-TW" altLang="en-US" sz="1200">
                <a:latin typeface="Arial" pitchFamily="34" charset="0"/>
              </a:rPr>
              <a:pPr algn="r" eaLnBrk="1" hangingPunct="1"/>
              <a:t>134</a:t>
            </a:fld>
            <a:endParaRPr lang="en-US" altLang="zh-TW" sz="1200">
              <a:latin typeface="Arial" pitchFamily="34" charset="0"/>
            </a:endParaRPr>
          </a:p>
        </p:txBody>
      </p:sp>
      <p:sp>
        <p:nvSpPr>
          <p:cNvPr id="193539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2950"/>
            <a:ext cx="6632575" cy="3730625"/>
          </a:xfrm>
          <a:ln/>
        </p:spPr>
      </p:sp>
      <p:sp>
        <p:nvSpPr>
          <p:cNvPr id="193540" name="備忘稿版面配置區 2"/>
          <p:cNvSpPr>
            <a:spLocks noGrp="1"/>
          </p:cNvSpPr>
          <p:nvPr>
            <p:ph type="body" idx="1"/>
          </p:nvPr>
        </p:nvSpPr>
        <p:spPr>
          <a:xfrm>
            <a:off x="680403" y="4720908"/>
            <a:ext cx="5446396" cy="4474530"/>
          </a:xfrm>
          <a:noFill/>
          <a:ln/>
        </p:spPr>
        <p:txBody>
          <a:bodyPr lIns="88434" tIns="44216" rIns="88434" bIns="44216"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193541" name="投影片編號版面配置區 3"/>
          <p:cNvSpPr txBox="1">
            <a:spLocks noGrp="1"/>
          </p:cNvSpPr>
          <p:nvPr/>
        </p:nvSpPr>
        <p:spPr bwMode="auto">
          <a:xfrm>
            <a:off x="3855082" y="9440225"/>
            <a:ext cx="2950529" cy="49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318" tIns="44159" rIns="88318" bIns="44159" anchor="b"/>
          <a:lstStyle/>
          <a:p>
            <a:pPr algn="r" defTabSz="914000" eaLnBrk="1" hangingPunct="1"/>
            <a:fld id="{A63B1124-1833-4DB8-BF9B-2C3A73440A50}" type="slidenum">
              <a:rPr lang="en-US" altLang="zh-TW" sz="1200">
                <a:latin typeface="Arial" pitchFamily="34" charset="0"/>
              </a:rPr>
              <a:pPr algn="r" defTabSz="914000" eaLnBrk="1" hangingPunct="1"/>
              <a:t>134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2950"/>
            <a:ext cx="6630988" cy="3730625"/>
          </a:xfrm>
          <a:ln/>
        </p:spPr>
      </p:sp>
      <p:sp>
        <p:nvSpPr>
          <p:cNvPr id="20483" name="Rectangle 3"/>
          <p:cNvSpPr>
            <a:spLocks noGrp="1"/>
          </p:cNvSpPr>
          <p:nvPr>
            <p:ph type="body" idx="1"/>
          </p:nvPr>
        </p:nvSpPr>
        <p:spPr>
          <a:xfrm>
            <a:off x="680403" y="4720908"/>
            <a:ext cx="5446396" cy="4474530"/>
          </a:xfrm>
          <a:noFill/>
          <a:ln/>
        </p:spPr>
        <p:txBody>
          <a:bodyPr lIns="88336" tIns="44168" rIns="88336" bIns="44168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2950"/>
            <a:ext cx="6630988" cy="3730625"/>
          </a:xfrm>
          <a:ln/>
        </p:spPr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>
          <a:xfrm>
            <a:off x="680403" y="4720908"/>
            <a:ext cx="5446396" cy="4474530"/>
          </a:xfrm>
          <a:noFill/>
          <a:ln/>
        </p:spPr>
        <p:txBody>
          <a:bodyPr lIns="88336" tIns="44168" rIns="88336" bIns="44168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6125"/>
            <a:ext cx="6626225" cy="3727450"/>
          </a:xfrm>
          <a:ln/>
        </p:spPr>
      </p:sp>
      <p:sp>
        <p:nvSpPr>
          <p:cNvPr id="245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4580" name="投影片編號版面配置區 3"/>
          <p:cNvSpPr txBox="1">
            <a:spLocks noGrp="1"/>
          </p:cNvSpPr>
          <p:nvPr/>
        </p:nvSpPr>
        <p:spPr bwMode="auto">
          <a:xfrm>
            <a:off x="3855082" y="9440226"/>
            <a:ext cx="2950529" cy="49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35" tIns="45767" rIns="91535" bIns="45767" anchor="b"/>
          <a:lstStyle/>
          <a:p>
            <a:pPr algn="r" defTabSz="914000"/>
            <a:fld id="{6DA0FA14-5320-4F7A-8A74-CCEDCA5E6E46}" type="slidenum">
              <a:rPr lang="zh-TW" altLang="en-US" sz="1200">
                <a:latin typeface="Arial" pitchFamily="34" charset="0"/>
              </a:rPr>
              <a:pPr algn="r" defTabSz="914000"/>
              <a:t>12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6125"/>
            <a:ext cx="6626225" cy="3727450"/>
          </a:xfrm>
          <a:ln/>
        </p:spPr>
      </p:sp>
      <p:sp>
        <p:nvSpPr>
          <p:cNvPr id="266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6628" name="投影片編號版面配置區 3"/>
          <p:cNvSpPr txBox="1">
            <a:spLocks noGrp="1"/>
          </p:cNvSpPr>
          <p:nvPr/>
        </p:nvSpPr>
        <p:spPr bwMode="auto">
          <a:xfrm>
            <a:off x="3855082" y="9440226"/>
            <a:ext cx="2950529" cy="49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35" tIns="45767" rIns="91535" bIns="45767" anchor="b"/>
          <a:lstStyle/>
          <a:p>
            <a:pPr algn="r" defTabSz="914000"/>
            <a:fld id="{117BB977-6948-4E47-9EF3-B424D203A7A2}" type="slidenum">
              <a:rPr lang="zh-TW" altLang="en-US" sz="1200">
                <a:latin typeface="Arial" pitchFamily="34" charset="0"/>
              </a:rPr>
              <a:pPr algn="r" defTabSz="914000"/>
              <a:t>16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6125"/>
            <a:ext cx="6626225" cy="3727450"/>
          </a:xfrm>
          <a:ln/>
        </p:spPr>
      </p:sp>
      <p:sp>
        <p:nvSpPr>
          <p:cNvPr id="2867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8676" name="投影片編號版面配置區 3"/>
          <p:cNvSpPr txBox="1">
            <a:spLocks noGrp="1"/>
          </p:cNvSpPr>
          <p:nvPr/>
        </p:nvSpPr>
        <p:spPr bwMode="auto">
          <a:xfrm>
            <a:off x="3855082" y="9440226"/>
            <a:ext cx="2950529" cy="49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35" tIns="45767" rIns="91535" bIns="45767" anchor="b"/>
          <a:lstStyle/>
          <a:p>
            <a:pPr algn="r" defTabSz="914000"/>
            <a:fld id="{FD17D719-0DBC-45C6-9B25-46D6A1DD9FCF}" type="slidenum">
              <a:rPr lang="zh-TW" altLang="en-US" sz="1200">
                <a:latin typeface="Arial" pitchFamily="34" charset="0"/>
              </a:rPr>
              <a:pPr algn="r" defTabSz="914000"/>
              <a:t>17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9F936-24D8-4568-894A-8E0C1C9378BA}" type="datetimeFigureOut">
              <a:rPr lang="zh-TW" altLang="en-US"/>
              <a:pPr>
                <a:defRPr/>
              </a:pPr>
              <a:t>2022/11/13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0FEA3-968D-49B8-9388-B0C2573D53A8}" type="datetimeFigureOut">
              <a:rPr lang="zh-TW" altLang="en-US"/>
              <a:pPr>
                <a:defRPr/>
              </a:pPr>
              <a:t>2022/11/13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889A7-B72C-4CBD-BC61-DC94BDED97BD}" type="datetimeFigureOut">
              <a:rPr lang="zh-TW" altLang="en-US"/>
              <a:pPr>
                <a:defRPr/>
              </a:pPr>
              <a:t>2022/11/13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標題及圖表或組織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SmartArt 版面配置區 2"/>
          <p:cNvSpPr>
            <a:spLocks noGrp="1"/>
          </p:cNvSpPr>
          <p:nvPr>
            <p:ph type="dgm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1D267-5BEB-4CE2-B649-62A5FA1F918A}" type="datetimeFigureOut">
              <a:rPr lang="zh-TW" altLang="en-US"/>
              <a:pPr>
                <a:defRPr/>
              </a:pPr>
              <a:t>2022/11/13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2CCC1-393F-40AB-820A-929276F2FDDC}" type="datetimeFigureOut">
              <a:rPr lang="zh-TW" altLang="en-US"/>
              <a:pPr>
                <a:defRPr/>
              </a:pPr>
              <a:t>2022/11/13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073E8-41AF-49B4-918E-64D12F1D53BB}" type="datetimeFigureOut">
              <a:rPr lang="zh-TW" altLang="en-US"/>
              <a:pPr>
                <a:defRPr/>
              </a:pPr>
              <a:t>2022/11/13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2DC95-E653-4C3C-A249-9F537CCE2818}" type="datetimeFigureOut">
              <a:rPr lang="zh-TW" altLang="en-US"/>
              <a:pPr>
                <a:defRPr/>
              </a:pPr>
              <a:t>2022/11/13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F77A6-4730-4244-B54E-ADF4AFE4915E}" type="datetimeFigureOut">
              <a:rPr lang="zh-TW" altLang="en-US"/>
              <a:pPr>
                <a:defRPr/>
              </a:pPr>
              <a:t>2022/11/13</a:t>
            </a:fld>
            <a:endParaRPr lang="zh-TW" altLang="en-US"/>
          </a:p>
        </p:txBody>
      </p:sp>
      <p:sp>
        <p:nvSpPr>
          <p:cNvPr id="8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063C5-EA8A-4373-B85A-3C2B7D317D9B}" type="datetimeFigureOut">
              <a:rPr lang="zh-TW" altLang="en-US"/>
              <a:pPr>
                <a:defRPr/>
              </a:pPr>
              <a:t>2022/11/13</a:t>
            </a:fld>
            <a:endParaRPr lang="zh-TW" altLang="en-US"/>
          </a:p>
        </p:txBody>
      </p:sp>
      <p:sp>
        <p:nvSpPr>
          <p:cNvPr id="4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D39A1-5212-46F7-B07C-8A0F5A0111C5}" type="datetimeFigureOut">
              <a:rPr lang="zh-TW" altLang="en-US"/>
              <a:pPr>
                <a:defRPr/>
              </a:pPr>
              <a:t>2022/11/13</a:t>
            </a:fld>
            <a:endParaRPr lang="zh-TW" altLang="en-US"/>
          </a:p>
        </p:txBody>
      </p:sp>
      <p:sp>
        <p:nvSpPr>
          <p:cNvPr id="3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4F85C-4055-46BD-A099-66CBC74EC842}" type="datetimeFigureOut">
              <a:rPr lang="zh-TW" altLang="en-US"/>
              <a:pPr>
                <a:defRPr/>
              </a:pPr>
              <a:t>2022/11/13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53110-98B5-40FF-BD1D-A09D7D5047F3}" type="datetimeFigureOut">
              <a:rPr lang="zh-TW" altLang="en-US"/>
              <a:pPr>
                <a:defRPr/>
              </a:pPr>
              <a:t>2022/11/13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圖片 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118" y="0"/>
            <a:ext cx="121877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8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日期版面配置區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EA2B5C98-BED2-4FF0-AFC1-EEF688675CD8}" type="datetimeFigureOut">
              <a:rPr lang="zh-TW" altLang="en-US"/>
              <a:pPr>
                <a:defRPr/>
              </a:pPr>
              <a:t>2022/11/13</a:t>
            </a:fld>
            <a:endParaRPr lang="zh-TW" altLang="en-US"/>
          </a:p>
        </p:txBody>
      </p:sp>
      <p:sp>
        <p:nvSpPr>
          <p:cNvPr id="9" name="頁尾版面配置區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投影片編號版面配置區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fif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10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1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11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hyperlink" Target="&#20154;&#29983;&#39340;&#25289;&#26494;(&#26085;&#26412;).mp4" TargetMode="Externa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499663169.798151.mp4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4.xml"/><Relationship Id="rId7" Type="http://schemas.openxmlformats.org/officeDocument/2006/relationships/slide" Target="slide7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4.xml"/><Relationship Id="rId11" Type="http://schemas.openxmlformats.org/officeDocument/2006/relationships/slide" Target="slide135.xml"/><Relationship Id="rId5" Type="http://schemas.openxmlformats.org/officeDocument/2006/relationships/slide" Target="slide12.xml"/><Relationship Id="rId10" Type="http://schemas.openxmlformats.org/officeDocument/2006/relationships/slide" Target="slide128.xml"/><Relationship Id="rId4" Type="http://schemas.openxmlformats.org/officeDocument/2006/relationships/slide" Target="slide9.xml"/><Relationship Id="rId9" Type="http://schemas.openxmlformats.org/officeDocument/2006/relationships/slide" Target="slide1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&#25915;&#20854;&#19981;&#20633;.flv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1MYdxKlBpE&amp;t=25s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flipedu.parenting.com.tw/article/007627?utm_source=Flipedu-EDM.website&amp;utm_medium=EDM&amp;utm_campaign=cp-e3-media-%E7%BF%BB%E8%BD%89%E9%9B%BB%E5%AD%90%E5%A0%B10914-220914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hyperlink" Target="http://youtu.be/RMBO4jdlQP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png"/><Relationship Id="rId10" Type="http://schemas.openxmlformats.org/officeDocument/2006/relationships/image" Target="../media/image48.jpeg"/><Relationship Id="rId4" Type="http://schemas.openxmlformats.org/officeDocument/2006/relationships/image" Target="../media/image42.png"/><Relationship Id="rId9" Type="http://schemas.openxmlformats.org/officeDocument/2006/relationships/image" Target="../media/image4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youtu.be/RMBO4jdlQPs" TargetMode="Externa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4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youtu.be/RMBO4jdlQPs" TargetMode="Externa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26.png"/><Relationship Id="rId4" Type="http://schemas.openxmlformats.org/officeDocument/2006/relationships/image" Target="../media/image6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79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8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8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8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87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87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://12basic.edu.tw/Detail.php?LevelNo=229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圖片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2192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4136312" y="1347788"/>
            <a:ext cx="599213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42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如何協助孩子</a:t>
            </a:r>
            <a:r>
              <a:rPr lang="zh-TW" altLang="en-US" sz="4200" b="1" dirty="0" smtClean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進入</a:t>
            </a:r>
            <a:endParaRPr lang="en-US" altLang="zh-TW" sz="4200" b="1" dirty="0" smtClean="0">
              <a:solidFill>
                <a:schemeClr val="hlink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4200" b="1" dirty="0" smtClean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心目</a:t>
            </a:r>
            <a:r>
              <a:rPr lang="zh-TW" altLang="en-US" sz="42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中理想的第一志願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15" y="4093441"/>
            <a:ext cx="1223963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32621" y="4017241"/>
            <a:ext cx="1512887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297" y="1093788"/>
            <a:ext cx="3103563" cy="306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3"/>
          <p:cNvSpPr txBox="1">
            <a:spLocks noChangeArrowheads="1"/>
          </p:cNvSpPr>
          <p:nvPr/>
        </p:nvSpPr>
        <p:spPr bwMode="auto">
          <a:xfrm>
            <a:off x="2999656" y="3560381"/>
            <a:ext cx="792088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主講人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：福豐國中陳寶慧校長</a:t>
            </a:r>
            <a:endParaRPr lang="en-US" altLang="zh-TW" sz="40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方塊 3"/>
          <p:cNvSpPr txBox="1">
            <a:spLocks noChangeArrowheads="1"/>
          </p:cNvSpPr>
          <p:nvPr/>
        </p:nvSpPr>
        <p:spPr bwMode="auto">
          <a:xfrm>
            <a:off x="4136311" y="4332283"/>
            <a:ext cx="54006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b="1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時間：</a:t>
            </a:r>
            <a:r>
              <a:rPr lang="en-US" altLang="zh-TW" b="1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111</a:t>
            </a:r>
            <a:r>
              <a:rPr lang="zh-TW" altLang="en-US" b="1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年  </a:t>
            </a:r>
            <a:r>
              <a:rPr lang="en-US" altLang="zh-TW" b="1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11</a:t>
            </a:r>
            <a:r>
              <a:rPr lang="zh-TW" altLang="en-US" b="1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月  </a:t>
            </a:r>
            <a:r>
              <a:rPr lang="en-US" altLang="zh-TW" b="1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18</a:t>
            </a:r>
            <a:r>
              <a:rPr lang="zh-TW" altLang="en-US" b="1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日</a:t>
            </a:r>
            <a:endParaRPr lang="zh-TW" altLang="en-US" b="1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 build="allAtOnce"/>
      <p:bldP spid="6" grpId="0"/>
      <p:bldP spid="6" grpId="1" build="allAtOnce"/>
      <p:bldP spid="7" grpId="0"/>
      <p:bldP spid="7" grpId="1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/>
          </p:cNvPr>
          <p:cNvSpPr>
            <a:spLocks noGrp="1"/>
          </p:cNvSpPr>
          <p:nvPr>
            <p:ph type="body" idx="4294967295"/>
          </p:nvPr>
        </p:nvSpPr>
        <p:spPr>
          <a:xfrm>
            <a:off x="2351584" y="2348881"/>
            <a:ext cx="7772400" cy="1500187"/>
          </a:xfrm>
        </p:spPr>
        <p:txBody>
          <a:bodyPr anchor="b"/>
          <a:lstStyle/>
          <a:p>
            <a:pPr marL="0" indent="0" algn="ctr">
              <a:buNone/>
              <a:defRPr/>
            </a:pPr>
            <a:r>
              <a:rPr lang="zh-TW" altLang="en-US" sz="6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三、適性輔導作為</a:t>
            </a:r>
            <a:endParaRPr lang="zh-TW" altLang="en-US" sz="6600" dirty="0">
              <a:ea typeface="微軟正黑體" pitchFamily="34" charset="-120"/>
            </a:endParaRPr>
          </a:p>
        </p:txBody>
      </p:sp>
      <p:sp>
        <p:nvSpPr>
          <p:cNvPr id="94211" name="投影片編號版面配置區 3"/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73D9CB42-2F99-46B2-966D-961D946719C8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buFont typeface="Arial" pitchFamily="34" charset="0"/>
                <a:buNone/>
              </a:pPr>
              <a:t>10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78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志願序計分方式</a:t>
            </a:r>
          </a:p>
        </p:txBody>
      </p:sp>
      <p:sp>
        <p:nvSpPr>
          <p:cNvPr id="150531" name="內容版面配置區 2"/>
          <p:cNvSpPr>
            <a:spLocks noGrp="1"/>
          </p:cNvSpPr>
          <p:nvPr>
            <p:ph idx="4294967295"/>
          </p:nvPr>
        </p:nvSpPr>
        <p:spPr>
          <a:xfrm>
            <a:off x="551384" y="1325564"/>
            <a:ext cx="11017224" cy="2535237"/>
          </a:xfrm>
        </p:spPr>
        <p:txBody>
          <a:bodyPr/>
          <a:lstStyle/>
          <a:p>
            <a:pPr marL="228600" indent="-228600"/>
            <a:r>
              <a:rPr lang="zh-TW" altLang="en-US" sz="2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志願序別</a:t>
            </a:r>
            <a:r>
              <a:rPr lang="en-US" altLang="zh-TW" sz="2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2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、</a:t>
            </a:r>
            <a:r>
              <a:rPr lang="en-US" altLang="zh-TW" sz="2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2</a:t>
            </a:r>
            <a:r>
              <a:rPr lang="zh-TW" altLang="en-US" sz="2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、</a:t>
            </a:r>
            <a:r>
              <a:rPr lang="en-US" altLang="zh-TW" sz="2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3</a:t>
            </a:r>
            <a:r>
              <a:rPr lang="zh-TW" altLang="en-US" sz="2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志願</a:t>
            </a:r>
            <a:r>
              <a:rPr lang="en-US" altLang="zh-TW" sz="2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15</a:t>
            </a:r>
            <a:r>
              <a:rPr lang="zh-TW" altLang="en-US" sz="2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分，</a:t>
            </a:r>
            <a:r>
              <a:rPr lang="en-US" altLang="zh-TW" sz="2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4</a:t>
            </a:r>
            <a:r>
              <a:rPr lang="zh-TW" altLang="en-US" sz="2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、</a:t>
            </a:r>
            <a:r>
              <a:rPr lang="en-US" altLang="zh-TW" sz="2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5</a:t>
            </a:r>
            <a:r>
              <a:rPr lang="zh-TW" altLang="en-US" sz="2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、</a:t>
            </a:r>
            <a:r>
              <a:rPr lang="en-US" altLang="zh-TW" sz="2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6</a:t>
            </a:r>
            <a:r>
              <a:rPr lang="zh-TW" altLang="en-US" sz="2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志願</a:t>
            </a:r>
            <a:r>
              <a:rPr lang="en-US" altLang="zh-TW" sz="2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12</a:t>
            </a:r>
            <a:r>
              <a:rPr lang="zh-TW" altLang="en-US" sz="2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分，</a:t>
            </a:r>
            <a:r>
              <a:rPr lang="en-US" altLang="zh-TW" sz="2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…16</a:t>
            </a:r>
            <a:r>
              <a:rPr lang="zh-TW" altLang="en-US" sz="2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至</a:t>
            </a:r>
            <a:r>
              <a:rPr lang="en-US" altLang="zh-TW" sz="2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30</a:t>
            </a:r>
            <a:r>
              <a:rPr lang="zh-TW" altLang="en-US" sz="2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志願</a:t>
            </a:r>
            <a:r>
              <a:rPr lang="en-US" altLang="zh-TW" sz="2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2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分。</a:t>
            </a:r>
          </a:p>
          <a:p>
            <a:pPr marL="228600" indent="-228600"/>
            <a:r>
              <a:rPr lang="zh-TW" altLang="en-US" sz="2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總積分完全相同，需進行超額比序</a:t>
            </a:r>
            <a:r>
              <a:rPr lang="en-US" altLang="zh-TW" sz="2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低收入→適性輔導→多元學習→會考總積分→志願序積分→教育會考成績標示總點數→教育會考成績標示</a:t>
            </a:r>
            <a:r>
              <a:rPr lang="en-US" altLang="zh-TW" sz="2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，比序至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「志願序積分」</a:t>
            </a:r>
            <a:r>
              <a:rPr lang="zh-TW" altLang="en-US" sz="2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項目時，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志願序積分高者將優先錄取。</a:t>
            </a:r>
          </a:p>
          <a:p>
            <a:pPr marL="228600" indent="-228600"/>
            <a:endParaRPr lang="zh-TW" altLang="en-US" sz="2600" dirty="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582703" name="Group 47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3586632"/>
              </p:ext>
            </p:extLst>
          </p:nvPr>
        </p:nvGraphicFramePr>
        <p:xfrm>
          <a:off x="695397" y="3717032"/>
          <a:ext cx="11017226" cy="2808312"/>
        </p:xfrm>
        <a:graphic>
          <a:graphicData uri="http://schemas.openxmlformats.org/drawingml/2006/table">
            <a:tbl>
              <a:tblPr/>
              <a:tblGrid>
                <a:gridCol w="1565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9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73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48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68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89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768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7689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6160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志願順序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4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6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7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50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校、科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應外科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校</a:t>
                      </a:r>
                      <a:endParaRPr kumimoji="0" lang="en-US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應外科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普通科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160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志願積分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15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15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15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12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12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12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12</a:t>
                      </a:r>
                      <a:endParaRPr kumimoji="0" lang="zh-TW" altLang="en-US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同群科志願跨校連續選填</a:t>
            </a:r>
          </a:p>
        </p:txBody>
      </p:sp>
      <p:sp>
        <p:nvSpPr>
          <p:cNvPr id="151555" name="內容版面配置區 2"/>
          <p:cNvSpPr>
            <a:spLocks noGrp="1"/>
          </p:cNvSpPr>
          <p:nvPr>
            <p:ph idx="4294967295"/>
          </p:nvPr>
        </p:nvSpPr>
        <p:spPr>
          <a:xfrm>
            <a:off x="1199456" y="1268412"/>
            <a:ext cx="10153128" cy="5453063"/>
          </a:xfrm>
        </p:spPr>
        <p:txBody>
          <a:bodyPr/>
          <a:lstStyle/>
          <a:p>
            <a:pPr marL="228600" indent="-228600"/>
            <a:r>
              <a:rPr lang="zh-TW" altLang="en-US" dirty="0">
                <a:ea typeface="標楷體" pitchFamily="65" charset="-120"/>
              </a:rPr>
              <a:t>舉例：</a:t>
            </a:r>
          </a:p>
          <a:p>
            <a:pPr marL="228600" indent="-228600"/>
            <a:r>
              <a:rPr lang="zh-TW" altLang="en-US" dirty="0">
                <a:ea typeface="標楷體" pitchFamily="65" charset="-120"/>
              </a:rPr>
              <a:t>甲生</a:t>
            </a:r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en-US" altLang="zh-TW" dirty="0">
              <a:ea typeface="標楷體" pitchFamily="65" charset="-120"/>
            </a:endParaRPr>
          </a:p>
          <a:p>
            <a:pPr marL="228600" indent="-228600"/>
            <a:r>
              <a:rPr lang="zh-TW" altLang="en-US" dirty="0">
                <a:ea typeface="標楷體" pitchFamily="65" charset="-120"/>
              </a:rPr>
              <a:t>乙生</a:t>
            </a:r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zh-TW" altLang="en-US" dirty="0">
              <a:ea typeface="標楷體" pitchFamily="65" charset="-120"/>
            </a:endParaRPr>
          </a:p>
        </p:txBody>
      </p:sp>
      <p:sp>
        <p:nvSpPr>
          <p:cNvPr id="151556" name="投影片編號版面配置區 3"/>
          <p:cNvSpPr txBox="1">
            <a:spLocks noGrp="1"/>
          </p:cNvSpPr>
          <p:nvPr/>
        </p:nvSpPr>
        <p:spPr bwMode="auto">
          <a:xfrm>
            <a:off x="7981950" y="6356351"/>
            <a:ext cx="2057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1BF4EF2E-EA40-43E6-B6E6-FAA1152817DF}" type="slidenum">
              <a:rPr kumimoji="0" lang="en-US" altLang="zh-TW" sz="1200">
                <a:solidFill>
                  <a:srgbClr val="898989"/>
                </a:solidFill>
              </a:rPr>
              <a:pPr algn="r" eaLnBrk="1" hangingPunct="1"/>
              <a:t>101</a:t>
            </a:fld>
            <a:endParaRPr kumimoji="0" lang="en-US" altLang="zh-TW" sz="1200">
              <a:solidFill>
                <a:srgbClr val="898989"/>
              </a:solidFill>
            </a:endParaRPr>
          </a:p>
        </p:txBody>
      </p:sp>
      <p:graphicFrame>
        <p:nvGraphicFramePr>
          <p:cNvPr id="583771" name="Group 91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630138"/>
              </p:ext>
            </p:extLst>
          </p:nvPr>
        </p:nvGraphicFramePr>
        <p:xfrm>
          <a:off x="2639616" y="1920875"/>
          <a:ext cx="8856984" cy="2049465"/>
        </p:xfrm>
        <a:graphic>
          <a:graphicData uri="http://schemas.openxmlformats.org/drawingml/2006/table">
            <a:tbl>
              <a:tblPr/>
              <a:tblGrid>
                <a:gridCol w="1219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44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70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88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7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57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079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0570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9907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志願順序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2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3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4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5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6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7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132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校、科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園藝科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造園科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園藝科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普通科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itchFamily="34" charset="-120"/>
                          <a:cs typeface="Times New Roman" panose="02020603050405020304" pitchFamily="18" charset="0"/>
                        </a:rPr>
                        <a:t>普通科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軟正黑體" pitchFamily="34" charset="-120"/>
                        <a:cs typeface="Times New Roman" panose="02020603050405020304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907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志願積分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83769" name="Group 89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855287"/>
              </p:ext>
            </p:extLst>
          </p:nvPr>
        </p:nvGraphicFramePr>
        <p:xfrm>
          <a:off x="2639616" y="4783137"/>
          <a:ext cx="8856984" cy="1493520"/>
        </p:xfrm>
        <a:graphic>
          <a:graphicData uri="http://schemas.openxmlformats.org/drawingml/2006/table">
            <a:tbl>
              <a:tblPr/>
              <a:tblGrid>
                <a:gridCol w="12065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86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25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69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33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41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63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482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志願順序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2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3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4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5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6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7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校、科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itchFamily="18" charset="-12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itchFamily="18" charset="-120"/>
                          <a:cs typeface="Times New Roman" panose="02020603050405020304" pitchFamily="18" charset="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itchFamily="18" charset="-120"/>
                          <a:cs typeface="Times New Roman" panose="02020603050405020304" pitchFamily="18" charset="0"/>
                        </a:rPr>
                        <a:t>國貿科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itchFamily="18" charset="-12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itchFamily="18" charset="-120"/>
                          <a:cs typeface="Times New Roman" panose="02020603050405020304" pitchFamily="18" charset="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itchFamily="18" charset="-120"/>
                          <a:cs typeface="Times New Roman" panose="02020603050405020304" pitchFamily="18" charset="0"/>
                        </a:rPr>
                        <a:t>國貿科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itchFamily="18" charset="-12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itchFamily="18" charset="-120"/>
                          <a:cs typeface="Times New Roman" panose="02020603050405020304" pitchFamily="18" charset="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itchFamily="18" charset="-120"/>
                          <a:cs typeface="Times New Roman" panose="02020603050405020304" pitchFamily="18" charset="0"/>
                        </a:rPr>
                        <a:t>商經科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itchFamily="18" charset="-12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itchFamily="18" charset="-120"/>
                          <a:cs typeface="Times New Roman" panose="02020603050405020304" pitchFamily="18" charset="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itchFamily="18" charset="-120"/>
                          <a:cs typeface="Times New Roman" panose="02020603050405020304" pitchFamily="18" charset="0"/>
                        </a:rPr>
                        <a:t>資處科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itchFamily="18" charset="-12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itchFamily="18" charset="-120"/>
                          <a:cs typeface="Times New Roman" panose="02020603050405020304" pitchFamily="18" charset="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新細明體" pitchFamily="18" charset="-120"/>
                          <a:cs typeface="Times New Roman" panose="02020603050405020304" pitchFamily="18" charset="0"/>
                        </a:rPr>
                        <a:t>資處科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itchFamily="18" charset="-12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itchFamily="18" charset="-120"/>
                          <a:cs typeface="Times New Roman" panose="02020603050405020304" pitchFamily="18" charset="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itchFamily="18" charset="-120"/>
                          <a:cs typeface="Times New Roman" panose="02020603050405020304" pitchFamily="18" charset="0"/>
                        </a:rPr>
                        <a:t>普通科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itchFamily="18" charset="-12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itchFamily="18" charset="-120"/>
                          <a:cs typeface="Times New Roman" panose="02020603050405020304" pitchFamily="18" charset="0"/>
                        </a:rPr>
                        <a:t>校</a:t>
                      </a:r>
                      <a:endParaRPr kumimoji="0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新細明體" pitchFamily="18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新細明體" pitchFamily="18" charset="-120"/>
                          <a:cs typeface="Times New Roman" panose="02020603050405020304" pitchFamily="18" charset="0"/>
                        </a:rPr>
                        <a:t>普通科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志願積分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框架 2">
            <a:extLst/>
          </p:cNvPr>
          <p:cNvSpPr/>
          <p:nvPr/>
        </p:nvSpPr>
        <p:spPr>
          <a:xfrm>
            <a:off x="4031009" y="3353300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8" name="框架 7">
            <a:extLst/>
          </p:cNvPr>
          <p:cNvSpPr/>
          <p:nvPr/>
        </p:nvSpPr>
        <p:spPr>
          <a:xfrm>
            <a:off x="5087938" y="335756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9" name="框架 8">
            <a:extLst/>
          </p:cNvPr>
          <p:cNvSpPr/>
          <p:nvPr/>
        </p:nvSpPr>
        <p:spPr>
          <a:xfrm>
            <a:off x="9452692" y="338431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1" name="框架 10">
            <a:extLst/>
          </p:cNvPr>
          <p:cNvSpPr/>
          <p:nvPr/>
        </p:nvSpPr>
        <p:spPr>
          <a:xfrm>
            <a:off x="6170493" y="3369320"/>
            <a:ext cx="3021850" cy="461786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2" name="框架 11">
            <a:extLst/>
          </p:cNvPr>
          <p:cNvSpPr/>
          <p:nvPr/>
        </p:nvSpPr>
        <p:spPr>
          <a:xfrm>
            <a:off x="3863032" y="5805487"/>
            <a:ext cx="5329311" cy="576263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3" name="框架 12">
            <a:extLst/>
          </p:cNvPr>
          <p:cNvSpPr/>
          <p:nvPr/>
        </p:nvSpPr>
        <p:spPr>
          <a:xfrm>
            <a:off x="9547942" y="5860227"/>
            <a:ext cx="649288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4" name="框架 13">
            <a:extLst/>
          </p:cNvPr>
          <p:cNvSpPr/>
          <p:nvPr/>
        </p:nvSpPr>
        <p:spPr>
          <a:xfrm>
            <a:off x="10668694" y="5860227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5" name="框架 14">
            <a:extLst>
              <a:ext uri="{FF2B5EF4-FFF2-40B4-BE49-F238E27FC236}">
                <a16:creationId xmlns:a16="http://schemas.microsoft.com/office/drawing/2014/main" id="{32451139-6046-4450-BE81-72C15C288263}"/>
              </a:ext>
            </a:extLst>
          </p:cNvPr>
          <p:cNvSpPr/>
          <p:nvPr/>
        </p:nvSpPr>
        <p:spPr>
          <a:xfrm>
            <a:off x="10585649" y="3362487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1"/>
          <p:cNvSpPr>
            <a:spLocks noChangeArrowheads="1"/>
          </p:cNvSpPr>
          <p:nvPr/>
        </p:nvSpPr>
        <p:spPr bwMode="auto">
          <a:xfrm>
            <a:off x="1817688" y="1943100"/>
            <a:ext cx="6119812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技巧一：</a:t>
            </a:r>
            <a:r>
              <a:rPr kumimoji="0"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同群連續填</a:t>
            </a:r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同分</a:t>
            </a:r>
          </a:p>
        </p:txBody>
      </p:sp>
      <p:graphicFrame>
        <p:nvGraphicFramePr>
          <p:cNvPr id="326660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968605"/>
              </p:ext>
            </p:extLst>
          </p:nvPr>
        </p:nvGraphicFramePr>
        <p:xfrm>
          <a:off x="1919288" y="3789363"/>
          <a:ext cx="8424862" cy="1828800"/>
        </p:xfrm>
        <a:graphic>
          <a:graphicData uri="http://schemas.openxmlformats.org/drawingml/2006/table">
            <a:tbl>
              <a:tblPr/>
              <a:tblGrid>
                <a:gridCol w="15732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14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1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14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14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志願數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04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志願序</a:t>
                      </a:r>
                      <a:b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</a:b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校科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□</a:t>
                      </a:r>
                      <a:endParaRPr kumimoji="1" lang="en-US" altLang="zh-TW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國貿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□</a:t>
                      </a:r>
                      <a:endParaRPr kumimoji="1" lang="en-US" altLang="zh-TW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資料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□</a:t>
                      </a:r>
                      <a:endParaRPr kumimoji="1" lang="en-US" altLang="zh-TW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電商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□</a:t>
                      </a:r>
                      <a:endParaRPr kumimoji="1" lang="en-US" altLang="zh-TW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商經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□</a:t>
                      </a:r>
                      <a:endParaRPr kumimoji="1" lang="en-US" altLang="zh-TW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國貿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□</a:t>
                      </a:r>
                      <a:endParaRPr kumimoji="1" lang="en-US" altLang="zh-TW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商經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2606" name="Oval 86"/>
          <p:cNvSpPr>
            <a:spLocks noChangeArrowheads="1"/>
          </p:cNvSpPr>
          <p:nvPr/>
        </p:nvSpPr>
        <p:spPr bwMode="auto">
          <a:xfrm>
            <a:off x="3359151" y="3860800"/>
            <a:ext cx="6913563" cy="17272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zh-TW" b="1"/>
          </a:p>
        </p:txBody>
      </p:sp>
      <p:sp>
        <p:nvSpPr>
          <p:cNvPr id="131160" name="Text Box 88">
            <a:extLst/>
          </p:cNvPr>
          <p:cNvSpPr txBox="1">
            <a:spLocks noChangeArrowheads="1"/>
          </p:cNvSpPr>
          <p:nvPr/>
        </p:nvSpPr>
        <p:spPr bwMode="auto">
          <a:xfrm>
            <a:off x="3884613" y="6100764"/>
            <a:ext cx="48244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   同</a:t>
            </a:r>
            <a:r>
              <a:rPr kumimoji="0"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群連續填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同志願分</a:t>
            </a:r>
          </a:p>
        </p:txBody>
      </p:sp>
      <p:sp>
        <p:nvSpPr>
          <p:cNvPr id="131161" name="Text Box 89">
            <a:extLst/>
          </p:cNvPr>
          <p:cNvSpPr txBox="1">
            <a:spLocks noChangeArrowheads="1"/>
          </p:cNvSpPr>
          <p:nvPr/>
        </p:nvSpPr>
        <p:spPr bwMode="auto">
          <a:xfrm>
            <a:off x="6383339" y="5661025"/>
            <a:ext cx="10810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15</a:t>
            </a:r>
            <a:r>
              <a:rPr kumimoji="0" lang="zh-TW" altLang="en-US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分</a:t>
            </a:r>
          </a:p>
        </p:txBody>
      </p:sp>
      <p:sp>
        <p:nvSpPr>
          <p:cNvPr id="152609" name="Rectangle 11"/>
          <p:cNvSpPr>
            <a:spLocks noChangeArrowheads="1"/>
          </p:cNvSpPr>
          <p:nvPr/>
        </p:nvSpPr>
        <p:spPr bwMode="auto">
          <a:xfrm>
            <a:off x="1817688" y="2565400"/>
            <a:ext cx="6119812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技巧二：志願</a:t>
            </a:r>
            <a:r>
              <a:rPr kumimoji="0"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前填</a:t>
            </a:r>
          </a:p>
        </p:txBody>
      </p:sp>
      <p:sp>
        <p:nvSpPr>
          <p:cNvPr id="152610" name="Rectangle 11"/>
          <p:cNvSpPr>
            <a:spLocks noChangeArrowheads="1"/>
          </p:cNvSpPr>
          <p:nvPr/>
        </p:nvSpPr>
        <p:spPr bwMode="auto">
          <a:xfrm>
            <a:off x="1847851" y="3141664"/>
            <a:ext cx="61198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技巧三：志願</a:t>
            </a:r>
            <a:r>
              <a:rPr kumimoji="0"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多填</a:t>
            </a:r>
          </a:p>
        </p:txBody>
      </p:sp>
      <p:sp>
        <p:nvSpPr>
          <p:cNvPr id="2" name="Rectangle 11">
            <a:extLst/>
          </p:cNvPr>
          <p:cNvSpPr>
            <a:spLocks noChangeArrowheads="1"/>
          </p:cNvSpPr>
          <p:nvPr/>
        </p:nvSpPr>
        <p:spPr bwMode="auto">
          <a:xfrm>
            <a:off x="1524001" y="1146176"/>
            <a:ext cx="92122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4000">
                <a:latin typeface="標楷體" pitchFamily="65" charset="-120"/>
                <a:ea typeface="標楷體" pitchFamily="65" charset="-120"/>
              </a:rPr>
              <a:t>免試入學</a:t>
            </a:r>
            <a:r>
              <a:rPr kumimoji="0" lang="zh-TW" altLang="en-US" sz="4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技巧填志願 </a:t>
            </a:r>
            <a:r>
              <a:rPr kumimoji="0" lang="zh-TW" altLang="en-US" sz="400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幫助學生得高分</a:t>
            </a:r>
            <a:r>
              <a:rPr kumimoji="0" lang="en-US" altLang="zh-TW" sz="4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!!</a:t>
            </a:r>
            <a:endParaRPr kumimoji="0" lang="en-US" altLang="zh-TW" sz="40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Rectangle 11">
            <a:extLst/>
          </p:cNvPr>
          <p:cNvSpPr>
            <a:spLocks noChangeArrowheads="1"/>
          </p:cNvSpPr>
          <p:nvPr/>
        </p:nvSpPr>
        <p:spPr bwMode="auto">
          <a:xfrm>
            <a:off x="3250841" y="334336"/>
            <a:ext cx="626499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4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桃連區填志願小叮嚀</a:t>
            </a:r>
          </a:p>
        </p:txBody>
      </p:sp>
      <p:sp>
        <p:nvSpPr>
          <p:cNvPr id="152613" name="矩形 3"/>
          <p:cNvSpPr>
            <a:spLocks noChangeArrowheads="1"/>
          </p:cNvSpPr>
          <p:nvPr/>
        </p:nvSpPr>
        <p:spPr bwMode="auto">
          <a:xfrm>
            <a:off x="3900488" y="4540251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4" name="矩形 14"/>
          <p:cNvSpPr>
            <a:spLocks noChangeArrowheads="1"/>
          </p:cNvSpPr>
          <p:nvPr/>
        </p:nvSpPr>
        <p:spPr bwMode="auto">
          <a:xfrm>
            <a:off x="5046663" y="4554538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5" name="矩形 15"/>
          <p:cNvSpPr>
            <a:spLocks noChangeArrowheads="1"/>
          </p:cNvSpPr>
          <p:nvPr/>
        </p:nvSpPr>
        <p:spPr bwMode="auto">
          <a:xfrm>
            <a:off x="61642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6" name="矩形 16"/>
          <p:cNvSpPr>
            <a:spLocks noChangeArrowheads="1"/>
          </p:cNvSpPr>
          <p:nvPr/>
        </p:nvSpPr>
        <p:spPr bwMode="auto">
          <a:xfrm>
            <a:off x="73199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7" name="矩形 17"/>
          <p:cNvSpPr>
            <a:spLocks noChangeArrowheads="1"/>
          </p:cNvSpPr>
          <p:nvPr/>
        </p:nvSpPr>
        <p:spPr bwMode="auto">
          <a:xfrm>
            <a:off x="8485188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B</a:t>
            </a:r>
          </a:p>
        </p:txBody>
      </p:sp>
      <p:sp>
        <p:nvSpPr>
          <p:cNvPr id="152618" name="矩形 18"/>
          <p:cNvSpPr>
            <a:spLocks noChangeArrowheads="1"/>
          </p:cNvSpPr>
          <p:nvPr/>
        </p:nvSpPr>
        <p:spPr bwMode="auto">
          <a:xfrm>
            <a:off x="96059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626" name="群組 4"/>
          <p:cNvGrpSpPr>
            <a:grpSpLocks/>
          </p:cNvGrpSpPr>
          <p:nvPr/>
        </p:nvGrpSpPr>
        <p:grpSpPr bwMode="auto">
          <a:xfrm>
            <a:off x="1738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54627" name="群組 7"/>
          <p:cNvGrpSpPr>
            <a:grpSpLocks/>
          </p:cNvGrpSpPr>
          <p:nvPr/>
        </p:nvGrpSpPr>
        <p:grpSpPr bwMode="auto">
          <a:xfrm>
            <a:off x="4524376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6381752" y="571481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生涯規劃：</a:t>
            </a:r>
            <a:r>
              <a:rPr kumimoji="0" lang="en-US" altLang="zh-TW" sz="3600" b="1" dirty="0">
                <a:solidFill>
                  <a:srgbClr val="00009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/>
          </p:cNvPr>
          <p:cNvSpPr>
            <a:spLocks noChangeArrowheads="1"/>
          </p:cNvSpPr>
          <p:nvPr/>
        </p:nvSpPr>
        <p:spPr bwMode="auto">
          <a:xfrm>
            <a:off x="1919288" y="1571626"/>
            <a:ext cx="82804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報名校、科與生涯規劃建議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與「家長意見」相符者得</a:t>
            </a:r>
            <a:r>
              <a:rPr kumimoji="0"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kumimoji="0"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分。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與「導師意見」相符者得</a:t>
            </a:r>
            <a:r>
              <a:rPr kumimoji="0"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kumimoji="0"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分。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與「輔導教師意見」相符者得</a:t>
            </a:r>
            <a:r>
              <a:rPr kumimoji="0"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kumimoji="0"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分。</a:t>
            </a:r>
          </a:p>
        </p:txBody>
      </p:sp>
      <p:grpSp>
        <p:nvGrpSpPr>
          <p:cNvPr id="154633" name="群組 4"/>
          <p:cNvGrpSpPr>
            <a:grpSpLocks/>
          </p:cNvGrpSpPr>
          <p:nvPr/>
        </p:nvGrpSpPr>
        <p:grpSpPr bwMode="auto">
          <a:xfrm>
            <a:off x="1738313" y="4000500"/>
            <a:ext cx="2786062" cy="857250"/>
            <a:chOff x="2389" y="1239"/>
            <a:chExt cx="2315099" cy="1266281"/>
          </a:xfrm>
        </p:grpSpPr>
        <p:sp>
          <p:nvSpPr>
            <p:cNvPr id="14" name="圓角矩形 13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54634" name="群組 7"/>
          <p:cNvGrpSpPr>
            <a:grpSpLocks/>
          </p:cNvGrpSpPr>
          <p:nvPr/>
        </p:nvGrpSpPr>
        <p:grpSpPr bwMode="auto">
          <a:xfrm>
            <a:off x="4524376" y="3857626"/>
            <a:ext cx="1857375" cy="1071563"/>
            <a:chOff x="2103175" y="-428010"/>
            <a:chExt cx="2040083" cy="1267522"/>
          </a:xfrm>
        </p:grpSpPr>
        <p:sp>
          <p:nvSpPr>
            <p:cNvPr id="17" name="向右箭號 16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向右箭號 4">
              <a:extLst/>
            </p:cNvPr>
            <p:cNvSpPr/>
            <p:nvPr/>
          </p:nvSpPr>
          <p:spPr>
            <a:xfrm>
              <a:off x="2103175" y="-174505"/>
              <a:ext cx="1757610" cy="7849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9" name="文字方塊 18">
            <a:extLst/>
          </p:cNvPr>
          <p:cNvSpPr txBox="1"/>
          <p:nvPr/>
        </p:nvSpPr>
        <p:spPr>
          <a:xfrm>
            <a:off x="6381721" y="4071929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就近入學：</a:t>
            </a:r>
            <a:r>
              <a:rPr kumimoji="0" lang="en-US" altLang="zh-TW" sz="3600" b="1" dirty="0">
                <a:solidFill>
                  <a:srgbClr val="00009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5</a:t>
            </a:r>
            <a:r>
              <a:rPr kumimoji="0" lang="zh-TW" altLang="en-US" sz="3600" b="1" dirty="0">
                <a:solidFill>
                  <a:srgbClr val="00009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154638" name="Text Box 12"/>
          <p:cNvSpPr txBox="1">
            <a:spLocks noChangeArrowheads="1"/>
          </p:cNvSpPr>
          <p:nvPr/>
        </p:nvSpPr>
        <p:spPr bwMode="auto">
          <a:xfrm>
            <a:off x="2595564" y="5175251"/>
            <a:ext cx="6624637" cy="1325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桃園區學生符合就近入學得</a:t>
            </a:r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5</a:t>
            </a:r>
            <a:r>
              <a:rPr lang="zh-TW" altLang="en-US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分。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共同就學區學生得</a:t>
            </a:r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5</a:t>
            </a:r>
            <a:r>
              <a:rPr lang="zh-TW" altLang="en-US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分。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650" name="群組 4"/>
          <p:cNvGrpSpPr>
            <a:grpSpLocks/>
          </p:cNvGrpSpPr>
          <p:nvPr/>
        </p:nvGrpSpPr>
        <p:grpSpPr bwMode="auto">
          <a:xfrm>
            <a:off x="152400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5651" name="群組 7"/>
          <p:cNvGrpSpPr>
            <a:grpSpLocks/>
          </p:cNvGrpSpPr>
          <p:nvPr/>
        </p:nvGrpSpPr>
        <p:grpSpPr bwMode="auto">
          <a:xfrm>
            <a:off x="5238751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7024694" y="571481"/>
            <a:ext cx="3429024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均衡學習：</a:t>
            </a:r>
            <a:r>
              <a:rPr kumimoji="0" lang="en-US" altLang="zh-TW" sz="3600" b="1" dirty="0">
                <a:solidFill>
                  <a:srgbClr val="00009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9</a:t>
            </a:r>
            <a:r>
              <a:rPr kumimoji="0" lang="zh-TW" altLang="en-US" sz="3600" b="1" dirty="0">
                <a:solidFill>
                  <a:srgbClr val="00009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155655" name="Text Box 25"/>
          <p:cNvSpPr txBox="1">
            <a:spLocks noChangeArrowheads="1"/>
          </p:cNvSpPr>
          <p:nvPr/>
        </p:nvSpPr>
        <p:spPr bwMode="auto">
          <a:xfrm>
            <a:off x="59668" y="1419499"/>
            <a:ext cx="12360695" cy="2714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1938" indent="-261938" eaLnBrk="1" hangingPunct="1">
              <a:lnSpc>
                <a:spcPts val="4200"/>
              </a:lnSpc>
              <a:spcBef>
                <a:spcPct val="10000"/>
              </a:spcBef>
              <a:buFontTx/>
              <a:buChar char="•"/>
            </a:pPr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107</a:t>
            </a:r>
            <a:r>
              <a:rPr lang="zh-TW" altLang="en-US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學年度以前入學：基本條件為國中健體、藝文、綜合領域五學期平均成績達</a:t>
            </a:r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60</a:t>
            </a:r>
            <a:r>
              <a:rPr lang="zh-TW" altLang="en-US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分以上者各得</a:t>
            </a:r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3</a:t>
            </a:r>
            <a:r>
              <a:rPr lang="zh-TW" altLang="en-US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分</a:t>
            </a:r>
            <a:r>
              <a:rPr lang="zh-TW" altLang="en-US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。</a:t>
            </a:r>
            <a:endParaRPr lang="en-US" altLang="zh-TW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marL="261938" indent="-261938" eaLnBrk="1" hangingPunct="1">
              <a:lnSpc>
                <a:spcPts val="4200"/>
              </a:lnSpc>
              <a:spcBef>
                <a:spcPct val="10000"/>
              </a:spcBef>
              <a:buFontTx/>
              <a:buChar char="•"/>
            </a:pPr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108</a:t>
            </a:r>
            <a:r>
              <a:rPr lang="zh-TW" altLang="en-US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學年度以後入學：基本條件為國中健體、藝術、綜合活動、科技領域五學期平均成績達</a:t>
            </a:r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60</a:t>
            </a:r>
            <a:r>
              <a:rPr lang="zh-TW" altLang="en-US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分以上者，每個領域各得</a:t>
            </a:r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3</a:t>
            </a:r>
            <a:r>
              <a:rPr lang="zh-TW" altLang="en-US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分，最高</a:t>
            </a:r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9</a:t>
            </a:r>
            <a:r>
              <a:rPr lang="zh-TW" altLang="en-US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分。</a:t>
            </a:r>
            <a:endParaRPr lang="en-US" altLang="zh-TW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marL="261938" indent="-261938" eaLnBrk="1" hangingPunct="1">
              <a:lnSpc>
                <a:spcPct val="75000"/>
              </a:lnSpc>
              <a:spcBef>
                <a:spcPct val="10000"/>
              </a:spcBef>
              <a:buFontTx/>
              <a:buChar char="•"/>
            </a:pPr>
            <a:endParaRPr lang="zh-TW" altLang="en-US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155657" name="群組 4"/>
          <p:cNvGrpSpPr>
            <a:grpSpLocks/>
          </p:cNvGrpSpPr>
          <p:nvPr/>
        </p:nvGrpSpPr>
        <p:grpSpPr bwMode="auto">
          <a:xfrm>
            <a:off x="1228288" y="4014740"/>
            <a:ext cx="3786188" cy="857250"/>
            <a:chOff x="2389" y="1239"/>
            <a:chExt cx="2315099" cy="1266281"/>
          </a:xfrm>
        </p:grpSpPr>
        <p:sp>
          <p:nvSpPr>
            <p:cNvPr id="13" name="圓角矩形 12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5658" name="群組 7"/>
          <p:cNvGrpSpPr>
            <a:grpSpLocks/>
          </p:cNvGrpSpPr>
          <p:nvPr/>
        </p:nvGrpSpPr>
        <p:grpSpPr bwMode="auto">
          <a:xfrm>
            <a:off x="5238751" y="3891819"/>
            <a:ext cx="1857375" cy="1071562"/>
            <a:chOff x="2103175" y="-428010"/>
            <a:chExt cx="2040083" cy="1267522"/>
          </a:xfrm>
        </p:grpSpPr>
        <p:sp>
          <p:nvSpPr>
            <p:cNvPr id="16" name="向右箭號 15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8" name="文字方塊 17">
            <a:extLst/>
          </p:cNvPr>
          <p:cNvSpPr txBox="1"/>
          <p:nvPr/>
        </p:nvSpPr>
        <p:spPr>
          <a:xfrm>
            <a:off x="7265854" y="4128732"/>
            <a:ext cx="3500462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品德表現：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10</a:t>
            </a:r>
            <a:r>
              <a:rPr kumimoji="0" lang="zh-TW" altLang="en-US" sz="3600" b="1" dirty="0">
                <a:solidFill>
                  <a:srgbClr val="00009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19" name="Rectangle 3">
            <a:extLst/>
          </p:cNvPr>
          <p:cNvSpPr>
            <a:spLocks noChangeArrowheads="1"/>
          </p:cNvSpPr>
          <p:nvPr/>
        </p:nvSpPr>
        <p:spPr bwMode="auto">
          <a:xfrm>
            <a:off x="479376" y="5067530"/>
            <a:ext cx="11521280" cy="1571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大功每次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4.5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分，記功每次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1.5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分，嘉獎每次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0.5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最高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6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</a:p>
          <a:p>
            <a:pPr eaLnBrk="1" hangingPunct="1">
              <a:defRPr/>
            </a:pPr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銷過後，無記過或二次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含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警告以下者得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6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674" name="群組 4"/>
          <p:cNvGrpSpPr>
            <a:grpSpLocks/>
          </p:cNvGrpSpPr>
          <p:nvPr/>
        </p:nvGrpSpPr>
        <p:grpSpPr bwMode="auto">
          <a:xfrm>
            <a:off x="152400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6675" name="群組 7"/>
          <p:cNvGrpSpPr>
            <a:grpSpLocks/>
          </p:cNvGrpSpPr>
          <p:nvPr/>
        </p:nvGrpSpPr>
        <p:grpSpPr bwMode="auto">
          <a:xfrm>
            <a:off x="5238751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Times New Roman" panose="02020603050405020304" pitchFamily="18" charset="0"/>
                  <a:ea typeface="標楷體" pitchFamily="65" charset="-120"/>
                  <a:cs typeface="Times New Roman" panose="02020603050405020304" pitchFamily="18" charset="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Times New Roman" panose="02020603050405020304" pitchFamily="18" charset="0"/>
                  <a:ea typeface="標楷體" pitchFamily="65" charset="-120"/>
                  <a:cs typeface="Times New Roman" panose="02020603050405020304" pitchFamily="18" charset="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7024694" y="571481"/>
            <a:ext cx="3500462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服務表現：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10</a:t>
            </a:r>
            <a:r>
              <a:rPr kumimoji="0" lang="zh-TW" altLang="en-US" sz="3600" b="1" dirty="0">
                <a:solidFill>
                  <a:srgbClr val="00009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12" name="Rectangle 3">
            <a:extLst/>
          </p:cNvPr>
          <p:cNvSpPr>
            <a:spLocks noChangeArrowheads="1"/>
          </p:cNvSpPr>
          <p:nvPr/>
        </p:nvSpPr>
        <p:spPr bwMode="auto">
          <a:xfrm>
            <a:off x="623392" y="2060848"/>
            <a:ext cx="10386329" cy="3049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0000" tIns="46800" rIns="90000" bIns="46800">
            <a:spAutoFit/>
          </a:bodyPr>
          <a:lstStyle/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擔任班級內幹部、自治市幹部及社團幹部任滿</a:t>
            </a:r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學期，經考核表現優良者得</a:t>
            </a:r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2</a:t>
            </a:r>
            <a:r>
              <a:rPr lang="zh-TW" altLang="en-US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分</a:t>
            </a:r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上限</a:t>
            </a:r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4</a:t>
            </a:r>
            <a:r>
              <a:rPr lang="zh-TW" altLang="en-US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分</a:t>
            </a:r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。</a:t>
            </a:r>
          </a:p>
          <a:p>
            <a:pPr eaLnBrk="1" hangingPunct="1">
              <a:buFontTx/>
              <a:buChar char="•"/>
              <a:defRPr/>
            </a:pPr>
            <a:endParaRPr lang="zh-TW" altLang="en-US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志願服務學習時數，每</a:t>
            </a:r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小時</a:t>
            </a:r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0.3</a:t>
            </a:r>
            <a:r>
              <a:rPr lang="zh-TW" altLang="en-US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分。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未滿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小時不計分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)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zh-TW" altLang="en-US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zh-TW" altLang="en-US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擔任班級或學生幹部及志願服務學習時數得合併計分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98" name="群組 4"/>
          <p:cNvGrpSpPr>
            <a:grpSpLocks/>
          </p:cNvGrpSpPr>
          <p:nvPr/>
        </p:nvGrpSpPr>
        <p:grpSpPr bwMode="auto">
          <a:xfrm>
            <a:off x="152400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7699" name="群組 7"/>
          <p:cNvGrpSpPr>
            <a:grpSpLocks/>
          </p:cNvGrpSpPr>
          <p:nvPr/>
        </p:nvGrpSpPr>
        <p:grpSpPr bwMode="auto">
          <a:xfrm>
            <a:off x="5238751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Times New Roman" panose="02020603050405020304" pitchFamily="18" charset="0"/>
                  <a:ea typeface="標楷體" pitchFamily="65" charset="-120"/>
                  <a:cs typeface="Times New Roman" panose="02020603050405020304" pitchFamily="18" charset="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Times New Roman" panose="02020603050405020304" pitchFamily="18" charset="0"/>
                  <a:ea typeface="標楷體" pitchFamily="65" charset="-120"/>
                  <a:cs typeface="Times New Roman" panose="02020603050405020304" pitchFamily="18" charset="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7024694" y="571481"/>
            <a:ext cx="321471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才藝表現：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5</a:t>
            </a:r>
            <a:r>
              <a:rPr kumimoji="0" lang="zh-TW" altLang="en-US" sz="3600" b="1" dirty="0">
                <a:solidFill>
                  <a:srgbClr val="00009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157703" name="Text Box 12"/>
          <p:cNvSpPr txBox="1">
            <a:spLocks noChangeArrowheads="1"/>
          </p:cNvSpPr>
          <p:nvPr/>
        </p:nvSpPr>
        <p:spPr bwMode="auto">
          <a:xfrm>
            <a:off x="1553236" y="1916832"/>
            <a:ext cx="9470257" cy="3443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ct val="2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限中央部會、教育主管機關主辦或委託辦理者。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同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年度同項比賽擇優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次採計；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同一事蹟、同一獎項不得重複採記積分。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endParaRPr lang="zh-TW" altLang="en-US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團體賽：依個人賽積分折半計算。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746" name="群組 4"/>
          <p:cNvGrpSpPr>
            <a:grpSpLocks/>
          </p:cNvGrpSpPr>
          <p:nvPr/>
        </p:nvGrpSpPr>
        <p:grpSpPr bwMode="auto">
          <a:xfrm>
            <a:off x="152400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9747" name="群組 7"/>
          <p:cNvGrpSpPr>
            <a:grpSpLocks/>
          </p:cNvGrpSpPr>
          <p:nvPr/>
        </p:nvGrpSpPr>
        <p:grpSpPr bwMode="auto">
          <a:xfrm>
            <a:off x="5238751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Times New Roman" panose="02020603050405020304" pitchFamily="18" charset="0"/>
                  <a:ea typeface="標楷體" pitchFamily="65" charset="-120"/>
                  <a:cs typeface="Times New Roman" panose="02020603050405020304" pitchFamily="18" charset="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Times New Roman" panose="02020603050405020304" pitchFamily="18" charset="0"/>
                  <a:ea typeface="標楷體" pitchFamily="65" charset="-120"/>
                  <a:cs typeface="Times New Roman" panose="02020603050405020304" pitchFamily="18" charset="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Times New Roman" panose="02020603050405020304" pitchFamily="18" charset="0"/>
                  <a:ea typeface="標楷體" pitchFamily="65" charset="-120"/>
                  <a:cs typeface="Times New Roman" panose="02020603050405020304" pitchFamily="18" charset="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7024694" y="571481"/>
            <a:ext cx="321471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體適能：</a:t>
            </a:r>
            <a:r>
              <a:rPr kumimoji="0" lang="en-US" altLang="zh-TW" sz="3600" b="1" dirty="0">
                <a:solidFill>
                  <a:srgbClr val="00009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159751" name="矩形 11"/>
          <p:cNvSpPr>
            <a:spLocks noChangeArrowheads="1"/>
          </p:cNvSpPr>
          <p:nvPr/>
        </p:nvSpPr>
        <p:spPr bwMode="auto">
          <a:xfrm>
            <a:off x="551384" y="1500189"/>
            <a:ext cx="1130525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各單項包括肌耐力、柔軟度、瞬發力、心肺耐力等，單項門檻達標準者得</a:t>
            </a:r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6</a:t>
            </a:r>
            <a:r>
              <a:rPr lang="zh-TW" altLang="en-US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分。</a:t>
            </a:r>
            <a:endParaRPr lang="en-US" altLang="zh-TW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身心障礙、重大疾病、體弱或因故無法測試者特殊學生等依教育部相關辦法辦理。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  <p:pic>
        <p:nvPicPr>
          <p:cNvPr id="159752" name="Picture 3" descr="一分鐘仰臥起坐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9453" y="4149080"/>
            <a:ext cx="276823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3" name="Picture 2" descr="坐姿體前彎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7922" y="4149080"/>
            <a:ext cx="2374553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4" name="Picture 4" descr="800公尺跑走照片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80222" y="4149079"/>
            <a:ext cx="2356338" cy="223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6" name="Picture 2" descr="立定跳遠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02708" y="4149080"/>
            <a:ext cx="2301531" cy="223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770" name="群組 4"/>
          <p:cNvGrpSpPr>
            <a:grpSpLocks/>
          </p:cNvGrpSpPr>
          <p:nvPr/>
        </p:nvGrpSpPr>
        <p:grpSpPr bwMode="auto">
          <a:xfrm>
            <a:off x="152400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60771" name="群組 7"/>
          <p:cNvGrpSpPr>
            <a:grpSpLocks/>
          </p:cNvGrpSpPr>
          <p:nvPr/>
        </p:nvGrpSpPr>
        <p:grpSpPr bwMode="auto">
          <a:xfrm>
            <a:off x="5238751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Times New Roman" panose="02020603050405020304" pitchFamily="18" charset="0"/>
                  <a:ea typeface="標楷體" pitchFamily="65" charset="-120"/>
                  <a:cs typeface="Times New Roman" panose="02020603050405020304" pitchFamily="18" charset="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Times New Roman" panose="02020603050405020304" pitchFamily="18" charset="0"/>
                  <a:ea typeface="標楷體" pitchFamily="65" charset="-120"/>
                  <a:cs typeface="Times New Roman" panose="02020603050405020304" pitchFamily="18" charset="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7024694" y="571481"/>
            <a:ext cx="4471906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本土語言認證：</a:t>
            </a:r>
            <a:r>
              <a:rPr kumimoji="0" lang="en-US" altLang="zh-TW" sz="3600" b="1" dirty="0">
                <a:solidFill>
                  <a:srgbClr val="00009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2</a:t>
            </a:r>
            <a:r>
              <a:rPr kumimoji="0" lang="zh-TW" altLang="en-US" sz="3600" b="1" dirty="0">
                <a:solidFill>
                  <a:srgbClr val="00009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160775" name="矩形 11"/>
          <p:cNvSpPr>
            <a:spLocks noChangeArrowheads="1"/>
          </p:cNvSpPr>
          <p:nvPr/>
        </p:nvSpPr>
        <p:spPr bwMode="auto">
          <a:xfrm>
            <a:off x="1524000" y="2178051"/>
            <a:ext cx="9108504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原住民族語言能力認證：原住民族委員會主辦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客語能力認證：客家委員會主辦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閩南語語言能力認證：教育部主辦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單項通過者得</a:t>
            </a:r>
            <a:r>
              <a:rPr lang="en-US" altLang="zh-TW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2</a:t>
            </a:r>
            <a:r>
              <a:rPr lang="zh-TW" altLang="en-US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分。</a:t>
            </a:r>
            <a:endParaRPr lang="en-US" altLang="zh-TW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0">
            <a:extLst/>
          </p:cNvPr>
          <p:cNvGrpSpPr>
            <a:grpSpLocks/>
          </p:cNvGrpSpPr>
          <p:nvPr/>
        </p:nvGrpSpPr>
        <p:grpSpPr bwMode="auto">
          <a:xfrm>
            <a:off x="6888088" y="224644"/>
            <a:ext cx="1656902" cy="1368003"/>
            <a:chOff x="2459051" y="3514890"/>
            <a:chExt cx="1630027" cy="1597677"/>
          </a:xfrm>
          <a:solidFill>
            <a:srgbClr val="88F2F2"/>
          </a:solidFill>
        </p:grpSpPr>
        <p:sp>
          <p:nvSpPr>
            <p:cNvPr id="20" name="向右箭號 19">
              <a:extLst/>
            </p:cNvPr>
            <p:cNvSpPr/>
            <p:nvPr/>
          </p:nvSpPr>
          <p:spPr>
            <a:xfrm>
              <a:off x="2600730" y="3514890"/>
              <a:ext cx="1488348" cy="1597677"/>
            </a:xfrm>
            <a:prstGeom prst="rightArrow">
              <a:avLst>
                <a:gd name="adj1" fmla="val 75000"/>
                <a:gd name="adj2" fmla="val 50000"/>
              </a:avLst>
            </a:prstGeom>
            <a:grpFill/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向右箭號 4">
              <a:extLst/>
            </p:cNvPr>
            <p:cNvSpPr/>
            <p:nvPr/>
          </p:nvSpPr>
          <p:spPr>
            <a:xfrm>
              <a:off x="2459051" y="3714997"/>
              <a:ext cx="1416801" cy="119746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0" lvl="1" defTabSz="1066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defRPr/>
              </a:pPr>
              <a:r>
                <a:rPr kumimoji="0" lang="en-US" altLang="zh-TW" sz="2400" dirty="0">
                  <a:solidFill>
                    <a:schemeClr val="tx1"/>
                  </a:solidFill>
                </a:rPr>
                <a:t>  </a:t>
              </a:r>
              <a:r>
                <a:rPr kumimoji="0" lang="en-US" altLang="zh-TW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標楷體" pitchFamily="65" charset="-120"/>
                  <a:cs typeface="Times New Roman" panose="02020603050405020304" pitchFamily="18" charset="0"/>
                </a:rPr>
                <a:t>33</a:t>
              </a:r>
              <a:r>
                <a:rPr kumimoji="0" lang="zh-TW" alt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標楷體" pitchFamily="65" charset="-120"/>
                  <a:cs typeface="Times New Roman" panose="02020603050405020304" pitchFamily="18" charset="0"/>
                </a:rPr>
                <a:t>分</a:t>
              </a:r>
            </a:p>
          </p:txBody>
        </p:sp>
      </p:grpSp>
      <p:grpSp>
        <p:nvGrpSpPr>
          <p:cNvPr id="3" name="群組 16">
            <a:extLst/>
          </p:cNvPr>
          <p:cNvGrpSpPr>
            <a:grpSpLocks/>
          </p:cNvGrpSpPr>
          <p:nvPr/>
        </p:nvGrpSpPr>
        <p:grpSpPr bwMode="auto">
          <a:xfrm>
            <a:off x="4502300" y="271761"/>
            <a:ext cx="2398713" cy="1295995"/>
            <a:chOff x="0" y="3514890"/>
            <a:chExt cx="2397866" cy="1597677"/>
          </a:xfrm>
          <a:solidFill>
            <a:srgbClr val="0000FF"/>
          </a:solidFill>
        </p:grpSpPr>
        <p:sp>
          <p:nvSpPr>
            <p:cNvPr id="18" name="圓角矩形 17">
              <a:extLst/>
            </p:cNvPr>
            <p:cNvSpPr/>
            <p:nvPr/>
          </p:nvSpPr>
          <p:spPr>
            <a:xfrm>
              <a:off x="0" y="3514890"/>
              <a:ext cx="2397866" cy="159767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圓角矩形 6">
              <a:extLst/>
            </p:cNvPr>
            <p:cNvSpPr/>
            <p:nvPr/>
          </p:nvSpPr>
          <p:spPr>
            <a:xfrm>
              <a:off x="77761" y="3592709"/>
              <a:ext cx="2242345" cy="144203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defTabSz="1600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3600" b="1" dirty="0">
                  <a:latin typeface="標楷體" pitchFamily="65" charset="-120"/>
                  <a:ea typeface="標楷體" pitchFamily="65" charset="-120"/>
                </a:rPr>
                <a:t>教育會考</a:t>
              </a:r>
            </a:p>
          </p:txBody>
        </p:sp>
      </p:grpSp>
      <p:graphicFrame>
        <p:nvGraphicFramePr>
          <p:cNvPr id="225284" name="Group 4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7779396"/>
              </p:ext>
            </p:extLst>
          </p:nvPr>
        </p:nvGraphicFramePr>
        <p:xfrm>
          <a:off x="1415480" y="1739097"/>
          <a:ext cx="9613478" cy="4537805"/>
        </p:xfrm>
        <a:graphic>
          <a:graphicData uri="http://schemas.openxmlformats.org/drawingml/2006/table">
            <a:tbl>
              <a:tblPr/>
              <a:tblGrid>
                <a:gridCol w="2376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9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372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25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項目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給分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說明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938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會考成績 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精熟每科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基礎每科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待加強每科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單科上限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分，五科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國文、數學、英語、社會、自然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上限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 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321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寫作測驗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成績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級分給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級分給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級分給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滿分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1735138" y="1255923"/>
            <a:ext cx="181822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699956" y="1379798"/>
            <a:ext cx="11521280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eaLnBrk="1" hangingPunct="1"/>
            <a:r>
              <a:rPr lang="en-US" altLang="zh-TW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103</a:t>
            </a:r>
            <a:r>
              <a:rPr lang="zh-TW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至</a:t>
            </a:r>
            <a:r>
              <a:rPr lang="en-US" altLang="zh-TW" sz="2800" b="1" dirty="0">
                <a:solidFill>
                  <a:srgbClr val="00009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115</a:t>
            </a:r>
            <a:r>
              <a:rPr lang="zh-TW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學年度桃園市國中畢業生將由每年</a:t>
            </a:r>
            <a:r>
              <a:rPr lang="en-US" altLang="zh-TW" sz="2800" b="1" dirty="0">
                <a:solidFill>
                  <a:srgbClr val="00009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TW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萬</a:t>
            </a:r>
            <a:r>
              <a:rPr lang="en-US" altLang="zh-TW" sz="2800" b="1" dirty="0">
                <a:solidFill>
                  <a:srgbClr val="00009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8,554</a:t>
            </a:r>
            <a:r>
              <a:rPr lang="zh-TW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人降至</a:t>
            </a:r>
            <a:r>
              <a:rPr lang="en-US" altLang="zh-TW" sz="2800" b="1" dirty="0">
                <a:solidFill>
                  <a:srgbClr val="00009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TW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萬</a:t>
            </a:r>
            <a:r>
              <a:rPr lang="en-US" altLang="zh-TW" sz="2800" b="1" dirty="0">
                <a:solidFill>
                  <a:srgbClr val="00009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3,231</a:t>
            </a:r>
            <a:r>
              <a:rPr lang="zh-TW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人</a:t>
            </a:r>
            <a:r>
              <a:rPr lang="zh-TW" alt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 </a:t>
            </a:r>
          </a:p>
        </p:txBody>
      </p:sp>
      <p:sp>
        <p:nvSpPr>
          <p:cNvPr id="185348" name="Rectangle 4">
            <a:extLst/>
          </p:cNvPr>
          <p:cNvSpPr>
            <a:spLocks noChangeArrowheads="1"/>
          </p:cNvSpPr>
          <p:nvPr/>
        </p:nvSpPr>
        <p:spPr bwMode="auto">
          <a:xfrm>
            <a:off x="2309269" y="424926"/>
            <a:ext cx="7573462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TW" altLang="en-US" sz="4800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itchFamily="65" charset="-120"/>
                <a:ea typeface="標楷體" pitchFamily="65" charset="-120"/>
              </a:rPr>
              <a:t>本市國中畢業生數趨勢圖</a:t>
            </a:r>
          </a:p>
        </p:txBody>
      </p:sp>
      <p:graphicFrame>
        <p:nvGraphicFramePr>
          <p:cNvPr id="6" name="圖表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1571802"/>
              </p:ext>
            </p:extLst>
          </p:nvPr>
        </p:nvGraphicFramePr>
        <p:xfrm>
          <a:off x="1569174" y="2229456"/>
          <a:ext cx="9001000" cy="4684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文字方塊 1">
            <a:extLst>
              <a:ext uri="{FF2B5EF4-FFF2-40B4-BE49-F238E27FC236}">
                <a16:creationId xmlns:a16="http://schemas.microsoft.com/office/drawing/2014/main" id="{C3AEFDC6-0599-42B7-B623-2A45BA39B6ED}"/>
              </a:ext>
            </a:extLst>
          </p:cNvPr>
          <p:cNvSpPr txBox="1"/>
          <p:nvPr/>
        </p:nvSpPr>
        <p:spPr>
          <a:xfrm>
            <a:off x="7248128" y="3009263"/>
            <a:ext cx="648072" cy="5847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>
              <a:ln w="38100">
                <a:solidFill>
                  <a:srgbClr val="FF0000"/>
                </a:solidFill>
              </a:ln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內容版面配置區 5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970397417"/>
              </p:ext>
            </p:extLst>
          </p:nvPr>
        </p:nvGraphicFramePr>
        <p:xfrm>
          <a:off x="1684338" y="836614"/>
          <a:ext cx="8983662" cy="561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8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1547814" y="449263"/>
            <a:ext cx="9120187" cy="5762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zh-TW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111</a:t>
            </a:r>
            <a:r>
              <a:rPr lang="zh-TW" alt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年桃連區免試入學</a:t>
            </a:r>
            <a:r>
              <a:rPr lang="en-US" altLang="zh-TW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-</a:t>
            </a:r>
            <a:r>
              <a:rPr lang="zh-TW" alt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同分超額比序步驟</a:t>
            </a:r>
          </a:p>
        </p:txBody>
      </p:sp>
      <p:sp>
        <p:nvSpPr>
          <p:cNvPr id="163844" name="文字方塊 6"/>
          <p:cNvSpPr txBox="1">
            <a:spLocks noChangeArrowheads="1"/>
          </p:cNvSpPr>
          <p:nvPr/>
        </p:nvSpPr>
        <p:spPr bwMode="auto">
          <a:xfrm>
            <a:off x="1827868" y="2275682"/>
            <a:ext cx="523220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１各項目加總總積分</a:t>
            </a:r>
          </a:p>
        </p:txBody>
      </p:sp>
      <p:sp>
        <p:nvSpPr>
          <p:cNvPr id="163845" name="文字方塊 7"/>
          <p:cNvSpPr txBox="1">
            <a:spLocks noChangeArrowheads="1"/>
          </p:cNvSpPr>
          <p:nvPr/>
        </p:nvSpPr>
        <p:spPr bwMode="auto">
          <a:xfrm>
            <a:off x="2442231" y="2248298"/>
            <a:ext cx="523220" cy="33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２低收入戶學生優先</a:t>
            </a:r>
          </a:p>
        </p:txBody>
      </p:sp>
      <p:sp>
        <p:nvSpPr>
          <p:cNvPr id="163846" name="文字方塊 8"/>
          <p:cNvSpPr txBox="1">
            <a:spLocks noChangeArrowheads="1"/>
          </p:cNvSpPr>
          <p:nvPr/>
        </p:nvSpPr>
        <p:spPr bwMode="auto">
          <a:xfrm>
            <a:off x="2999443" y="2255604"/>
            <a:ext cx="523220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３適性輔導總積分</a:t>
            </a:r>
          </a:p>
        </p:txBody>
      </p:sp>
      <p:sp>
        <p:nvSpPr>
          <p:cNvPr id="163847" name="文字方塊 9"/>
          <p:cNvSpPr txBox="1">
            <a:spLocks noChangeArrowheads="1"/>
          </p:cNvSpPr>
          <p:nvPr/>
        </p:nvSpPr>
        <p:spPr bwMode="auto">
          <a:xfrm>
            <a:off x="3552679" y="2256020"/>
            <a:ext cx="523220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４多元學習表現總積分</a:t>
            </a:r>
          </a:p>
        </p:txBody>
      </p:sp>
      <p:sp>
        <p:nvSpPr>
          <p:cNvPr id="163848" name="文字方塊 10"/>
          <p:cNvSpPr txBox="1">
            <a:spLocks noChangeArrowheads="1"/>
          </p:cNvSpPr>
          <p:nvPr/>
        </p:nvSpPr>
        <p:spPr bwMode="auto">
          <a:xfrm>
            <a:off x="4132918" y="2248298"/>
            <a:ext cx="523220" cy="349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square">
            <a:spAutoFit/>
          </a:bodyPr>
          <a:lstStyle/>
          <a:p>
            <a:pPr eaLnBrk="1" hangingPunct="1"/>
            <a:r>
              <a:rPr lang="zh-TW" altLang="en-US" sz="2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５教育會考換算總積分</a:t>
            </a:r>
          </a:p>
        </p:txBody>
      </p:sp>
      <p:sp>
        <p:nvSpPr>
          <p:cNvPr id="163849" name="文字方塊 11"/>
          <p:cNvSpPr txBox="1">
            <a:spLocks noChangeArrowheads="1"/>
          </p:cNvSpPr>
          <p:nvPr/>
        </p:nvSpPr>
        <p:spPr bwMode="auto">
          <a:xfrm>
            <a:off x="4718116" y="2309995"/>
            <a:ext cx="523220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６志願序積分</a:t>
            </a:r>
          </a:p>
        </p:txBody>
      </p:sp>
      <p:sp>
        <p:nvSpPr>
          <p:cNvPr id="163850" name="文字方塊 14"/>
          <p:cNvSpPr txBox="1">
            <a:spLocks noChangeArrowheads="1"/>
          </p:cNvSpPr>
          <p:nvPr/>
        </p:nvSpPr>
        <p:spPr bwMode="auto">
          <a:xfrm>
            <a:off x="7608055" y="2924175"/>
            <a:ext cx="67710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1" name="文字方塊 16"/>
          <p:cNvSpPr txBox="1">
            <a:spLocks noChangeArrowheads="1"/>
          </p:cNvSpPr>
          <p:nvPr/>
        </p:nvSpPr>
        <p:spPr bwMode="auto">
          <a:xfrm>
            <a:off x="5155367" y="3381375"/>
            <a:ext cx="67710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2" name="文字方塊 17"/>
          <p:cNvSpPr txBox="1">
            <a:spLocks noChangeArrowheads="1"/>
          </p:cNvSpPr>
          <p:nvPr/>
        </p:nvSpPr>
        <p:spPr bwMode="auto">
          <a:xfrm>
            <a:off x="5307767" y="3533775"/>
            <a:ext cx="67710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3" name="文字方塊 19"/>
          <p:cNvSpPr txBox="1">
            <a:spLocks noChangeArrowheads="1"/>
          </p:cNvSpPr>
          <p:nvPr/>
        </p:nvSpPr>
        <p:spPr bwMode="auto">
          <a:xfrm>
            <a:off x="5940911" y="2297844"/>
            <a:ext cx="523220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８教育會考國文科標示</a:t>
            </a:r>
          </a:p>
        </p:txBody>
      </p:sp>
      <p:sp>
        <p:nvSpPr>
          <p:cNvPr id="163854" name="文字方塊 20"/>
          <p:cNvSpPr txBox="1">
            <a:spLocks noChangeArrowheads="1"/>
          </p:cNvSpPr>
          <p:nvPr/>
        </p:nvSpPr>
        <p:spPr bwMode="auto">
          <a:xfrm>
            <a:off x="6669658" y="2286731"/>
            <a:ext cx="523220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９教育會考數學科標示</a:t>
            </a:r>
          </a:p>
        </p:txBody>
      </p:sp>
      <p:sp>
        <p:nvSpPr>
          <p:cNvPr id="163855" name="文字方塊 1"/>
          <p:cNvSpPr txBox="1">
            <a:spLocks noChangeArrowheads="1"/>
          </p:cNvSpPr>
          <p:nvPr/>
        </p:nvSpPr>
        <p:spPr bwMode="auto">
          <a:xfrm>
            <a:off x="1455738" y="-373063"/>
            <a:ext cx="18473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6" name="文字方塊 22"/>
          <p:cNvSpPr txBox="1">
            <a:spLocks noChangeArrowheads="1"/>
          </p:cNvSpPr>
          <p:nvPr/>
        </p:nvSpPr>
        <p:spPr bwMode="auto">
          <a:xfrm>
            <a:off x="5284330" y="1932238"/>
            <a:ext cx="523220" cy="435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</a:rPr>
              <a:t>７教育會考成績等級標示總點數</a:t>
            </a:r>
          </a:p>
        </p:txBody>
      </p:sp>
      <p:graphicFrame>
        <p:nvGraphicFramePr>
          <p:cNvPr id="28726" name="Group 54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350640"/>
              </p:ext>
            </p:extLst>
          </p:nvPr>
        </p:nvGraphicFramePr>
        <p:xfrm>
          <a:off x="816613" y="5657337"/>
          <a:ext cx="6108699" cy="997237"/>
        </p:xfrm>
        <a:graphic>
          <a:graphicData uri="http://schemas.openxmlformats.org/drawingml/2006/table">
            <a:tbl>
              <a:tblPr/>
              <a:tblGrid>
                <a:gridCol w="812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8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10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77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88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797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等級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/>
                      </a:r>
                      <a:b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</a:b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標示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點數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7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3" name="Group 54">
            <a:extLst/>
          </p:cNvPr>
          <p:cNvGraphicFramePr>
            <a:graphicFrameLocks noGrp="1"/>
          </p:cNvGraphicFramePr>
          <p:nvPr/>
        </p:nvGraphicFramePr>
        <p:xfrm>
          <a:off x="1547814" y="1049338"/>
          <a:ext cx="6267449" cy="952500"/>
        </p:xfrm>
        <a:graphic>
          <a:graphicData uri="http://schemas.openxmlformats.org/drawingml/2006/table">
            <a:tbl>
              <a:tblPr/>
              <a:tblGrid>
                <a:gridCol w="780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74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84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11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各科成績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精熟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(A++,A+,A)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基礎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(B++,B+,B)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待加強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積分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63903" name="群組 4"/>
          <p:cNvGrpSpPr>
            <a:grpSpLocks/>
          </p:cNvGrpSpPr>
          <p:nvPr/>
        </p:nvGrpSpPr>
        <p:grpSpPr bwMode="auto">
          <a:xfrm>
            <a:off x="7937834" y="2204443"/>
            <a:ext cx="614363" cy="3598863"/>
            <a:chOff x="6164801" y="2441134"/>
            <a:chExt cx="614949" cy="3598966"/>
          </a:xfrm>
        </p:grpSpPr>
        <p:sp>
          <p:nvSpPr>
            <p:cNvPr id="163912" name="文字方塊 22"/>
            <p:cNvSpPr txBox="1">
              <a:spLocks noChangeArrowheads="1"/>
            </p:cNvSpPr>
            <p:nvPr/>
          </p:nvSpPr>
          <p:spPr bwMode="auto">
            <a:xfrm>
              <a:off x="6174353" y="2800013"/>
              <a:ext cx="523719" cy="3240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 dirty="0">
                  <a:solidFill>
                    <a:srgbClr val="660066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教育會考社會科標示</a:t>
              </a:r>
            </a:p>
          </p:txBody>
        </p:sp>
        <p:sp>
          <p:nvSpPr>
            <p:cNvPr id="163913" name="文字方塊 1"/>
            <p:cNvSpPr txBox="1">
              <a:spLocks noChangeArrowheads="1"/>
            </p:cNvSpPr>
            <p:nvPr/>
          </p:nvSpPr>
          <p:spPr bwMode="auto">
            <a:xfrm>
              <a:off x="6164801" y="2441134"/>
              <a:ext cx="61494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660066"/>
                  </a:solidFill>
                </a:rPr>
                <a:t>11</a:t>
              </a:r>
              <a:endParaRPr lang="zh-TW" altLang="en-US" sz="2200">
                <a:solidFill>
                  <a:srgbClr val="660066"/>
                </a:solidFill>
              </a:endParaRPr>
            </a:p>
          </p:txBody>
        </p:sp>
      </p:grpSp>
      <p:grpSp>
        <p:nvGrpSpPr>
          <p:cNvPr id="163904" name="群組 3"/>
          <p:cNvGrpSpPr>
            <a:grpSpLocks/>
          </p:cNvGrpSpPr>
          <p:nvPr/>
        </p:nvGrpSpPr>
        <p:grpSpPr bwMode="auto">
          <a:xfrm>
            <a:off x="8186297" y="2183101"/>
            <a:ext cx="1041906" cy="3701813"/>
            <a:chOff x="6484725" y="2441134"/>
            <a:chExt cx="1041691" cy="3701919"/>
          </a:xfrm>
        </p:grpSpPr>
        <p:sp>
          <p:nvSpPr>
            <p:cNvPr id="163910" name="文字方塊 23"/>
            <p:cNvSpPr txBox="1">
              <a:spLocks noChangeArrowheads="1"/>
            </p:cNvSpPr>
            <p:nvPr/>
          </p:nvSpPr>
          <p:spPr bwMode="auto">
            <a:xfrm>
              <a:off x="6484725" y="2872803"/>
              <a:ext cx="861596" cy="327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 dirty="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教育會考自然科標示</a:t>
              </a:r>
            </a:p>
            <a:p>
              <a:pPr eaLnBrk="1" hangingPunct="1"/>
              <a:endParaRPr lang="zh-TW" altLang="en-US" sz="2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endParaRPr>
            </a:p>
          </p:txBody>
        </p:sp>
        <p:sp>
          <p:nvSpPr>
            <p:cNvPr id="163911" name="文字方塊 25"/>
            <p:cNvSpPr txBox="1">
              <a:spLocks noChangeArrowheads="1"/>
            </p:cNvSpPr>
            <p:nvPr/>
          </p:nvSpPr>
          <p:spPr bwMode="auto">
            <a:xfrm>
              <a:off x="6770416" y="2441134"/>
              <a:ext cx="7560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0000FF"/>
                  </a:solidFill>
                </a:rPr>
                <a:t>12</a:t>
              </a:r>
              <a:endParaRPr lang="zh-TW" altLang="en-US" sz="2200">
                <a:solidFill>
                  <a:srgbClr val="0000FF"/>
                </a:solidFill>
              </a:endParaRPr>
            </a:p>
          </p:txBody>
        </p:sp>
      </p:grpSp>
      <p:grpSp>
        <p:nvGrpSpPr>
          <p:cNvPr id="163905" name="群組 7"/>
          <p:cNvGrpSpPr>
            <a:grpSpLocks/>
          </p:cNvGrpSpPr>
          <p:nvPr/>
        </p:nvGrpSpPr>
        <p:grpSpPr bwMode="auto">
          <a:xfrm>
            <a:off x="7270751" y="2219956"/>
            <a:ext cx="771525" cy="3503612"/>
            <a:chOff x="5528746" y="2449616"/>
            <a:chExt cx="771599" cy="3502928"/>
          </a:xfrm>
        </p:grpSpPr>
        <p:sp>
          <p:nvSpPr>
            <p:cNvPr id="163908" name="文字方塊 21"/>
            <p:cNvSpPr txBox="1">
              <a:spLocks noChangeArrowheads="1"/>
            </p:cNvSpPr>
            <p:nvPr/>
          </p:nvSpPr>
          <p:spPr bwMode="auto">
            <a:xfrm>
              <a:off x="5550022" y="2793419"/>
              <a:ext cx="523270" cy="3159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 dirty="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教育會考英語科標示</a:t>
              </a:r>
            </a:p>
          </p:txBody>
        </p:sp>
        <p:sp>
          <p:nvSpPr>
            <p:cNvPr id="163909" name="文字方塊 28"/>
            <p:cNvSpPr txBox="1">
              <a:spLocks noChangeArrowheads="1"/>
            </p:cNvSpPr>
            <p:nvPr/>
          </p:nvSpPr>
          <p:spPr bwMode="auto">
            <a:xfrm>
              <a:off x="5528746" y="2449616"/>
              <a:ext cx="77159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0000FF"/>
                  </a:solidFill>
                </a:rPr>
                <a:t>10</a:t>
              </a:r>
              <a:endParaRPr lang="zh-TW" altLang="en-US" sz="2200">
                <a:solidFill>
                  <a:srgbClr val="0000FF"/>
                </a:solidFill>
              </a:endParaRPr>
            </a:p>
          </p:txBody>
        </p:sp>
      </p:grpSp>
      <p:sp>
        <p:nvSpPr>
          <p:cNvPr id="163906" name="文字方塊 24"/>
          <p:cNvSpPr txBox="1">
            <a:spLocks noChangeArrowheads="1"/>
          </p:cNvSpPr>
          <p:nvPr/>
        </p:nvSpPr>
        <p:spPr bwMode="auto">
          <a:xfrm rot="-5400000">
            <a:off x="9072096" y="4988720"/>
            <a:ext cx="52322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en-US" altLang="zh-TW" sz="22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(A</a:t>
            </a:r>
            <a:r>
              <a:rPr lang="en-US" altLang="zh-TW" sz="22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++</a:t>
            </a:r>
            <a:r>
              <a:rPr lang="en-US" altLang="zh-TW" sz="22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&gt;A</a:t>
            </a:r>
            <a:r>
              <a:rPr lang="en-US" altLang="zh-TW" sz="22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+</a:t>
            </a:r>
            <a:r>
              <a:rPr lang="en-US" altLang="zh-TW" sz="22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&gt;A&gt; B</a:t>
            </a:r>
            <a:r>
              <a:rPr lang="en-US" altLang="zh-TW" sz="22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++</a:t>
            </a:r>
            <a:r>
              <a:rPr lang="en-US" altLang="zh-TW" sz="22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&gt;B</a:t>
            </a:r>
            <a:r>
              <a:rPr lang="en-US" altLang="zh-TW" sz="22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+</a:t>
            </a:r>
            <a:r>
              <a:rPr lang="en-US" altLang="zh-TW" sz="22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&gt;B&gt;C)</a:t>
            </a:r>
          </a:p>
        </p:txBody>
      </p:sp>
      <p:sp>
        <p:nvSpPr>
          <p:cNvPr id="163907" name="文字方塊 24"/>
          <p:cNvSpPr txBox="1">
            <a:spLocks noChangeArrowheads="1"/>
          </p:cNvSpPr>
          <p:nvPr/>
        </p:nvSpPr>
        <p:spPr bwMode="auto">
          <a:xfrm rot="-5400000">
            <a:off x="8937158" y="5431632"/>
            <a:ext cx="523220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</a:rPr>
              <a:t>標示比序</a:t>
            </a:r>
            <a:endParaRPr lang="en-US" altLang="zh-TW" sz="2200" b="1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5E10BF2-AF74-4348-8466-B85030978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26" y="1749010"/>
            <a:ext cx="3955972" cy="2640091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D0BF1CFD-6F63-4120-AC3C-67E9BF93AAE6}"/>
              </a:ext>
            </a:extLst>
          </p:cNvPr>
          <p:cNvSpPr txBox="1"/>
          <p:nvPr/>
        </p:nvSpPr>
        <p:spPr>
          <a:xfrm>
            <a:off x="4760259" y="3813888"/>
            <a:ext cx="63853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生醫學院</a:t>
            </a:r>
            <a:r>
              <a:rPr kumimoji="0" lang="zh-TW" altLang="en-US" sz="40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</a:t>
            </a:r>
            <a:r>
              <a:rPr kumimoji="0" lang="zh-TW" altLang="en-US" sz="40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搖籃</a:t>
            </a:r>
            <a:endParaRPr kumimoji="0" lang="en-US" altLang="zh-TW" sz="40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9AEEA10-3084-4A86-8E6D-AFD2B4ECF63F}"/>
              </a:ext>
            </a:extLst>
          </p:cNvPr>
          <p:cNvSpPr txBox="1"/>
          <p:nvPr/>
        </p:nvSpPr>
        <p:spPr>
          <a:xfrm>
            <a:off x="335360" y="540689"/>
            <a:ext cx="15421555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5333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桃園市立經國高中</a:t>
            </a:r>
            <a:r>
              <a:rPr lang="en-US" altLang="zh-TW" sz="5333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5333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雙語創造力實驗班</a:t>
            </a:r>
            <a:endParaRPr kumimoji="0" lang="zh-TW" altLang="en-US" sz="5333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A72A1B8-E856-49C4-BC05-5F3F0909E1A0}"/>
              </a:ext>
            </a:extLst>
          </p:cNvPr>
          <p:cNvSpPr txBox="1"/>
          <p:nvPr/>
        </p:nvSpPr>
        <p:spPr>
          <a:xfrm>
            <a:off x="4760259" y="1376417"/>
            <a:ext cx="7567207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733" dirty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素養實作、創造力校本特色課程</a:t>
            </a:r>
            <a:endParaRPr kumimoji="0" lang="en-US" altLang="zh-TW" sz="3733" dirty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9EEC6E0-BBC0-4AF5-A527-E970BB7295BF}"/>
              </a:ext>
            </a:extLst>
          </p:cNvPr>
          <p:cNvSpPr txBox="1"/>
          <p:nvPr/>
        </p:nvSpPr>
        <p:spPr>
          <a:xfrm>
            <a:off x="6158753" y="2166032"/>
            <a:ext cx="6463388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3733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雙語、國際教育</a:t>
            </a:r>
            <a:endParaRPr lang="zh-TW" altLang="en-US" sz="373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005A61B-1E22-4F40-823F-FB6E0D8D679D}"/>
              </a:ext>
            </a:extLst>
          </p:cNvPr>
          <p:cNvSpPr txBox="1"/>
          <p:nvPr/>
        </p:nvSpPr>
        <p:spPr>
          <a:xfrm>
            <a:off x="5074024" y="3033918"/>
            <a:ext cx="6764797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733" dirty="0">
                <a:solidFill>
                  <a:srgbClr val="CC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物理化學群、醫學生物群</a:t>
            </a:r>
            <a:endParaRPr kumimoji="0" lang="en-US" altLang="zh-TW" sz="3733" dirty="0">
              <a:solidFill>
                <a:srgbClr val="CC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B4DB1B41-95AF-4469-81A3-A145F658FD10}"/>
              </a:ext>
            </a:extLst>
          </p:cNvPr>
          <p:cNvSpPr txBox="1"/>
          <p:nvPr/>
        </p:nvSpPr>
        <p:spPr>
          <a:xfrm>
            <a:off x="3822086" y="4681774"/>
            <a:ext cx="514885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64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免試入學招收</a:t>
            </a:r>
            <a:endParaRPr lang="en-US" altLang="zh-TW" sz="4800" dirty="0">
              <a:solidFill>
                <a:srgbClr val="FF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自然組</a:t>
            </a:r>
            <a:r>
              <a:rPr lang="en-US" altLang="zh-TW" sz="48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(2</a:t>
            </a:r>
            <a:r>
              <a:rPr lang="zh-TW" alt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班</a:t>
            </a:r>
            <a:r>
              <a:rPr lang="en-US" altLang="zh-TW" sz="48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70</a:t>
            </a:r>
            <a:r>
              <a:rPr lang="zh-TW" alt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人</a:t>
            </a:r>
            <a:r>
              <a:rPr lang="en-US" altLang="zh-TW" sz="48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endParaRPr kumimoji="0" lang="en-US" altLang="zh-TW" sz="4800" dirty="0">
              <a:solidFill>
                <a:srgbClr val="FF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FC2C6C62-8752-4C1C-8B24-752DEC2AAF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511" y="4625137"/>
            <a:ext cx="1488575" cy="2232863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697B332C-E458-4037-A08B-32D19636C7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939" y="4695919"/>
            <a:ext cx="1488575" cy="2232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648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组 92"/>
          <p:cNvGrpSpPr/>
          <p:nvPr/>
        </p:nvGrpSpPr>
        <p:grpSpPr>
          <a:xfrm>
            <a:off x="9481204" y="444789"/>
            <a:ext cx="6192000" cy="6192000"/>
            <a:chOff x="942673" y="622206"/>
            <a:chExt cx="2065543" cy="2065543"/>
          </a:xfrm>
          <a:effectLst/>
        </p:grpSpPr>
        <p:sp>
          <p:nvSpPr>
            <p:cNvPr id="94" name="Freeform 5"/>
            <p:cNvSpPr>
              <a:spLocks/>
            </p:cNvSpPr>
            <p:nvPr/>
          </p:nvSpPr>
          <p:spPr bwMode="auto">
            <a:xfrm>
              <a:off x="942673" y="622206"/>
              <a:ext cx="2065543" cy="2065543"/>
            </a:xfrm>
            <a:custGeom>
              <a:avLst/>
              <a:gdLst>
                <a:gd name="T0" fmla="*/ 1580 w 1582"/>
                <a:gd name="T1" fmla="*/ 832 h 1582"/>
                <a:gd name="T2" fmla="*/ 1566 w 1582"/>
                <a:gd name="T3" fmla="*/ 952 h 1582"/>
                <a:gd name="T4" fmla="*/ 1534 w 1582"/>
                <a:gd name="T5" fmla="*/ 1064 h 1582"/>
                <a:gd name="T6" fmla="*/ 1486 w 1582"/>
                <a:gd name="T7" fmla="*/ 1168 h 1582"/>
                <a:gd name="T8" fmla="*/ 1424 w 1582"/>
                <a:gd name="T9" fmla="*/ 1266 h 1582"/>
                <a:gd name="T10" fmla="*/ 1350 w 1582"/>
                <a:gd name="T11" fmla="*/ 1352 h 1582"/>
                <a:gd name="T12" fmla="*/ 1264 w 1582"/>
                <a:gd name="T13" fmla="*/ 1426 h 1582"/>
                <a:gd name="T14" fmla="*/ 1168 w 1582"/>
                <a:gd name="T15" fmla="*/ 1488 h 1582"/>
                <a:gd name="T16" fmla="*/ 1062 w 1582"/>
                <a:gd name="T17" fmla="*/ 1534 h 1582"/>
                <a:gd name="T18" fmla="*/ 950 w 1582"/>
                <a:gd name="T19" fmla="*/ 1566 h 1582"/>
                <a:gd name="T20" fmla="*/ 832 w 1582"/>
                <a:gd name="T21" fmla="*/ 1582 h 1582"/>
                <a:gd name="T22" fmla="*/ 750 w 1582"/>
                <a:gd name="T23" fmla="*/ 1582 h 1582"/>
                <a:gd name="T24" fmla="*/ 632 w 1582"/>
                <a:gd name="T25" fmla="*/ 1566 h 1582"/>
                <a:gd name="T26" fmla="*/ 518 w 1582"/>
                <a:gd name="T27" fmla="*/ 1534 h 1582"/>
                <a:gd name="T28" fmla="*/ 414 w 1582"/>
                <a:gd name="T29" fmla="*/ 1488 h 1582"/>
                <a:gd name="T30" fmla="*/ 318 w 1582"/>
                <a:gd name="T31" fmla="*/ 1426 h 1582"/>
                <a:gd name="T32" fmla="*/ 232 w 1582"/>
                <a:gd name="T33" fmla="*/ 1352 h 1582"/>
                <a:gd name="T34" fmla="*/ 156 w 1582"/>
                <a:gd name="T35" fmla="*/ 1266 h 1582"/>
                <a:gd name="T36" fmla="*/ 96 w 1582"/>
                <a:gd name="T37" fmla="*/ 1168 h 1582"/>
                <a:gd name="T38" fmla="*/ 48 w 1582"/>
                <a:gd name="T39" fmla="*/ 1064 h 1582"/>
                <a:gd name="T40" fmla="*/ 16 w 1582"/>
                <a:gd name="T41" fmla="*/ 952 h 1582"/>
                <a:gd name="T42" fmla="*/ 0 w 1582"/>
                <a:gd name="T43" fmla="*/ 832 h 1582"/>
                <a:gd name="T44" fmla="*/ 0 w 1582"/>
                <a:gd name="T45" fmla="*/ 752 h 1582"/>
                <a:gd name="T46" fmla="*/ 16 w 1582"/>
                <a:gd name="T47" fmla="*/ 632 h 1582"/>
                <a:gd name="T48" fmla="*/ 48 w 1582"/>
                <a:gd name="T49" fmla="*/ 520 h 1582"/>
                <a:gd name="T50" fmla="*/ 96 w 1582"/>
                <a:gd name="T51" fmla="*/ 414 h 1582"/>
                <a:gd name="T52" fmla="*/ 156 w 1582"/>
                <a:gd name="T53" fmla="*/ 318 h 1582"/>
                <a:gd name="T54" fmla="*/ 232 w 1582"/>
                <a:gd name="T55" fmla="*/ 232 h 1582"/>
                <a:gd name="T56" fmla="*/ 318 w 1582"/>
                <a:gd name="T57" fmla="*/ 158 h 1582"/>
                <a:gd name="T58" fmla="*/ 414 w 1582"/>
                <a:gd name="T59" fmla="*/ 96 h 1582"/>
                <a:gd name="T60" fmla="*/ 518 w 1582"/>
                <a:gd name="T61" fmla="*/ 48 h 1582"/>
                <a:gd name="T62" fmla="*/ 632 w 1582"/>
                <a:gd name="T63" fmla="*/ 16 h 1582"/>
                <a:gd name="T64" fmla="*/ 750 w 1582"/>
                <a:gd name="T65" fmla="*/ 2 h 1582"/>
                <a:gd name="T66" fmla="*/ 832 w 1582"/>
                <a:gd name="T67" fmla="*/ 2 h 1582"/>
                <a:gd name="T68" fmla="*/ 950 w 1582"/>
                <a:gd name="T69" fmla="*/ 16 h 1582"/>
                <a:gd name="T70" fmla="*/ 1062 w 1582"/>
                <a:gd name="T71" fmla="*/ 48 h 1582"/>
                <a:gd name="T72" fmla="*/ 1168 w 1582"/>
                <a:gd name="T73" fmla="*/ 96 h 1582"/>
                <a:gd name="T74" fmla="*/ 1264 w 1582"/>
                <a:gd name="T75" fmla="*/ 158 h 1582"/>
                <a:gd name="T76" fmla="*/ 1350 w 1582"/>
                <a:gd name="T77" fmla="*/ 232 h 1582"/>
                <a:gd name="T78" fmla="*/ 1424 w 1582"/>
                <a:gd name="T79" fmla="*/ 318 h 1582"/>
                <a:gd name="T80" fmla="*/ 1486 w 1582"/>
                <a:gd name="T81" fmla="*/ 414 h 1582"/>
                <a:gd name="T82" fmla="*/ 1534 w 1582"/>
                <a:gd name="T83" fmla="*/ 520 h 1582"/>
                <a:gd name="T84" fmla="*/ 1566 w 1582"/>
                <a:gd name="T85" fmla="*/ 632 h 1582"/>
                <a:gd name="T86" fmla="*/ 1580 w 1582"/>
                <a:gd name="T87" fmla="*/ 752 h 1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82" h="1582">
                  <a:moveTo>
                    <a:pt x="1582" y="792"/>
                  </a:moveTo>
                  <a:lnTo>
                    <a:pt x="1582" y="792"/>
                  </a:lnTo>
                  <a:lnTo>
                    <a:pt x="1580" y="832"/>
                  </a:lnTo>
                  <a:lnTo>
                    <a:pt x="1578" y="872"/>
                  </a:lnTo>
                  <a:lnTo>
                    <a:pt x="1572" y="912"/>
                  </a:lnTo>
                  <a:lnTo>
                    <a:pt x="1566" y="952"/>
                  </a:lnTo>
                  <a:lnTo>
                    <a:pt x="1556" y="990"/>
                  </a:lnTo>
                  <a:lnTo>
                    <a:pt x="1546" y="1028"/>
                  </a:lnTo>
                  <a:lnTo>
                    <a:pt x="1534" y="1064"/>
                  </a:lnTo>
                  <a:lnTo>
                    <a:pt x="1520" y="1100"/>
                  </a:lnTo>
                  <a:lnTo>
                    <a:pt x="1504" y="1134"/>
                  </a:lnTo>
                  <a:lnTo>
                    <a:pt x="1486" y="1168"/>
                  </a:lnTo>
                  <a:lnTo>
                    <a:pt x="1468" y="1202"/>
                  </a:lnTo>
                  <a:lnTo>
                    <a:pt x="1446" y="1234"/>
                  </a:lnTo>
                  <a:lnTo>
                    <a:pt x="1424" y="1266"/>
                  </a:lnTo>
                  <a:lnTo>
                    <a:pt x="1402" y="1294"/>
                  </a:lnTo>
                  <a:lnTo>
                    <a:pt x="1376" y="1324"/>
                  </a:lnTo>
                  <a:lnTo>
                    <a:pt x="1350" y="1352"/>
                  </a:lnTo>
                  <a:lnTo>
                    <a:pt x="1322" y="1378"/>
                  </a:lnTo>
                  <a:lnTo>
                    <a:pt x="1294" y="1402"/>
                  </a:lnTo>
                  <a:lnTo>
                    <a:pt x="1264" y="1426"/>
                  </a:lnTo>
                  <a:lnTo>
                    <a:pt x="1234" y="1448"/>
                  </a:lnTo>
                  <a:lnTo>
                    <a:pt x="1200" y="1468"/>
                  </a:lnTo>
                  <a:lnTo>
                    <a:pt x="1168" y="1488"/>
                  </a:lnTo>
                  <a:lnTo>
                    <a:pt x="1134" y="1504"/>
                  </a:lnTo>
                  <a:lnTo>
                    <a:pt x="1098" y="1520"/>
                  </a:lnTo>
                  <a:lnTo>
                    <a:pt x="1062" y="1534"/>
                  </a:lnTo>
                  <a:lnTo>
                    <a:pt x="1026" y="1548"/>
                  </a:lnTo>
                  <a:lnTo>
                    <a:pt x="988" y="1558"/>
                  </a:lnTo>
                  <a:lnTo>
                    <a:pt x="950" y="1566"/>
                  </a:lnTo>
                  <a:lnTo>
                    <a:pt x="912" y="1574"/>
                  </a:lnTo>
                  <a:lnTo>
                    <a:pt x="872" y="1578"/>
                  </a:lnTo>
                  <a:lnTo>
                    <a:pt x="832" y="1582"/>
                  </a:lnTo>
                  <a:lnTo>
                    <a:pt x="790" y="1582"/>
                  </a:lnTo>
                  <a:lnTo>
                    <a:pt x="790" y="1582"/>
                  </a:lnTo>
                  <a:lnTo>
                    <a:pt x="750" y="1582"/>
                  </a:lnTo>
                  <a:lnTo>
                    <a:pt x="710" y="1578"/>
                  </a:lnTo>
                  <a:lnTo>
                    <a:pt x="670" y="1574"/>
                  </a:lnTo>
                  <a:lnTo>
                    <a:pt x="632" y="1566"/>
                  </a:lnTo>
                  <a:lnTo>
                    <a:pt x="594" y="1558"/>
                  </a:lnTo>
                  <a:lnTo>
                    <a:pt x="556" y="1548"/>
                  </a:lnTo>
                  <a:lnTo>
                    <a:pt x="518" y="1534"/>
                  </a:lnTo>
                  <a:lnTo>
                    <a:pt x="482" y="1520"/>
                  </a:lnTo>
                  <a:lnTo>
                    <a:pt x="448" y="1504"/>
                  </a:lnTo>
                  <a:lnTo>
                    <a:pt x="414" y="1488"/>
                  </a:lnTo>
                  <a:lnTo>
                    <a:pt x="380" y="1468"/>
                  </a:lnTo>
                  <a:lnTo>
                    <a:pt x="348" y="1448"/>
                  </a:lnTo>
                  <a:lnTo>
                    <a:pt x="318" y="1426"/>
                  </a:lnTo>
                  <a:lnTo>
                    <a:pt x="288" y="1402"/>
                  </a:lnTo>
                  <a:lnTo>
                    <a:pt x="258" y="1378"/>
                  </a:lnTo>
                  <a:lnTo>
                    <a:pt x="232" y="1352"/>
                  </a:lnTo>
                  <a:lnTo>
                    <a:pt x="206" y="1324"/>
                  </a:lnTo>
                  <a:lnTo>
                    <a:pt x="180" y="1294"/>
                  </a:lnTo>
                  <a:lnTo>
                    <a:pt x="156" y="1266"/>
                  </a:lnTo>
                  <a:lnTo>
                    <a:pt x="134" y="1234"/>
                  </a:lnTo>
                  <a:lnTo>
                    <a:pt x="114" y="1202"/>
                  </a:lnTo>
                  <a:lnTo>
                    <a:pt x="96" y="1168"/>
                  </a:lnTo>
                  <a:lnTo>
                    <a:pt x="78" y="1134"/>
                  </a:lnTo>
                  <a:lnTo>
                    <a:pt x="62" y="1100"/>
                  </a:lnTo>
                  <a:lnTo>
                    <a:pt x="48" y="1064"/>
                  </a:lnTo>
                  <a:lnTo>
                    <a:pt x="36" y="1028"/>
                  </a:lnTo>
                  <a:lnTo>
                    <a:pt x="24" y="990"/>
                  </a:lnTo>
                  <a:lnTo>
                    <a:pt x="16" y="952"/>
                  </a:lnTo>
                  <a:lnTo>
                    <a:pt x="8" y="912"/>
                  </a:lnTo>
                  <a:lnTo>
                    <a:pt x="4" y="872"/>
                  </a:lnTo>
                  <a:lnTo>
                    <a:pt x="0" y="832"/>
                  </a:lnTo>
                  <a:lnTo>
                    <a:pt x="0" y="792"/>
                  </a:lnTo>
                  <a:lnTo>
                    <a:pt x="0" y="792"/>
                  </a:lnTo>
                  <a:lnTo>
                    <a:pt x="0" y="752"/>
                  </a:lnTo>
                  <a:lnTo>
                    <a:pt x="4" y="710"/>
                  </a:lnTo>
                  <a:lnTo>
                    <a:pt x="8" y="672"/>
                  </a:lnTo>
                  <a:lnTo>
                    <a:pt x="16" y="632"/>
                  </a:lnTo>
                  <a:lnTo>
                    <a:pt x="24" y="594"/>
                  </a:lnTo>
                  <a:lnTo>
                    <a:pt x="36" y="556"/>
                  </a:lnTo>
                  <a:lnTo>
                    <a:pt x="48" y="520"/>
                  </a:lnTo>
                  <a:lnTo>
                    <a:pt x="62" y="484"/>
                  </a:lnTo>
                  <a:lnTo>
                    <a:pt x="78" y="448"/>
                  </a:lnTo>
                  <a:lnTo>
                    <a:pt x="96" y="414"/>
                  </a:lnTo>
                  <a:lnTo>
                    <a:pt x="114" y="382"/>
                  </a:lnTo>
                  <a:lnTo>
                    <a:pt x="134" y="350"/>
                  </a:lnTo>
                  <a:lnTo>
                    <a:pt x="156" y="318"/>
                  </a:lnTo>
                  <a:lnTo>
                    <a:pt x="180" y="288"/>
                  </a:lnTo>
                  <a:lnTo>
                    <a:pt x="206" y="260"/>
                  </a:lnTo>
                  <a:lnTo>
                    <a:pt x="232" y="232"/>
                  </a:lnTo>
                  <a:lnTo>
                    <a:pt x="258" y="206"/>
                  </a:lnTo>
                  <a:lnTo>
                    <a:pt x="288" y="182"/>
                  </a:lnTo>
                  <a:lnTo>
                    <a:pt x="318" y="158"/>
                  </a:lnTo>
                  <a:lnTo>
                    <a:pt x="348" y="136"/>
                  </a:lnTo>
                  <a:lnTo>
                    <a:pt x="380" y="116"/>
                  </a:lnTo>
                  <a:lnTo>
                    <a:pt x="414" y="96"/>
                  </a:lnTo>
                  <a:lnTo>
                    <a:pt x="448" y="78"/>
                  </a:lnTo>
                  <a:lnTo>
                    <a:pt x="482" y="62"/>
                  </a:lnTo>
                  <a:lnTo>
                    <a:pt x="518" y="48"/>
                  </a:lnTo>
                  <a:lnTo>
                    <a:pt x="556" y="36"/>
                  </a:lnTo>
                  <a:lnTo>
                    <a:pt x="594" y="26"/>
                  </a:lnTo>
                  <a:lnTo>
                    <a:pt x="632" y="16"/>
                  </a:lnTo>
                  <a:lnTo>
                    <a:pt x="670" y="10"/>
                  </a:lnTo>
                  <a:lnTo>
                    <a:pt x="710" y="4"/>
                  </a:lnTo>
                  <a:lnTo>
                    <a:pt x="750" y="2"/>
                  </a:lnTo>
                  <a:lnTo>
                    <a:pt x="790" y="0"/>
                  </a:lnTo>
                  <a:lnTo>
                    <a:pt x="790" y="0"/>
                  </a:lnTo>
                  <a:lnTo>
                    <a:pt x="832" y="2"/>
                  </a:lnTo>
                  <a:lnTo>
                    <a:pt x="872" y="4"/>
                  </a:lnTo>
                  <a:lnTo>
                    <a:pt x="912" y="10"/>
                  </a:lnTo>
                  <a:lnTo>
                    <a:pt x="950" y="16"/>
                  </a:lnTo>
                  <a:lnTo>
                    <a:pt x="988" y="26"/>
                  </a:lnTo>
                  <a:lnTo>
                    <a:pt x="1026" y="36"/>
                  </a:lnTo>
                  <a:lnTo>
                    <a:pt x="1062" y="48"/>
                  </a:lnTo>
                  <a:lnTo>
                    <a:pt x="1098" y="62"/>
                  </a:lnTo>
                  <a:lnTo>
                    <a:pt x="1134" y="78"/>
                  </a:lnTo>
                  <a:lnTo>
                    <a:pt x="1168" y="96"/>
                  </a:lnTo>
                  <a:lnTo>
                    <a:pt x="1200" y="116"/>
                  </a:lnTo>
                  <a:lnTo>
                    <a:pt x="1234" y="136"/>
                  </a:lnTo>
                  <a:lnTo>
                    <a:pt x="1264" y="158"/>
                  </a:lnTo>
                  <a:lnTo>
                    <a:pt x="1294" y="182"/>
                  </a:lnTo>
                  <a:lnTo>
                    <a:pt x="1322" y="206"/>
                  </a:lnTo>
                  <a:lnTo>
                    <a:pt x="1350" y="232"/>
                  </a:lnTo>
                  <a:lnTo>
                    <a:pt x="1376" y="260"/>
                  </a:lnTo>
                  <a:lnTo>
                    <a:pt x="1402" y="288"/>
                  </a:lnTo>
                  <a:lnTo>
                    <a:pt x="1424" y="318"/>
                  </a:lnTo>
                  <a:lnTo>
                    <a:pt x="1446" y="350"/>
                  </a:lnTo>
                  <a:lnTo>
                    <a:pt x="1468" y="382"/>
                  </a:lnTo>
                  <a:lnTo>
                    <a:pt x="1486" y="414"/>
                  </a:lnTo>
                  <a:lnTo>
                    <a:pt x="1504" y="448"/>
                  </a:lnTo>
                  <a:lnTo>
                    <a:pt x="1520" y="484"/>
                  </a:lnTo>
                  <a:lnTo>
                    <a:pt x="1534" y="520"/>
                  </a:lnTo>
                  <a:lnTo>
                    <a:pt x="1546" y="556"/>
                  </a:lnTo>
                  <a:lnTo>
                    <a:pt x="1556" y="594"/>
                  </a:lnTo>
                  <a:lnTo>
                    <a:pt x="1566" y="632"/>
                  </a:lnTo>
                  <a:lnTo>
                    <a:pt x="1572" y="672"/>
                  </a:lnTo>
                  <a:lnTo>
                    <a:pt x="1578" y="710"/>
                  </a:lnTo>
                  <a:lnTo>
                    <a:pt x="1580" y="752"/>
                  </a:lnTo>
                  <a:lnTo>
                    <a:pt x="1582" y="792"/>
                  </a:lnTo>
                  <a:lnTo>
                    <a:pt x="1582" y="792"/>
                  </a:lnTo>
                  <a:close/>
                </a:path>
              </a:pathLst>
            </a:custGeom>
            <a:solidFill>
              <a:srgbClr val="007E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4267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5" name="Freeform 6"/>
            <p:cNvSpPr>
              <a:spLocks/>
            </p:cNvSpPr>
            <p:nvPr/>
          </p:nvSpPr>
          <p:spPr bwMode="auto">
            <a:xfrm>
              <a:off x="1305645" y="776273"/>
              <a:ext cx="1415328" cy="1856638"/>
            </a:xfrm>
            <a:custGeom>
              <a:avLst/>
              <a:gdLst>
                <a:gd name="T0" fmla="*/ 1024 w 1084"/>
                <a:gd name="T1" fmla="*/ 902 h 1422"/>
                <a:gd name="T2" fmla="*/ 868 w 1084"/>
                <a:gd name="T3" fmla="*/ 822 h 1422"/>
                <a:gd name="T4" fmla="*/ 764 w 1084"/>
                <a:gd name="T5" fmla="*/ 854 h 1422"/>
                <a:gd name="T6" fmla="*/ 710 w 1084"/>
                <a:gd name="T7" fmla="*/ 788 h 1422"/>
                <a:gd name="T8" fmla="*/ 664 w 1084"/>
                <a:gd name="T9" fmla="*/ 788 h 1422"/>
                <a:gd name="T10" fmla="*/ 634 w 1084"/>
                <a:gd name="T11" fmla="*/ 712 h 1422"/>
                <a:gd name="T12" fmla="*/ 576 w 1084"/>
                <a:gd name="T13" fmla="*/ 724 h 1422"/>
                <a:gd name="T14" fmla="*/ 576 w 1084"/>
                <a:gd name="T15" fmla="*/ 626 h 1422"/>
                <a:gd name="T16" fmla="*/ 724 w 1084"/>
                <a:gd name="T17" fmla="*/ 682 h 1422"/>
                <a:gd name="T18" fmla="*/ 762 w 1084"/>
                <a:gd name="T19" fmla="*/ 600 h 1422"/>
                <a:gd name="T20" fmla="*/ 806 w 1084"/>
                <a:gd name="T21" fmla="*/ 504 h 1422"/>
                <a:gd name="T22" fmla="*/ 926 w 1084"/>
                <a:gd name="T23" fmla="*/ 238 h 1422"/>
                <a:gd name="T24" fmla="*/ 844 w 1084"/>
                <a:gd name="T25" fmla="*/ 144 h 1422"/>
                <a:gd name="T26" fmla="*/ 800 w 1084"/>
                <a:gd name="T27" fmla="*/ 286 h 1422"/>
                <a:gd name="T28" fmla="*/ 628 w 1084"/>
                <a:gd name="T29" fmla="*/ 182 h 1422"/>
                <a:gd name="T30" fmla="*/ 752 w 1084"/>
                <a:gd name="T31" fmla="*/ 114 h 1422"/>
                <a:gd name="T32" fmla="*/ 714 w 1084"/>
                <a:gd name="T33" fmla="*/ 20 h 1422"/>
                <a:gd name="T34" fmla="*/ 440 w 1084"/>
                <a:gd name="T35" fmla="*/ 42 h 1422"/>
                <a:gd name="T36" fmla="*/ 272 w 1084"/>
                <a:gd name="T37" fmla="*/ 42 h 1422"/>
                <a:gd name="T38" fmla="*/ 48 w 1084"/>
                <a:gd name="T39" fmla="*/ 58 h 1422"/>
                <a:gd name="T40" fmla="*/ 28 w 1084"/>
                <a:gd name="T41" fmla="*/ 92 h 1422"/>
                <a:gd name="T42" fmla="*/ 60 w 1084"/>
                <a:gd name="T43" fmla="*/ 134 h 1422"/>
                <a:gd name="T44" fmla="*/ 22 w 1084"/>
                <a:gd name="T45" fmla="*/ 204 h 1422"/>
                <a:gd name="T46" fmla="*/ 32 w 1084"/>
                <a:gd name="T47" fmla="*/ 290 h 1422"/>
                <a:gd name="T48" fmla="*/ 136 w 1084"/>
                <a:gd name="T49" fmla="*/ 184 h 1422"/>
                <a:gd name="T50" fmla="*/ 308 w 1084"/>
                <a:gd name="T51" fmla="*/ 320 h 1422"/>
                <a:gd name="T52" fmla="*/ 370 w 1084"/>
                <a:gd name="T53" fmla="*/ 604 h 1422"/>
                <a:gd name="T54" fmla="*/ 534 w 1084"/>
                <a:gd name="T55" fmla="*/ 762 h 1422"/>
                <a:gd name="T56" fmla="*/ 698 w 1084"/>
                <a:gd name="T57" fmla="*/ 882 h 1422"/>
                <a:gd name="T58" fmla="*/ 740 w 1084"/>
                <a:gd name="T59" fmla="*/ 890 h 1422"/>
                <a:gd name="T60" fmla="*/ 742 w 1084"/>
                <a:gd name="T61" fmla="*/ 1056 h 1422"/>
                <a:gd name="T62" fmla="*/ 784 w 1084"/>
                <a:gd name="T63" fmla="*/ 1158 h 1422"/>
                <a:gd name="T64" fmla="*/ 694 w 1084"/>
                <a:gd name="T65" fmla="*/ 1422 h 1422"/>
                <a:gd name="T66" fmla="*/ 958 w 1084"/>
                <a:gd name="T67" fmla="*/ 1244 h 1422"/>
                <a:gd name="T68" fmla="*/ 1046 w 1084"/>
                <a:gd name="T69" fmla="*/ 1164 h 1422"/>
                <a:gd name="T70" fmla="*/ 1024 w 1084"/>
                <a:gd name="T71" fmla="*/ 962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84" h="1422">
                  <a:moveTo>
                    <a:pt x="1024" y="962"/>
                  </a:moveTo>
                  <a:lnTo>
                    <a:pt x="1024" y="902"/>
                  </a:lnTo>
                  <a:lnTo>
                    <a:pt x="968" y="854"/>
                  </a:lnTo>
                  <a:lnTo>
                    <a:pt x="868" y="822"/>
                  </a:lnTo>
                  <a:lnTo>
                    <a:pt x="784" y="822"/>
                  </a:lnTo>
                  <a:lnTo>
                    <a:pt x="764" y="854"/>
                  </a:lnTo>
                  <a:lnTo>
                    <a:pt x="730" y="834"/>
                  </a:lnTo>
                  <a:lnTo>
                    <a:pt x="710" y="788"/>
                  </a:lnTo>
                  <a:lnTo>
                    <a:pt x="664" y="788"/>
                  </a:lnTo>
                  <a:lnTo>
                    <a:pt x="664" y="788"/>
                  </a:lnTo>
                  <a:lnTo>
                    <a:pt x="688" y="712"/>
                  </a:lnTo>
                  <a:lnTo>
                    <a:pt x="634" y="712"/>
                  </a:lnTo>
                  <a:lnTo>
                    <a:pt x="604" y="744"/>
                  </a:lnTo>
                  <a:lnTo>
                    <a:pt x="576" y="724"/>
                  </a:lnTo>
                  <a:lnTo>
                    <a:pt x="576" y="682"/>
                  </a:lnTo>
                  <a:lnTo>
                    <a:pt x="576" y="626"/>
                  </a:lnTo>
                  <a:lnTo>
                    <a:pt x="700" y="596"/>
                  </a:lnTo>
                  <a:lnTo>
                    <a:pt x="724" y="682"/>
                  </a:lnTo>
                  <a:lnTo>
                    <a:pt x="762" y="654"/>
                  </a:lnTo>
                  <a:lnTo>
                    <a:pt x="762" y="600"/>
                  </a:lnTo>
                  <a:lnTo>
                    <a:pt x="784" y="578"/>
                  </a:lnTo>
                  <a:lnTo>
                    <a:pt x="806" y="504"/>
                  </a:lnTo>
                  <a:lnTo>
                    <a:pt x="1014" y="432"/>
                  </a:lnTo>
                  <a:lnTo>
                    <a:pt x="926" y="238"/>
                  </a:lnTo>
                  <a:lnTo>
                    <a:pt x="888" y="228"/>
                  </a:lnTo>
                  <a:lnTo>
                    <a:pt x="844" y="144"/>
                  </a:lnTo>
                  <a:lnTo>
                    <a:pt x="776" y="144"/>
                  </a:lnTo>
                  <a:lnTo>
                    <a:pt x="800" y="286"/>
                  </a:lnTo>
                  <a:lnTo>
                    <a:pt x="752" y="286"/>
                  </a:lnTo>
                  <a:lnTo>
                    <a:pt x="628" y="182"/>
                  </a:lnTo>
                  <a:lnTo>
                    <a:pt x="650" y="134"/>
                  </a:lnTo>
                  <a:lnTo>
                    <a:pt x="752" y="114"/>
                  </a:lnTo>
                  <a:lnTo>
                    <a:pt x="752" y="42"/>
                  </a:lnTo>
                  <a:lnTo>
                    <a:pt x="714" y="20"/>
                  </a:lnTo>
                  <a:lnTo>
                    <a:pt x="542" y="42"/>
                  </a:lnTo>
                  <a:lnTo>
                    <a:pt x="440" y="42"/>
                  </a:lnTo>
                  <a:lnTo>
                    <a:pt x="362" y="20"/>
                  </a:lnTo>
                  <a:lnTo>
                    <a:pt x="272" y="42"/>
                  </a:lnTo>
                  <a:lnTo>
                    <a:pt x="136" y="0"/>
                  </a:lnTo>
                  <a:lnTo>
                    <a:pt x="48" y="58"/>
                  </a:lnTo>
                  <a:lnTo>
                    <a:pt x="72" y="92"/>
                  </a:lnTo>
                  <a:lnTo>
                    <a:pt x="28" y="92"/>
                  </a:lnTo>
                  <a:lnTo>
                    <a:pt x="28" y="134"/>
                  </a:lnTo>
                  <a:lnTo>
                    <a:pt x="60" y="134"/>
                  </a:lnTo>
                  <a:lnTo>
                    <a:pt x="0" y="168"/>
                  </a:lnTo>
                  <a:lnTo>
                    <a:pt x="22" y="204"/>
                  </a:lnTo>
                  <a:lnTo>
                    <a:pt x="54" y="204"/>
                  </a:lnTo>
                  <a:lnTo>
                    <a:pt x="32" y="290"/>
                  </a:lnTo>
                  <a:lnTo>
                    <a:pt x="68" y="258"/>
                  </a:lnTo>
                  <a:lnTo>
                    <a:pt x="136" y="184"/>
                  </a:lnTo>
                  <a:lnTo>
                    <a:pt x="240" y="212"/>
                  </a:lnTo>
                  <a:lnTo>
                    <a:pt x="308" y="320"/>
                  </a:lnTo>
                  <a:lnTo>
                    <a:pt x="294" y="486"/>
                  </a:lnTo>
                  <a:lnTo>
                    <a:pt x="370" y="604"/>
                  </a:lnTo>
                  <a:lnTo>
                    <a:pt x="416" y="724"/>
                  </a:lnTo>
                  <a:lnTo>
                    <a:pt x="534" y="762"/>
                  </a:lnTo>
                  <a:lnTo>
                    <a:pt x="606" y="800"/>
                  </a:lnTo>
                  <a:lnTo>
                    <a:pt x="698" y="882"/>
                  </a:lnTo>
                  <a:lnTo>
                    <a:pt x="730" y="882"/>
                  </a:lnTo>
                  <a:lnTo>
                    <a:pt x="740" y="890"/>
                  </a:lnTo>
                  <a:lnTo>
                    <a:pt x="720" y="948"/>
                  </a:lnTo>
                  <a:lnTo>
                    <a:pt x="742" y="1056"/>
                  </a:lnTo>
                  <a:lnTo>
                    <a:pt x="720" y="1110"/>
                  </a:lnTo>
                  <a:lnTo>
                    <a:pt x="784" y="1158"/>
                  </a:lnTo>
                  <a:lnTo>
                    <a:pt x="808" y="1194"/>
                  </a:lnTo>
                  <a:lnTo>
                    <a:pt x="694" y="1422"/>
                  </a:lnTo>
                  <a:lnTo>
                    <a:pt x="850" y="1370"/>
                  </a:lnTo>
                  <a:lnTo>
                    <a:pt x="958" y="1244"/>
                  </a:lnTo>
                  <a:lnTo>
                    <a:pt x="980" y="1172"/>
                  </a:lnTo>
                  <a:lnTo>
                    <a:pt x="1046" y="1164"/>
                  </a:lnTo>
                  <a:lnTo>
                    <a:pt x="1084" y="996"/>
                  </a:lnTo>
                  <a:lnTo>
                    <a:pt x="1024" y="962"/>
                  </a:lnTo>
                  <a:close/>
                </a:path>
              </a:pathLst>
            </a:custGeom>
            <a:solidFill>
              <a:srgbClr val="91D0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4267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96" name="文本框 95"/>
          <p:cNvSpPr txBox="1"/>
          <p:nvPr/>
        </p:nvSpPr>
        <p:spPr>
          <a:xfrm rot="21158846">
            <a:off x="3153583" y="264523"/>
            <a:ext cx="10979852" cy="5355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TW" altLang="en-US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檢定</a:t>
            </a:r>
            <a:r>
              <a:rPr lang="en-US" altLang="zh-TW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.</a:t>
            </a:r>
            <a:r>
              <a:rPr lang="zh-TW" altLang="en-US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創意樣樣行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566DC13B-556F-43BF-B833-017CA9495484}"/>
              </a:ext>
            </a:extLst>
          </p:cNvPr>
          <p:cNvGrpSpPr/>
          <p:nvPr/>
        </p:nvGrpSpPr>
        <p:grpSpPr>
          <a:xfrm flipH="1">
            <a:off x="-4462193" y="4602760"/>
            <a:ext cx="9050795" cy="599278"/>
            <a:chOff x="1707166" y="3418733"/>
            <a:chExt cx="6788096" cy="569355"/>
          </a:xfrm>
        </p:grpSpPr>
        <p:sp>
          <p:nvSpPr>
            <p:cNvPr id="193" name="五边形 420">
              <a:extLst>
                <a:ext uri="{FF2B5EF4-FFF2-40B4-BE49-F238E27FC236}">
                  <a16:creationId xmlns:a16="http://schemas.microsoft.com/office/drawing/2014/main" id="{F8254EFC-E432-40D8-B7F4-53FCFC2EA2C3}"/>
                </a:ext>
              </a:extLst>
            </p:cNvPr>
            <p:cNvSpPr/>
            <p:nvPr/>
          </p:nvSpPr>
          <p:spPr>
            <a:xfrm flipH="1">
              <a:off x="1707166" y="3418733"/>
              <a:ext cx="6788096" cy="569355"/>
            </a:xfrm>
            <a:prstGeom prst="homePlate">
              <a:avLst/>
            </a:prstGeom>
            <a:solidFill>
              <a:srgbClr val="FCA82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33"/>
            </a:p>
          </p:txBody>
        </p:sp>
        <p:grpSp>
          <p:nvGrpSpPr>
            <p:cNvPr id="206" name="群組 205">
              <a:extLst>
                <a:ext uri="{FF2B5EF4-FFF2-40B4-BE49-F238E27FC236}">
                  <a16:creationId xmlns:a16="http://schemas.microsoft.com/office/drawing/2014/main" id="{6BA3D662-8312-46FC-89F3-D46427D599EB}"/>
                </a:ext>
              </a:extLst>
            </p:cNvPr>
            <p:cNvGrpSpPr/>
            <p:nvPr/>
          </p:nvGrpSpPr>
          <p:grpSpPr>
            <a:xfrm>
              <a:off x="2159489" y="3521063"/>
              <a:ext cx="287999" cy="399565"/>
              <a:chOff x="3162084" y="3629761"/>
              <a:chExt cx="449662" cy="625936"/>
            </a:xfrm>
          </p:grpSpPr>
          <p:sp>
            <p:nvSpPr>
              <p:cNvPr id="207" name="椭圆 445">
                <a:extLst>
                  <a:ext uri="{FF2B5EF4-FFF2-40B4-BE49-F238E27FC236}">
                    <a16:creationId xmlns:a16="http://schemas.microsoft.com/office/drawing/2014/main" id="{9EE12A1A-9D66-4183-AE75-7A9329350778}"/>
                  </a:ext>
                </a:extLst>
              </p:cNvPr>
              <p:cNvSpPr/>
              <p:nvPr/>
            </p:nvSpPr>
            <p:spPr>
              <a:xfrm>
                <a:off x="3162084" y="3666376"/>
                <a:ext cx="449662" cy="57151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33" b="1" dirty="0"/>
              </a:p>
            </p:txBody>
          </p:sp>
          <p:sp>
            <p:nvSpPr>
              <p:cNvPr id="208" name="矩形 207">
                <a:extLst>
                  <a:ext uri="{FF2B5EF4-FFF2-40B4-BE49-F238E27FC236}">
                    <a16:creationId xmlns:a16="http://schemas.microsoft.com/office/drawing/2014/main" id="{FBD2509F-F181-460B-8C0D-50C048E72491}"/>
                  </a:ext>
                </a:extLst>
              </p:cNvPr>
              <p:cNvSpPr/>
              <p:nvPr/>
            </p:nvSpPr>
            <p:spPr>
              <a:xfrm>
                <a:off x="3189889" y="3629761"/>
                <a:ext cx="377675" cy="625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altLang="zh-CN" sz="2133" b="1" dirty="0">
                    <a:solidFill>
                      <a:srgbClr val="FCA826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a:rPr>
                  <a:t>3</a:t>
                </a:r>
                <a:endParaRPr lang="zh-CN" altLang="en-US" sz="2133" b="1" dirty="0">
                  <a:solidFill>
                    <a:srgbClr val="FCA82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sp>
          <p:nvSpPr>
            <p:cNvPr id="209" name="矩形 208">
              <a:extLst>
                <a:ext uri="{FF2B5EF4-FFF2-40B4-BE49-F238E27FC236}">
                  <a16:creationId xmlns:a16="http://schemas.microsoft.com/office/drawing/2014/main" id="{EEE9AE7C-68BF-4E0B-A957-343719D16AB9}"/>
                </a:ext>
              </a:extLst>
            </p:cNvPr>
            <p:cNvSpPr/>
            <p:nvPr/>
          </p:nvSpPr>
          <p:spPr>
            <a:xfrm>
              <a:off x="2534301" y="3460548"/>
              <a:ext cx="1215718" cy="4970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zh-TW" altLang="en-US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競賽規劃</a:t>
              </a:r>
              <a:endParaRPr lang="en-US" altLang="zh-CN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05A34324-1B65-4911-9F3F-96636C773BA2}"/>
              </a:ext>
            </a:extLst>
          </p:cNvPr>
          <p:cNvGrpSpPr/>
          <p:nvPr/>
        </p:nvGrpSpPr>
        <p:grpSpPr>
          <a:xfrm flipH="1">
            <a:off x="-4030628" y="1513034"/>
            <a:ext cx="10157024" cy="1239638"/>
            <a:chOff x="711742" y="2286995"/>
            <a:chExt cx="7617768" cy="1177738"/>
          </a:xfrm>
        </p:grpSpPr>
        <p:sp>
          <p:nvSpPr>
            <p:cNvPr id="191" name="五边形 418">
              <a:extLst>
                <a:ext uri="{FF2B5EF4-FFF2-40B4-BE49-F238E27FC236}">
                  <a16:creationId xmlns:a16="http://schemas.microsoft.com/office/drawing/2014/main" id="{11CB080F-85A2-4C9A-B238-3672570AEF91}"/>
                </a:ext>
              </a:extLst>
            </p:cNvPr>
            <p:cNvSpPr/>
            <p:nvPr/>
          </p:nvSpPr>
          <p:spPr>
            <a:xfrm flipH="1">
              <a:off x="711742" y="2286995"/>
              <a:ext cx="7617768" cy="569355"/>
            </a:xfrm>
            <a:prstGeom prst="homePlate">
              <a:avLst/>
            </a:prstGeom>
            <a:solidFill>
              <a:srgbClr val="82D64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33"/>
            </a:p>
          </p:txBody>
        </p:sp>
        <p:grpSp>
          <p:nvGrpSpPr>
            <p:cNvPr id="200" name="群組 199">
              <a:extLst>
                <a:ext uri="{FF2B5EF4-FFF2-40B4-BE49-F238E27FC236}">
                  <a16:creationId xmlns:a16="http://schemas.microsoft.com/office/drawing/2014/main" id="{437796D0-1980-4CBB-8A16-0B58C70B0224}"/>
                </a:ext>
              </a:extLst>
            </p:cNvPr>
            <p:cNvGrpSpPr/>
            <p:nvPr/>
          </p:nvGrpSpPr>
          <p:grpSpPr>
            <a:xfrm>
              <a:off x="1344154" y="2373724"/>
              <a:ext cx="288000" cy="399564"/>
              <a:chOff x="1889087" y="1846916"/>
              <a:chExt cx="449665" cy="625934"/>
            </a:xfrm>
          </p:grpSpPr>
          <p:sp>
            <p:nvSpPr>
              <p:cNvPr id="201" name="椭圆 441">
                <a:extLst>
                  <a:ext uri="{FF2B5EF4-FFF2-40B4-BE49-F238E27FC236}">
                    <a16:creationId xmlns:a16="http://schemas.microsoft.com/office/drawing/2014/main" id="{8D454B5C-4D0A-4061-9D67-952700DCC89D}"/>
                  </a:ext>
                </a:extLst>
              </p:cNvPr>
              <p:cNvSpPr/>
              <p:nvPr/>
            </p:nvSpPr>
            <p:spPr>
              <a:xfrm>
                <a:off x="1889087" y="1891095"/>
                <a:ext cx="449665" cy="5715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33" b="1" dirty="0"/>
              </a:p>
            </p:txBody>
          </p:sp>
          <p:sp>
            <p:nvSpPr>
              <p:cNvPr id="202" name="矩形 201">
                <a:extLst>
                  <a:ext uri="{FF2B5EF4-FFF2-40B4-BE49-F238E27FC236}">
                    <a16:creationId xmlns:a16="http://schemas.microsoft.com/office/drawing/2014/main" id="{780F436B-B789-4D75-98F0-59D096C67EAC}"/>
                  </a:ext>
                </a:extLst>
              </p:cNvPr>
              <p:cNvSpPr/>
              <p:nvPr/>
            </p:nvSpPr>
            <p:spPr>
              <a:xfrm>
                <a:off x="1932132" y="1846916"/>
                <a:ext cx="377677" cy="6259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altLang="zh-CN" sz="2133" b="1" dirty="0">
                    <a:solidFill>
                      <a:srgbClr val="82D64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a:rPr>
                  <a:t>1</a:t>
                </a:r>
                <a:endParaRPr lang="zh-CN" altLang="en-US" sz="2133" b="1" dirty="0">
                  <a:solidFill>
                    <a:srgbClr val="82D64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sp>
          <p:nvSpPr>
            <p:cNvPr id="210" name="矩形 209">
              <a:extLst>
                <a:ext uri="{FF2B5EF4-FFF2-40B4-BE49-F238E27FC236}">
                  <a16:creationId xmlns:a16="http://schemas.microsoft.com/office/drawing/2014/main" id="{0495C863-F438-4D18-BE8B-FBD2237B5697}"/>
                </a:ext>
              </a:extLst>
            </p:cNvPr>
            <p:cNvSpPr/>
            <p:nvPr/>
          </p:nvSpPr>
          <p:spPr>
            <a:xfrm>
              <a:off x="1357510" y="2343774"/>
              <a:ext cx="1913762" cy="11209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檢定規劃</a:t>
              </a:r>
              <a:endParaRPr lang="en-US" altLang="zh-CN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 algn="ctr"/>
              <a:endParaRPr lang="en-US" altLang="zh-CN" sz="4267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608ACD0B-13BC-4E7D-9C99-68FE3CC8FC7D}"/>
              </a:ext>
            </a:extLst>
          </p:cNvPr>
          <p:cNvGrpSpPr/>
          <p:nvPr/>
        </p:nvGrpSpPr>
        <p:grpSpPr>
          <a:xfrm>
            <a:off x="6261609" y="3520881"/>
            <a:ext cx="9486781" cy="599279"/>
            <a:chOff x="1374103" y="2877515"/>
            <a:chExt cx="7115085" cy="569355"/>
          </a:xfrm>
        </p:grpSpPr>
        <p:sp>
          <p:nvSpPr>
            <p:cNvPr id="192" name="五边形 419">
              <a:extLst>
                <a:ext uri="{FF2B5EF4-FFF2-40B4-BE49-F238E27FC236}">
                  <a16:creationId xmlns:a16="http://schemas.microsoft.com/office/drawing/2014/main" id="{76C4F283-516A-4736-8761-787076344188}"/>
                </a:ext>
              </a:extLst>
            </p:cNvPr>
            <p:cNvSpPr/>
            <p:nvPr/>
          </p:nvSpPr>
          <p:spPr>
            <a:xfrm flipH="1">
              <a:off x="1374103" y="2877515"/>
              <a:ext cx="7115085" cy="569355"/>
            </a:xfrm>
            <a:prstGeom prst="homePlate">
              <a:avLst/>
            </a:prstGeom>
            <a:solidFill>
              <a:srgbClr val="17556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33"/>
            </a:p>
          </p:txBody>
        </p:sp>
        <p:grpSp>
          <p:nvGrpSpPr>
            <p:cNvPr id="203" name="群組 202">
              <a:extLst>
                <a:ext uri="{FF2B5EF4-FFF2-40B4-BE49-F238E27FC236}">
                  <a16:creationId xmlns:a16="http://schemas.microsoft.com/office/drawing/2014/main" id="{143A8A68-FF6D-496A-B4E1-356CB8CA7FE8}"/>
                </a:ext>
              </a:extLst>
            </p:cNvPr>
            <p:cNvGrpSpPr/>
            <p:nvPr/>
          </p:nvGrpSpPr>
          <p:grpSpPr>
            <a:xfrm>
              <a:off x="1852616" y="2940828"/>
              <a:ext cx="287999" cy="399564"/>
              <a:chOff x="2595894" y="2720797"/>
              <a:chExt cx="449665" cy="625934"/>
            </a:xfrm>
          </p:grpSpPr>
          <p:sp>
            <p:nvSpPr>
              <p:cNvPr id="204" name="椭圆 443">
                <a:extLst>
                  <a:ext uri="{FF2B5EF4-FFF2-40B4-BE49-F238E27FC236}">
                    <a16:creationId xmlns:a16="http://schemas.microsoft.com/office/drawing/2014/main" id="{ECFBCD83-B916-4818-A3C5-E7E773CAB007}"/>
                  </a:ext>
                </a:extLst>
              </p:cNvPr>
              <p:cNvSpPr/>
              <p:nvPr/>
            </p:nvSpPr>
            <p:spPr>
              <a:xfrm>
                <a:off x="2595894" y="2764975"/>
                <a:ext cx="449665" cy="5715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33" b="1" dirty="0"/>
              </a:p>
            </p:txBody>
          </p:sp>
          <p:sp>
            <p:nvSpPr>
              <p:cNvPr id="205" name="矩形 204">
                <a:extLst>
                  <a:ext uri="{FF2B5EF4-FFF2-40B4-BE49-F238E27FC236}">
                    <a16:creationId xmlns:a16="http://schemas.microsoft.com/office/drawing/2014/main" id="{4AA694D5-451F-460B-8336-65E58A020DF7}"/>
                  </a:ext>
                </a:extLst>
              </p:cNvPr>
              <p:cNvSpPr/>
              <p:nvPr/>
            </p:nvSpPr>
            <p:spPr>
              <a:xfrm>
                <a:off x="2643217" y="2720797"/>
                <a:ext cx="377678" cy="6259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altLang="zh-CN" sz="2133" b="1" dirty="0">
                    <a:solidFill>
                      <a:srgbClr val="175562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a:rPr>
                  <a:t>2</a:t>
                </a:r>
                <a:endParaRPr lang="zh-CN" altLang="en-US" sz="2133" b="1" dirty="0">
                  <a:solidFill>
                    <a:srgbClr val="175562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sp>
          <p:nvSpPr>
            <p:cNvPr id="211" name="矩形 210">
              <a:extLst>
                <a:ext uri="{FF2B5EF4-FFF2-40B4-BE49-F238E27FC236}">
                  <a16:creationId xmlns:a16="http://schemas.microsoft.com/office/drawing/2014/main" id="{5853BC12-7D79-4467-B677-D3F5F3134AEE}"/>
                </a:ext>
              </a:extLst>
            </p:cNvPr>
            <p:cNvSpPr/>
            <p:nvPr/>
          </p:nvSpPr>
          <p:spPr>
            <a:xfrm>
              <a:off x="2248576" y="2886127"/>
              <a:ext cx="1754326" cy="4970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tabLst>
                  <a:tab pos="529153" algn="l"/>
                </a:tabLst>
              </a:pPr>
              <a:r>
                <a:rPr lang="zh-TW" altLang="en-US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多元學習表現</a:t>
              </a:r>
              <a:endParaRPr lang="en-US" altLang="zh-CN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99" name="文本框 95">
            <a:extLst>
              <a:ext uri="{FF2B5EF4-FFF2-40B4-BE49-F238E27FC236}">
                <a16:creationId xmlns:a16="http://schemas.microsoft.com/office/drawing/2014/main" id="{D1D446F3-585C-4CC1-82D3-EC57B5E3FBC8}"/>
              </a:ext>
            </a:extLst>
          </p:cNvPr>
          <p:cNvSpPr txBox="1"/>
          <p:nvPr/>
        </p:nvSpPr>
        <p:spPr>
          <a:xfrm rot="21117969">
            <a:off x="4141152" y="665620"/>
            <a:ext cx="12217400" cy="683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TW" altLang="en-US" sz="2667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邁向</a:t>
            </a:r>
            <a:r>
              <a:rPr lang="zh-TW" altLang="en-US" sz="4267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國立</a:t>
            </a:r>
            <a:r>
              <a:rPr lang="zh-TW" altLang="en-US" sz="2667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創雙贏</a:t>
            </a:r>
            <a:endParaRPr lang="zh-CN" altLang="en-US" sz="2667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188" name="標題 1">
            <a:extLst>
              <a:ext uri="{FF2B5EF4-FFF2-40B4-BE49-F238E27FC236}">
                <a16:creationId xmlns:a16="http://schemas.microsoft.com/office/drawing/2014/main" id="{470DD5B0-B949-4880-AB09-84B64CBAB38F}"/>
              </a:ext>
            </a:extLst>
          </p:cNvPr>
          <p:cNvSpPr txBox="1">
            <a:spLocks/>
          </p:cNvSpPr>
          <p:nvPr/>
        </p:nvSpPr>
        <p:spPr>
          <a:xfrm>
            <a:off x="-51168" y="287941"/>
            <a:ext cx="6539845" cy="1327151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經國高中</a:t>
            </a:r>
            <a:r>
              <a:rPr lang="en-US" altLang="zh-TW" sz="3733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3733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商業與管理群</a:t>
            </a:r>
            <a:endParaRPr lang="zh-TW" altLang="en-US" sz="4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4" name="文字方塊 213">
            <a:extLst>
              <a:ext uri="{FF2B5EF4-FFF2-40B4-BE49-F238E27FC236}">
                <a16:creationId xmlns:a16="http://schemas.microsoft.com/office/drawing/2014/main" id="{D327D1E0-7E0B-46DD-AAB7-E2C9EAD0A29D}"/>
              </a:ext>
            </a:extLst>
          </p:cNvPr>
          <p:cNvSpPr txBox="1"/>
          <p:nvPr/>
        </p:nvSpPr>
        <p:spPr>
          <a:xfrm>
            <a:off x="440207" y="5341643"/>
            <a:ext cx="4505624" cy="1293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 defTabSz="914377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TW" altLang="zh-TW" sz="16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教育部</a:t>
            </a:r>
            <a:r>
              <a:rPr lang="en-US" altLang="zh-TW" sz="16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 </a:t>
            </a:r>
            <a:r>
              <a:rPr lang="zh-TW" altLang="zh-TW" sz="16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全國技藝競賽</a:t>
            </a:r>
            <a:r>
              <a:rPr lang="en-US" altLang="zh-TW" sz="16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/</a:t>
            </a:r>
            <a:r>
              <a:rPr lang="zh-TW" altLang="zh-TW" sz="16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專題製作競賽</a:t>
            </a:r>
            <a:endParaRPr lang="en-US" altLang="zh-TW" sz="1600" b="1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  <a:p>
            <a:pPr marL="380990" indent="-380990" defTabSz="914377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教育部 中學生小論文</a:t>
            </a:r>
            <a:r>
              <a:rPr lang="en-US" altLang="zh-TW" sz="1600" b="1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/</a:t>
            </a:r>
            <a:r>
              <a:rPr lang="zh-TW" altLang="en-US" sz="1600" b="1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閱讀心得</a:t>
            </a:r>
            <a:endParaRPr lang="en-US" altLang="zh-TW" sz="1600" b="1" dirty="0">
              <a:solidFill>
                <a:schemeClr val="accent6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  <a:p>
            <a:pPr marL="380990" indent="-380990" defTabSz="914377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全國科學探究競賽</a:t>
            </a:r>
            <a:r>
              <a:rPr lang="en-US" altLang="zh-TW" sz="16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(</a:t>
            </a:r>
            <a:r>
              <a:rPr lang="zh-TW" altLang="en-US" sz="16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科展</a:t>
            </a:r>
            <a:r>
              <a:rPr lang="en-US" altLang="zh-TW" sz="16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)</a:t>
            </a:r>
          </a:p>
          <a:p>
            <a:pPr marL="380990" indent="-380990" defTabSz="914377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世界青少年發明展</a:t>
            </a:r>
          </a:p>
        </p:txBody>
      </p:sp>
      <p:pic>
        <p:nvPicPr>
          <p:cNvPr id="270" name="圖片 269">
            <a:extLst>
              <a:ext uri="{FF2B5EF4-FFF2-40B4-BE49-F238E27FC236}">
                <a16:creationId xmlns:a16="http://schemas.microsoft.com/office/drawing/2014/main" id="{21AAB2CB-928C-4B14-A924-CEE85BB72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49" y="2360404"/>
            <a:ext cx="1840828" cy="2102749"/>
          </a:xfrm>
          <a:prstGeom prst="rect">
            <a:avLst/>
          </a:prstGeom>
        </p:spPr>
      </p:pic>
      <p:pic>
        <p:nvPicPr>
          <p:cNvPr id="271" name="圖片 270">
            <a:extLst>
              <a:ext uri="{FF2B5EF4-FFF2-40B4-BE49-F238E27FC236}">
                <a16:creationId xmlns:a16="http://schemas.microsoft.com/office/drawing/2014/main" id="{28C89CB1-3758-4357-8136-DDC31D23D3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8401" y="2360404"/>
            <a:ext cx="1840828" cy="2102749"/>
          </a:xfrm>
          <a:prstGeom prst="rect">
            <a:avLst/>
          </a:prstGeom>
        </p:spPr>
      </p:pic>
      <p:pic>
        <p:nvPicPr>
          <p:cNvPr id="272" name="圖片 271">
            <a:extLst>
              <a:ext uri="{FF2B5EF4-FFF2-40B4-BE49-F238E27FC236}">
                <a16:creationId xmlns:a16="http://schemas.microsoft.com/office/drawing/2014/main" id="{A8A66FE7-C79E-44C2-8D24-0B4C0425BF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7953" y="2360404"/>
            <a:ext cx="1840828" cy="2102749"/>
          </a:xfrm>
          <a:prstGeom prst="rect">
            <a:avLst/>
          </a:prstGeom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F843C57C-3C65-4F91-A00F-048281813D7A}"/>
              </a:ext>
            </a:extLst>
          </p:cNvPr>
          <p:cNvGrpSpPr/>
          <p:nvPr/>
        </p:nvGrpSpPr>
        <p:grpSpPr>
          <a:xfrm>
            <a:off x="6618765" y="4253248"/>
            <a:ext cx="5360711" cy="2314284"/>
            <a:chOff x="4964073" y="3189936"/>
            <a:chExt cx="4020533" cy="1735713"/>
          </a:xfrm>
        </p:grpSpPr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B8B7CAF3-BD98-485D-87D2-686A9B0CA8B6}"/>
                </a:ext>
              </a:extLst>
            </p:cNvPr>
            <p:cNvGrpSpPr/>
            <p:nvPr/>
          </p:nvGrpSpPr>
          <p:grpSpPr>
            <a:xfrm>
              <a:off x="4964073" y="3189936"/>
              <a:ext cx="4020533" cy="1735713"/>
              <a:chOff x="4714598" y="1514069"/>
              <a:chExt cx="4300245" cy="1735713"/>
            </a:xfrm>
          </p:grpSpPr>
          <p:grpSp>
            <p:nvGrpSpPr>
              <p:cNvPr id="12" name="群組 11">
                <a:extLst>
                  <a:ext uri="{FF2B5EF4-FFF2-40B4-BE49-F238E27FC236}">
                    <a16:creationId xmlns:a16="http://schemas.microsoft.com/office/drawing/2014/main" id="{3AB91F85-652B-44C4-8F04-33F150E594AB}"/>
                  </a:ext>
                </a:extLst>
              </p:cNvPr>
              <p:cNvGrpSpPr/>
              <p:nvPr/>
            </p:nvGrpSpPr>
            <p:grpSpPr>
              <a:xfrm>
                <a:off x="6859049" y="1514069"/>
                <a:ext cx="2155794" cy="1723612"/>
                <a:chOff x="4915640" y="1222320"/>
                <a:chExt cx="3371582" cy="3176959"/>
              </a:xfrm>
            </p:grpSpPr>
            <p:sp>
              <p:nvSpPr>
                <p:cNvPr id="274" name="圆角矩形 50">
                  <a:extLst>
                    <a:ext uri="{FF2B5EF4-FFF2-40B4-BE49-F238E27FC236}">
                      <a16:creationId xmlns:a16="http://schemas.microsoft.com/office/drawing/2014/main" id="{E4F44815-DD75-439A-8A2F-B2CA3A952405}"/>
                    </a:ext>
                  </a:extLst>
                </p:cNvPr>
                <p:cNvSpPr/>
                <p:nvPr/>
              </p:nvSpPr>
              <p:spPr>
                <a:xfrm>
                  <a:off x="4915640" y="1222320"/>
                  <a:ext cx="3371582" cy="3176959"/>
                </a:xfrm>
                <a:prstGeom prst="roundRect">
                  <a:avLst>
                    <a:gd name="adj" fmla="val 5271"/>
                  </a:avLst>
                </a:prstGeom>
                <a:solidFill>
                  <a:schemeClr val="bg1"/>
                </a:solidFill>
                <a:ln w="28575">
                  <a:solidFill>
                    <a:srgbClr val="8ACFE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400" dirty="0"/>
                </a:p>
              </p:txBody>
            </p:sp>
            <p:sp>
              <p:nvSpPr>
                <p:cNvPr id="281" name="矩形 280">
                  <a:extLst>
                    <a:ext uri="{FF2B5EF4-FFF2-40B4-BE49-F238E27FC236}">
                      <a16:creationId xmlns:a16="http://schemas.microsoft.com/office/drawing/2014/main" id="{52AE51C2-5469-4DA1-B280-E22847E6A4EC}"/>
                    </a:ext>
                  </a:extLst>
                </p:cNvPr>
                <p:cNvSpPr/>
                <p:nvPr/>
              </p:nvSpPr>
              <p:spPr>
                <a:xfrm>
                  <a:off x="5637585" y="1504197"/>
                  <a:ext cx="1607263" cy="58138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zh-TW" altLang="en-US" sz="2133" b="1" dirty="0">
                      <a:solidFill>
                        <a:schemeClr val="accent5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多元學習</a:t>
                  </a:r>
                  <a:endParaRPr lang="zh-CN" altLang="en-US" sz="2133" b="1" dirty="0">
                    <a:solidFill>
                      <a:schemeClr val="accent5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88" name="矩形 287">
                  <a:extLst>
                    <a:ext uri="{FF2B5EF4-FFF2-40B4-BE49-F238E27FC236}">
                      <a16:creationId xmlns:a16="http://schemas.microsoft.com/office/drawing/2014/main" id="{DFD36C52-916B-4A5A-B44A-377D242DD434}"/>
                    </a:ext>
                  </a:extLst>
                </p:cNvPr>
                <p:cNvSpPr/>
                <p:nvPr/>
              </p:nvSpPr>
              <p:spPr>
                <a:xfrm>
                  <a:off x="5759449" y="2038098"/>
                  <a:ext cx="2456316" cy="221368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ts val="2400"/>
                    </a:lnSpc>
                  </a:pPr>
                  <a:r>
                    <a:rPr lang="zh-TW" altLang="en-US" sz="1600" dirty="0">
                      <a:solidFill>
                        <a:prstClr val="black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職場體驗</a:t>
                  </a:r>
                  <a:endParaRPr lang="en-US" altLang="zh-TW" sz="1600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  <a:p>
                  <a:pPr>
                    <a:lnSpc>
                      <a:spcPts val="2400"/>
                    </a:lnSpc>
                  </a:pPr>
                  <a:r>
                    <a:rPr lang="zh-TW" altLang="en-US" sz="1600" dirty="0">
                      <a:solidFill>
                        <a:prstClr val="black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業師協同教學</a:t>
                  </a:r>
                  <a:endParaRPr lang="en-US" altLang="zh-TW" sz="1600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  <a:p>
                  <a:pPr>
                    <a:lnSpc>
                      <a:spcPts val="2400"/>
                    </a:lnSpc>
                  </a:pPr>
                  <a:r>
                    <a:rPr lang="zh-TW" altLang="en-US" sz="1600" dirty="0">
                      <a:solidFill>
                        <a:prstClr val="black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全國技藝競賽</a:t>
                  </a:r>
                  <a:endParaRPr lang="en-US" altLang="zh-TW" sz="1600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  <a:p>
                  <a:pPr>
                    <a:lnSpc>
                      <a:spcPts val="2400"/>
                    </a:lnSpc>
                  </a:pPr>
                  <a:r>
                    <a:rPr lang="zh-TW" altLang="en-US" sz="1600" dirty="0">
                      <a:solidFill>
                        <a:prstClr val="black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創意發明</a:t>
                  </a:r>
                  <a:endParaRPr lang="en-US" altLang="zh-TW" sz="1600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  <a:p>
                  <a:pPr>
                    <a:lnSpc>
                      <a:spcPts val="2400"/>
                    </a:lnSpc>
                  </a:pPr>
                  <a:r>
                    <a:rPr lang="zh-TW" altLang="en-US" sz="1600" dirty="0">
                      <a:solidFill>
                        <a:prstClr val="black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專題製作</a:t>
                  </a:r>
                  <a:r>
                    <a:rPr lang="en-US" altLang="zh-TW" sz="1600" dirty="0">
                      <a:solidFill>
                        <a:prstClr val="black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/</a:t>
                  </a:r>
                  <a:r>
                    <a:rPr lang="zh-TW" altLang="en-US" sz="1600" dirty="0">
                      <a:solidFill>
                        <a:prstClr val="black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行銷企劃</a:t>
                  </a:r>
                  <a:endParaRPr lang="en-US" altLang="zh-TW" sz="1600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  <p:sp>
            <p:nvSpPr>
              <p:cNvPr id="273" name="圆角矩形 46">
                <a:extLst>
                  <a:ext uri="{FF2B5EF4-FFF2-40B4-BE49-F238E27FC236}">
                    <a16:creationId xmlns:a16="http://schemas.microsoft.com/office/drawing/2014/main" id="{F0F54B17-50E2-498D-827F-2AE1B6ABC7F9}"/>
                  </a:ext>
                </a:extLst>
              </p:cNvPr>
              <p:cNvSpPr/>
              <p:nvPr/>
            </p:nvSpPr>
            <p:spPr>
              <a:xfrm>
                <a:off x="4714598" y="1526168"/>
                <a:ext cx="1954168" cy="1723614"/>
              </a:xfrm>
              <a:prstGeom prst="roundRect">
                <a:avLst>
                  <a:gd name="adj" fmla="val 5432"/>
                </a:avLst>
              </a:prstGeom>
              <a:solidFill>
                <a:schemeClr val="bg1"/>
              </a:solidFill>
              <a:ln w="28575">
                <a:solidFill>
                  <a:srgbClr val="8ACF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467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289" name="矩形 288">
                <a:extLst>
                  <a:ext uri="{FF2B5EF4-FFF2-40B4-BE49-F238E27FC236}">
                    <a16:creationId xmlns:a16="http://schemas.microsoft.com/office/drawing/2014/main" id="{E9337F19-58D7-43FF-8C1B-FBEFF1AF0AEA}"/>
                  </a:ext>
                </a:extLst>
              </p:cNvPr>
              <p:cNvSpPr/>
              <p:nvPr/>
            </p:nvSpPr>
            <p:spPr>
              <a:xfrm>
                <a:off x="5230629" y="1992716"/>
                <a:ext cx="1772347" cy="2819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lnSpc>
                    <a:spcPct val="150000"/>
                  </a:lnSpc>
                </a:pPr>
                <a:r>
                  <a:rPr lang="zh-TW" altLang="en-US" sz="1400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瑞士飯店管理大學</a:t>
                </a:r>
                <a:endParaRPr lang="zh-CN" altLang="en-US" sz="14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75" name="矩形 274">
                <a:extLst>
                  <a:ext uri="{FF2B5EF4-FFF2-40B4-BE49-F238E27FC236}">
                    <a16:creationId xmlns:a16="http://schemas.microsoft.com/office/drawing/2014/main" id="{D33E3626-18EF-43EC-AB16-73FA5C12090F}"/>
                  </a:ext>
                </a:extLst>
              </p:cNvPr>
              <p:cNvSpPr/>
              <p:nvPr/>
            </p:nvSpPr>
            <p:spPr>
              <a:xfrm>
                <a:off x="5151826" y="2367696"/>
                <a:ext cx="1027686" cy="3154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2133" b="1" dirty="0">
                    <a:solidFill>
                      <a:schemeClr val="accent6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國際教育</a:t>
                </a:r>
                <a:endParaRPr lang="zh-CN" altLang="en-US" sz="2133" b="1" dirty="0">
                  <a:solidFill>
                    <a:schemeClr val="accent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90" name="矩形 289">
                <a:extLst>
                  <a:ext uri="{FF2B5EF4-FFF2-40B4-BE49-F238E27FC236}">
                    <a16:creationId xmlns:a16="http://schemas.microsoft.com/office/drawing/2014/main" id="{AF7719A5-07D9-4570-899E-3C48AE45C9CC}"/>
                  </a:ext>
                </a:extLst>
              </p:cNvPr>
              <p:cNvSpPr/>
              <p:nvPr/>
            </p:nvSpPr>
            <p:spPr>
              <a:xfrm>
                <a:off x="5142561" y="1713024"/>
                <a:ext cx="1027686" cy="3154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2133" b="1" dirty="0">
                    <a:solidFill>
                      <a:schemeClr val="accent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雙聯學制</a:t>
                </a:r>
                <a:endParaRPr lang="zh-CN" altLang="en-US" sz="2133" b="1" dirty="0">
                  <a:solidFill>
                    <a:schemeClr val="accent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93" name="矩形 292">
                <a:extLst>
                  <a:ext uri="{FF2B5EF4-FFF2-40B4-BE49-F238E27FC236}">
                    <a16:creationId xmlns:a16="http://schemas.microsoft.com/office/drawing/2014/main" id="{E7D795B5-BDC8-4E8A-AC46-51F45D021D0E}"/>
                  </a:ext>
                </a:extLst>
              </p:cNvPr>
              <p:cNvSpPr/>
              <p:nvPr/>
            </p:nvSpPr>
            <p:spPr>
              <a:xfrm>
                <a:off x="5241212" y="2672482"/>
                <a:ext cx="813390" cy="4385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sz="1600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美國</a:t>
                </a:r>
                <a:endParaRPr lang="en-US" altLang="zh-TW" sz="16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r>
                  <a:rPr lang="zh-TW" altLang="en-US" sz="1600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澳洲</a:t>
                </a:r>
                <a:endParaRPr lang="en-US" altLang="zh-TW" sz="16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94" name="矩形 293">
                <a:extLst>
                  <a:ext uri="{FF2B5EF4-FFF2-40B4-BE49-F238E27FC236}">
                    <a16:creationId xmlns:a16="http://schemas.microsoft.com/office/drawing/2014/main" id="{94821890-C387-4CE9-92C4-14785410D5F9}"/>
                  </a:ext>
                </a:extLst>
              </p:cNvPr>
              <p:cNvSpPr/>
              <p:nvPr/>
            </p:nvSpPr>
            <p:spPr>
              <a:xfrm>
                <a:off x="5788671" y="2672482"/>
                <a:ext cx="813390" cy="4385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sz="1600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英國</a:t>
                </a:r>
                <a:endParaRPr lang="en-US" altLang="zh-TW" sz="16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r>
                  <a:rPr lang="zh-TW" altLang="en-US" sz="1600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宿霧</a:t>
                </a:r>
                <a:endParaRPr lang="zh-CN" altLang="en-US" sz="16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pic>
          <p:nvPicPr>
            <p:cNvPr id="416" name="圖片 415">
              <a:extLst>
                <a:ext uri="{FF2B5EF4-FFF2-40B4-BE49-F238E27FC236}">
                  <a16:creationId xmlns:a16="http://schemas.microsoft.com/office/drawing/2014/main" id="{62A32F3F-0F20-4F73-B991-8674B0E46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4964872" y="3224979"/>
              <a:ext cx="574517" cy="684000"/>
            </a:xfrm>
            <a:prstGeom prst="rect">
              <a:avLst/>
            </a:prstGeom>
          </p:spPr>
        </p:pic>
        <p:pic>
          <p:nvPicPr>
            <p:cNvPr id="417" name="圖片 416">
              <a:extLst>
                <a:ext uri="{FF2B5EF4-FFF2-40B4-BE49-F238E27FC236}">
                  <a16:creationId xmlns:a16="http://schemas.microsoft.com/office/drawing/2014/main" id="{1B87A689-60CC-451A-AD3A-0BEFD75DF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7004796" y="3244406"/>
              <a:ext cx="563382" cy="661794"/>
            </a:xfrm>
            <a:prstGeom prst="rect">
              <a:avLst/>
            </a:prstGeom>
          </p:spPr>
        </p:pic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FA6C37A5-8520-4FC4-BC85-20D4F8C9F765}"/>
              </a:ext>
            </a:extLst>
          </p:cNvPr>
          <p:cNvGrpSpPr/>
          <p:nvPr/>
        </p:nvGrpSpPr>
        <p:grpSpPr>
          <a:xfrm>
            <a:off x="6322114" y="1468169"/>
            <a:ext cx="1166231" cy="885532"/>
            <a:chOff x="4741585" y="1043976"/>
            <a:chExt cx="874673" cy="664149"/>
          </a:xfrm>
        </p:grpSpPr>
        <p:grpSp>
          <p:nvGrpSpPr>
            <p:cNvPr id="418" name="组合 55">
              <a:extLst>
                <a:ext uri="{FF2B5EF4-FFF2-40B4-BE49-F238E27FC236}">
                  <a16:creationId xmlns:a16="http://schemas.microsoft.com/office/drawing/2014/main" id="{2FBEDCB8-3372-48B2-80F0-D1C50D490C91}"/>
                </a:ext>
              </a:extLst>
            </p:cNvPr>
            <p:cNvGrpSpPr/>
            <p:nvPr/>
          </p:nvGrpSpPr>
          <p:grpSpPr>
            <a:xfrm>
              <a:off x="4900614" y="1245950"/>
              <a:ext cx="715644" cy="462175"/>
              <a:chOff x="1281153" y="5632171"/>
              <a:chExt cx="1466266" cy="937662"/>
            </a:xfrm>
          </p:grpSpPr>
          <p:sp>
            <p:nvSpPr>
              <p:cNvPr id="419" name="云形 56">
                <a:extLst>
                  <a:ext uri="{FF2B5EF4-FFF2-40B4-BE49-F238E27FC236}">
                    <a16:creationId xmlns:a16="http://schemas.microsoft.com/office/drawing/2014/main" id="{DFA19CF7-A238-4DB3-B4DE-CBFE573B2707}"/>
                  </a:ext>
                </a:extLst>
              </p:cNvPr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267" b="1" dirty="0">
                  <a:solidFill>
                    <a:srgbClr val="FFC52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20" name="云形 57">
                <a:extLst>
                  <a:ext uri="{FF2B5EF4-FFF2-40B4-BE49-F238E27FC236}">
                    <a16:creationId xmlns:a16="http://schemas.microsoft.com/office/drawing/2014/main" id="{BDC7FD37-0CAB-4A79-820E-1D06EC1206D2}"/>
                  </a:ext>
                </a:extLst>
              </p:cNvPr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267" b="1">
                  <a:solidFill>
                    <a:srgbClr val="FFC52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pic>
          <p:nvPicPr>
            <p:cNvPr id="424" name="图片 30">
              <a:extLst>
                <a:ext uri="{FF2B5EF4-FFF2-40B4-BE49-F238E27FC236}">
                  <a16:creationId xmlns:a16="http://schemas.microsoft.com/office/drawing/2014/main" id="{966C75CB-A72B-4A2C-9ACB-35A1A4703F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41585" y="1043976"/>
              <a:ext cx="706716" cy="484901"/>
            </a:xfrm>
            <a:prstGeom prst="rect">
              <a:avLst/>
            </a:prstGeom>
          </p:spPr>
        </p:pic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F3732337-3505-4C39-93DF-227C4314C611}"/>
              </a:ext>
            </a:extLst>
          </p:cNvPr>
          <p:cNvGrpSpPr/>
          <p:nvPr/>
        </p:nvGrpSpPr>
        <p:grpSpPr>
          <a:xfrm>
            <a:off x="8751204" y="1640297"/>
            <a:ext cx="1278093" cy="813812"/>
            <a:chOff x="6563403" y="1097766"/>
            <a:chExt cx="958570" cy="610359"/>
          </a:xfrm>
        </p:grpSpPr>
        <p:grpSp>
          <p:nvGrpSpPr>
            <p:cNvPr id="421" name="组合 58">
              <a:extLst>
                <a:ext uri="{FF2B5EF4-FFF2-40B4-BE49-F238E27FC236}">
                  <a16:creationId xmlns:a16="http://schemas.microsoft.com/office/drawing/2014/main" id="{13307AA5-65AB-4537-B710-6AE5464247B2}"/>
                </a:ext>
              </a:extLst>
            </p:cNvPr>
            <p:cNvGrpSpPr/>
            <p:nvPr/>
          </p:nvGrpSpPr>
          <p:grpSpPr>
            <a:xfrm>
              <a:off x="6806329" y="1245950"/>
              <a:ext cx="715644" cy="462175"/>
              <a:chOff x="1281153" y="5632171"/>
              <a:chExt cx="1466266" cy="937662"/>
            </a:xfrm>
          </p:grpSpPr>
          <p:sp>
            <p:nvSpPr>
              <p:cNvPr id="422" name="云形 59">
                <a:extLst>
                  <a:ext uri="{FF2B5EF4-FFF2-40B4-BE49-F238E27FC236}">
                    <a16:creationId xmlns:a16="http://schemas.microsoft.com/office/drawing/2014/main" id="{F451893C-AC28-4D7C-95BF-26B2C337B564}"/>
                  </a:ext>
                </a:extLst>
              </p:cNvPr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267" b="1" dirty="0">
                  <a:solidFill>
                    <a:srgbClr val="00B9F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23" name="云形 60">
                <a:extLst>
                  <a:ext uri="{FF2B5EF4-FFF2-40B4-BE49-F238E27FC236}">
                    <a16:creationId xmlns:a16="http://schemas.microsoft.com/office/drawing/2014/main" id="{52014764-F8A2-43ED-BB0B-4AC10C744DCC}"/>
                  </a:ext>
                </a:extLst>
              </p:cNvPr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267" b="1">
                  <a:solidFill>
                    <a:srgbClr val="00B9F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pic>
          <p:nvPicPr>
            <p:cNvPr id="425" name="图片 59">
              <a:extLst>
                <a:ext uri="{FF2B5EF4-FFF2-40B4-BE49-F238E27FC236}">
                  <a16:creationId xmlns:a16="http://schemas.microsoft.com/office/drawing/2014/main" id="{09F1C95C-483E-4EB8-84D4-02A7DFCCAD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63403" y="1097766"/>
              <a:ext cx="727352" cy="470771"/>
            </a:xfrm>
            <a:prstGeom prst="rect">
              <a:avLst/>
            </a:prstGeom>
          </p:spPr>
        </p:pic>
      </p:grpSp>
      <p:sp>
        <p:nvSpPr>
          <p:cNvPr id="426" name="矩形 425">
            <a:extLst>
              <a:ext uri="{FF2B5EF4-FFF2-40B4-BE49-F238E27FC236}">
                <a16:creationId xmlns:a16="http://schemas.microsoft.com/office/drawing/2014/main" id="{04E67C87-8D08-4060-A438-A3AA0E726612}"/>
              </a:ext>
            </a:extLst>
          </p:cNvPr>
          <p:cNvSpPr/>
          <p:nvPr/>
        </p:nvSpPr>
        <p:spPr>
          <a:xfrm>
            <a:off x="9626657" y="2280744"/>
            <a:ext cx="2773303" cy="570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lnSpc>
                <a:spcPct val="130000"/>
              </a:lnSpc>
            </a:pPr>
            <a:r>
              <a:rPr lang="zh-TW" altLang="en-US" sz="2667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商業經營科</a:t>
            </a:r>
            <a:endParaRPr lang="zh-CN" altLang="en-US" sz="2667" b="1" dirty="0">
              <a:solidFill>
                <a:schemeClr val="tx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427" name="矩形 426">
            <a:extLst>
              <a:ext uri="{FF2B5EF4-FFF2-40B4-BE49-F238E27FC236}">
                <a16:creationId xmlns:a16="http://schemas.microsoft.com/office/drawing/2014/main" id="{DA31D655-0B85-418D-A80C-0C5A10AD23B5}"/>
              </a:ext>
            </a:extLst>
          </p:cNvPr>
          <p:cNvSpPr/>
          <p:nvPr/>
        </p:nvSpPr>
        <p:spPr>
          <a:xfrm>
            <a:off x="6885842" y="2223369"/>
            <a:ext cx="2773303" cy="632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lnSpc>
                <a:spcPct val="150000"/>
              </a:lnSpc>
            </a:pPr>
            <a:r>
              <a:rPr lang="zh-TW" altLang="en-US" sz="2667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國際貿易科</a:t>
            </a:r>
            <a:endParaRPr lang="zh-CN" altLang="en-US" sz="2667" b="1" dirty="0">
              <a:solidFill>
                <a:schemeClr val="tx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428" name="矩形 427">
            <a:extLst>
              <a:ext uri="{FF2B5EF4-FFF2-40B4-BE49-F238E27FC236}">
                <a16:creationId xmlns:a16="http://schemas.microsoft.com/office/drawing/2014/main" id="{DBAC525D-2ECD-431C-85A6-3F9A90DF4BC7}"/>
              </a:ext>
            </a:extLst>
          </p:cNvPr>
          <p:cNvSpPr/>
          <p:nvPr/>
        </p:nvSpPr>
        <p:spPr>
          <a:xfrm>
            <a:off x="7460831" y="2668226"/>
            <a:ext cx="2773303" cy="740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lnSpc>
                <a:spcPct val="150000"/>
              </a:lnSpc>
            </a:pPr>
            <a:r>
              <a:rPr lang="en-US" altLang="zh-TW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2 </a:t>
            </a:r>
            <a:r>
              <a:rPr lang="zh-TW" altLang="en-US" sz="2133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班   </a:t>
            </a:r>
            <a:r>
              <a:rPr lang="en-US" altLang="zh-TW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70 </a:t>
            </a:r>
            <a:r>
              <a:rPr lang="zh-TW" altLang="en-US" sz="2133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人</a:t>
            </a:r>
            <a:endParaRPr lang="zh-CN" altLang="en-US" sz="2133" b="1" dirty="0">
              <a:solidFill>
                <a:schemeClr val="tx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429" name="矩形 428">
            <a:extLst>
              <a:ext uri="{FF2B5EF4-FFF2-40B4-BE49-F238E27FC236}">
                <a16:creationId xmlns:a16="http://schemas.microsoft.com/office/drawing/2014/main" id="{0A333684-7954-466E-872E-48E3EF6C44A4}"/>
              </a:ext>
            </a:extLst>
          </p:cNvPr>
          <p:cNvSpPr/>
          <p:nvPr/>
        </p:nvSpPr>
        <p:spPr>
          <a:xfrm>
            <a:off x="10178465" y="2639538"/>
            <a:ext cx="2773303" cy="740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lnSpc>
                <a:spcPct val="150000"/>
              </a:lnSpc>
            </a:pPr>
            <a:r>
              <a:rPr lang="en-US" altLang="zh-TW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2 </a:t>
            </a:r>
            <a:r>
              <a:rPr lang="zh-TW" altLang="en-US" sz="2133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班   </a:t>
            </a:r>
            <a:r>
              <a:rPr lang="en-US" altLang="zh-TW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70 </a:t>
            </a:r>
            <a:r>
              <a:rPr lang="zh-TW" altLang="en-US" sz="2133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人</a:t>
            </a:r>
            <a:endParaRPr lang="zh-CN" altLang="en-US" sz="2133" b="1" dirty="0">
              <a:solidFill>
                <a:schemeClr val="tx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430" name="文本框 95">
            <a:extLst>
              <a:ext uri="{FF2B5EF4-FFF2-40B4-BE49-F238E27FC236}">
                <a16:creationId xmlns:a16="http://schemas.microsoft.com/office/drawing/2014/main" id="{441D66DA-30FE-403D-BCCD-8957D96D89D6}"/>
              </a:ext>
            </a:extLst>
          </p:cNvPr>
          <p:cNvSpPr txBox="1"/>
          <p:nvPr/>
        </p:nvSpPr>
        <p:spPr>
          <a:xfrm rot="21160021">
            <a:off x="6400902" y="683958"/>
            <a:ext cx="7365193" cy="683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TW" altLang="en-US" sz="4267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國立</a:t>
            </a:r>
            <a:endParaRPr lang="zh-CN" altLang="en-US" sz="2667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56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7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7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250"/>
                            </p:stCondLst>
                            <p:childTnLst>
                              <p:par>
                                <p:cTn id="55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75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500"/>
                            </p:stCondLst>
                            <p:childTnLst>
                              <p:par>
                                <p:cTn id="7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500"/>
                            </p:stCondLst>
                            <p:childTnLst>
                              <p:par>
                                <p:cTn id="8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750" tmFilter="0, 0; .2, .5; .8, .5; 1, 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375" autoRev="1" fill="hold"/>
                                        <p:tgtEl>
                                          <p:spTgt spid="4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6" grpId="1"/>
      <p:bldP spid="99" grpId="0"/>
      <p:bldP spid="188" grpId="0"/>
      <p:bldP spid="214" grpId="0"/>
      <p:bldP spid="426" grpId="0"/>
      <p:bldP spid="427" grpId="0"/>
      <p:bldP spid="428" grpId="0"/>
      <p:bldP spid="429" grpId="0"/>
      <p:bldP spid="430" grpId="0"/>
      <p:bldP spid="430" grpId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/>
          </p:cNvPr>
          <p:cNvSpPr>
            <a:spLocks noGrp="1"/>
          </p:cNvSpPr>
          <p:nvPr>
            <p:ph type="body" idx="4294967295"/>
          </p:nvPr>
        </p:nvSpPr>
        <p:spPr>
          <a:xfrm>
            <a:off x="1775520" y="2348880"/>
            <a:ext cx="8712968" cy="1500187"/>
          </a:xfrm>
        </p:spPr>
        <p:txBody>
          <a:bodyPr anchor="b"/>
          <a:lstStyle/>
          <a:p>
            <a:pPr marL="0" indent="0" algn="ctr">
              <a:buNone/>
              <a:defRPr/>
            </a:pPr>
            <a:r>
              <a:rPr lang="zh-TW" altLang="en-US" sz="6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七、五專免試入學</a:t>
            </a:r>
            <a:endParaRPr lang="zh-TW" altLang="en-US" sz="6600" dirty="0">
              <a:ea typeface="微軟正黑體" pitchFamily="34" charset="-120"/>
            </a:endParaRPr>
          </a:p>
        </p:txBody>
      </p:sp>
      <p:sp>
        <p:nvSpPr>
          <p:cNvPr id="94211" name="投影片編號版面配置區 3"/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73D9CB42-2F99-46B2-966D-961D946719C8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buFont typeface="Arial" pitchFamily="34" charset="0"/>
                <a:buNone/>
              </a:pPr>
              <a:t>113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57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2" name="Rectangle 966"/>
          <p:cNvSpPr>
            <a:spLocks noChangeArrowheads="1"/>
          </p:cNvSpPr>
          <p:nvPr/>
        </p:nvSpPr>
        <p:spPr bwMode="auto">
          <a:xfrm>
            <a:off x="983432" y="2636912"/>
            <a:ext cx="1015312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spcBef>
                <a:spcPct val="20000"/>
              </a:spcBef>
            </a:pPr>
            <a:r>
              <a:rPr lang="en-US" altLang="zh-TW" sz="4000" b="1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  <a:sym typeface="Arial" pitchFamily="34" charset="0"/>
              </a:rPr>
              <a:t>1.</a:t>
            </a:r>
            <a:r>
              <a:rPr lang="zh-TW" altLang="en-US" sz="4000" b="1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  <a:sym typeface="Arial" pitchFamily="34" charset="0"/>
              </a:rPr>
              <a:t>五專名額不再納入各縣市高中職免試考區。</a:t>
            </a:r>
            <a:endParaRPr lang="en-US" altLang="zh-TW" sz="4000" b="1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zh-TW" sz="4000" b="1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  <a:sym typeface="Arial" pitchFamily="34" charset="0"/>
              </a:rPr>
              <a:t>2.</a:t>
            </a:r>
            <a:r>
              <a:rPr lang="zh-TW" altLang="en-US" sz="4000" b="1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  <a:sym typeface="Arial" pitchFamily="34" charset="0"/>
              </a:rPr>
              <a:t>五專升學管道：</a:t>
            </a:r>
            <a:endParaRPr lang="en-US" altLang="zh-TW" sz="4000" b="1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zh-TW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  <a:sym typeface="Arial" pitchFamily="34" charset="0"/>
              </a:rPr>
              <a:t>  </a:t>
            </a:r>
            <a:r>
              <a:rPr lang="en-US" altLang="zh-TW" sz="4000" b="1" dirty="0">
                <a:solidFill>
                  <a:srgbClr val="00B05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  <a:sym typeface="Arial" pitchFamily="34" charset="0"/>
              </a:rPr>
              <a:t>-6</a:t>
            </a:r>
            <a:r>
              <a:rPr lang="zh-TW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  <a:sym typeface="Arial" pitchFamily="34" charset="0"/>
              </a:rPr>
              <a:t>月五專優先免試入學（電腦志願） </a:t>
            </a:r>
            <a:endParaRPr lang="en-US" altLang="zh-TW" sz="4000" b="1" dirty="0">
              <a:solidFill>
                <a:srgbClr val="00B05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zh-TW" altLang="en-US" sz="4000" b="1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  <a:sym typeface="Arial" pitchFamily="34" charset="0"/>
              </a:rPr>
              <a:t>  </a:t>
            </a:r>
            <a:r>
              <a:rPr lang="en-US" altLang="zh-TW" sz="40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  <a:sym typeface="Arial" pitchFamily="34" charset="0"/>
              </a:rPr>
              <a:t>-7</a:t>
            </a:r>
            <a:r>
              <a:rPr lang="zh-TW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  <a:sym typeface="Arial" pitchFamily="34" charset="0"/>
              </a:rPr>
              <a:t>月五專聯合免試入學（現場登記分發） </a:t>
            </a:r>
            <a:endParaRPr lang="en-US" altLang="en-US" sz="40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  <a:sym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標題 1"/>
          <p:cNvSpPr>
            <a:spLocks noGrp="1"/>
          </p:cNvSpPr>
          <p:nvPr>
            <p:ph type="title"/>
          </p:nvPr>
        </p:nvSpPr>
        <p:spPr>
          <a:xfrm>
            <a:off x="335360" y="692696"/>
            <a:ext cx="10972800" cy="1143000"/>
          </a:xfrm>
        </p:spPr>
        <p:txBody>
          <a:bodyPr/>
          <a:lstStyle/>
          <a:p>
            <a:r>
              <a:rPr lang="zh-TW" altLang="en-US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五專入學時程</a:t>
            </a:r>
            <a:endParaRPr lang="zh-TW" altLang="en-US" dirty="0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Rectangle 966">
            <a:extLst/>
          </p:cNvPr>
          <p:cNvSpPr>
            <a:spLocks noChangeArrowheads="1"/>
          </p:cNvSpPr>
          <p:nvPr/>
        </p:nvSpPr>
        <p:spPr bwMode="auto">
          <a:xfrm>
            <a:off x="1703512" y="2708920"/>
            <a:ext cx="9647288" cy="3515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sz="4000" b="1" dirty="0">
                <a:solidFill>
                  <a:srgbClr val="00B05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5/22-26</a:t>
            </a:r>
            <a:r>
              <a:rPr lang="zh-TW" altLang="zh-TW" sz="4000" b="1" dirty="0">
                <a:solidFill>
                  <a:srgbClr val="00B05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五專優先免試報名</a:t>
            </a:r>
            <a:r>
              <a:rPr lang="zh-TW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。</a:t>
            </a:r>
            <a:endParaRPr lang="zh-TW" altLang="zh-TW" sz="4000" b="1" dirty="0">
              <a:solidFill>
                <a:srgbClr val="00B05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sz="4000" b="1" dirty="0">
                <a:solidFill>
                  <a:srgbClr val="00B05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6/15</a:t>
            </a:r>
            <a:r>
              <a:rPr lang="zh-TW" altLang="zh-TW" sz="4000" b="1" dirty="0">
                <a:solidFill>
                  <a:srgbClr val="00B05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五專優先免試放榜</a:t>
            </a:r>
            <a:r>
              <a:rPr lang="zh-TW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。</a:t>
            </a:r>
            <a:endParaRPr lang="en-US" altLang="zh-TW" sz="4000" b="1" dirty="0">
              <a:solidFill>
                <a:srgbClr val="00B05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sz="4000" b="1" dirty="0">
                <a:solidFill>
                  <a:srgbClr val="00B05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6/19</a:t>
            </a:r>
            <a:r>
              <a:rPr lang="zh-TW" altLang="zh-TW" sz="4000" b="1" dirty="0">
                <a:solidFill>
                  <a:srgbClr val="00B05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五專優先免試報到</a:t>
            </a:r>
            <a:r>
              <a:rPr lang="zh-TW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。</a:t>
            </a:r>
            <a:endParaRPr lang="en-US" altLang="zh-TW" sz="4000" b="1" dirty="0">
              <a:solidFill>
                <a:srgbClr val="00B05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sz="40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6/21-7/3</a:t>
            </a:r>
            <a:r>
              <a:rPr lang="zh-TW" altLang="zh-TW" sz="40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五專聯合免試報名</a:t>
            </a:r>
            <a:r>
              <a:rPr lang="zh-TW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。</a:t>
            </a:r>
            <a:endParaRPr lang="en-US" altLang="zh-TW" sz="4000" b="1" dirty="0">
              <a:solidFill>
                <a:srgbClr val="FF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sz="40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7</a:t>
            </a:r>
            <a:r>
              <a:rPr lang="zh-TW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月初寄發</a:t>
            </a:r>
            <a:r>
              <a:rPr lang="zh-TW" altLang="zh-TW" sz="40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五專聯合免試現場登記</a:t>
            </a:r>
            <a:r>
              <a:rPr lang="zh-TW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順位通知。</a:t>
            </a:r>
            <a:endParaRPr lang="zh-TW" altLang="zh-TW" sz="4000" b="1" dirty="0">
              <a:solidFill>
                <a:srgbClr val="FF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marL="514350" indent="-514350" eaLnBrk="1" hangingPunct="1">
              <a:spcBef>
                <a:spcPct val="20000"/>
              </a:spcBef>
              <a:buSzPct val="100000"/>
              <a:defRPr/>
            </a:pPr>
            <a:r>
              <a:rPr lang="en-US" altLang="zh-TW" sz="40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7/12</a:t>
            </a:r>
            <a:r>
              <a:rPr lang="zh-TW" altLang="zh-TW" sz="40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五專聯合免試現場登記報到</a:t>
            </a:r>
            <a:r>
              <a:rPr lang="zh-TW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。</a:t>
            </a:r>
            <a:endParaRPr lang="zh-TW" altLang="zh-TW" b="1" dirty="0">
              <a:solidFill>
                <a:srgbClr val="FF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標題 1"/>
          <p:cNvSpPr>
            <a:spLocks noGrp="1"/>
          </p:cNvSpPr>
          <p:nvPr>
            <p:ph type="title"/>
          </p:nvPr>
        </p:nvSpPr>
        <p:spPr>
          <a:xfrm>
            <a:off x="1919288" y="765175"/>
            <a:ext cx="8229600" cy="1143000"/>
          </a:xfrm>
        </p:spPr>
        <p:txBody>
          <a:bodyPr/>
          <a:lstStyle/>
          <a:p>
            <a:r>
              <a:rPr lang="zh-TW" altLang="en-US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五專優先免試與聯合免試</a:t>
            </a:r>
            <a:r>
              <a:rPr lang="zh-TW" altLang="en-US" b="1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比序</a:t>
            </a:r>
            <a:r>
              <a:rPr lang="zh-TW" altLang="en-US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/>
            </a:r>
            <a:br>
              <a:rPr lang="zh-TW" altLang="en-US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</a:br>
            <a:endParaRPr lang="zh-TW" altLang="en-US">
              <a:solidFill>
                <a:srgbClr val="0000FF"/>
              </a:solidFill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67939" name="內容版面配置區 2"/>
          <p:cNvSpPr>
            <a:spLocks noGrp="1"/>
          </p:cNvSpPr>
          <p:nvPr>
            <p:ph idx="1"/>
          </p:nvPr>
        </p:nvSpPr>
        <p:spPr>
          <a:xfrm>
            <a:off x="221827" y="1628800"/>
            <a:ext cx="12000656" cy="4525963"/>
          </a:xfrm>
        </p:spPr>
        <p:txBody>
          <a:bodyPr/>
          <a:lstStyle/>
          <a:p>
            <a:r>
              <a:rPr lang="zh-TW" altLang="en-US" sz="36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五專優免：公私立五專護理科系、公立五專所有科系皆採計教育會考成績。其餘由各校自行決定是否採計教育會考成績。</a:t>
            </a:r>
            <a:endParaRPr lang="en-US" altLang="zh-TW" sz="3600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6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五專優免比序績分項目：均衡學習、技藝優良、志願序、服務學習、競賽、教育會考（含寫作）及標示等。</a:t>
            </a:r>
            <a:endParaRPr lang="en-US" altLang="zh-TW" sz="3600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五專優免與聯免比序相較，最大不同是多了志願序積分。</a:t>
            </a:r>
            <a:endParaRPr lang="en-US" altLang="zh-TW" sz="36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 sz="36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111</a:t>
            </a:r>
            <a:r>
              <a:rPr lang="zh-TW" altLang="en-US" sz="36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36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36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月份公告簡章。</a:t>
            </a:r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標題 1"/>
          <p:cNvSpPr>
            <a:spLocks noGrp="1"/>
          </p:cNvSpPr>
          <p:nvPr>
            <p:ph type="title"/>
          </p:nvPr>
        </p:nvSpPr>
        <p:spPr>
          <a:xfrm>
            <a:off x="1919536" y="908720"/>
            <a:ext cx="8424862" cy="1143000"/>
          </a:xfrm>
        </p:spPr>
        <p:txBody>
          <a:bodyPr/>
          <a:lstStyle/>
          <a:p>
            <a:r>
              <a:rPr lang="zh-TW" altLang="en-US" sz="40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五專優先免試與聯合免試入學方式</a:t>
            </a:r>
            <a:endParaRPr lang="zh-TW" altLang="en-US" sz="4000" dirty="0">
              <a:solidFill>
                <a:srgbClr val="0000FF"/>
              </a:solidFill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68963" name="內容版面配置區 2"/>
          <p:cNvSpPr>
            <a:spLocks noGrp="1"/>
          </p:cNvSpPr>
          <p:nvPr>
            <p:ph idx="1"/>
          </p:nvPr>
        </p:nvSpPr>
        <p:spPr>
          <a:xfrm>
            <a:off x="791878" y="2492896"/>
            <a:ext cx="10825732" cy="2692895"/>
          </a:xfrm>
        </p:spPr>
        <p:txBody>
          <a:bodyPr/>
          <a:lstStyle/>
          <a:p>
            <a:pPr>
              <a:lnSpc>
                <a:spcPts val="4400"/>
              </a:lnSpc>
            </a:pPr>
            <a:r>
              <a:rPr lang="zh-TW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五專優先免試：使用五專優免比序積分，採全國一區電腦選填志願分發，不限地區、學校、科系，至多</a:t>
            </a:r>
            <a:r>
              <a:rPr lang="en-US" altLang="zh-TW" sz="3600" b="1" dirty="0">
                <a:solidFill>
                  <a:srgbClr val="00B05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30</a:t>
            </a:r>
            <a:r>
              <a:rPr lang="zh-TW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個志願</a:t>
            </a:r>
            <a:r>
              <a:rPr lang="zh-TW" alt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。</a:t>
            </a:r>
            <a:endParaRPr lang="en-US" altLang="zh-TW" sz="3600" b="1" dirty="0" smtClean="0">
              <a:solidFill>
                <a:srgbClr val="00B05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>
              <a:lnSpc>
                <a:spcPts val="4400"/>
              </a:lnSpc>
            </a:pPr>
            <a:r>
              <a:rPr lang="zh-TW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五專</a:t>
            </a:r>
            <a:r>
              <a:rPr lang="zh-TW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聯合免試：使用五專聯免比序積分，親自或委託到所報名的學校，以分發順位現場登記科系（貼榜）。</a:t>
            </a:r>
            <a:endParaRPr lang="en-US" altLang="zh-TW" sz="3600" b="1" dirty="0">
              <a:solidFill>
                <a:srgbClr val="FF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>
              <a:lnSpc>
                <a:spcPts val="4400"/>
              </a:lnSpc>
            </a:pPr>
            <a:endParaRPr lang="zh-TW" altLang="en-US" sz="36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968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9AA439F0-9AEC-43B5-86AF-208F8A9C3482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118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graphicFrame>
        <p:nvGraphicFramePr>
          <p:cNvPr id="4" name="資料庫圖表 3">
            <a:extLst/>
          </p:cNvPr>
          <p:cNvGraphicFramePr/>
          <p:nvPr/>
        </p:nvGraphicFramePr>
        <p:xfrm>
          <a:off x="2738414" y="1428736"/>
          <a:ext cx="7000924" cy="485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內容版面配置區 2">
            <a:extLst/>
          </p:cNvPr>
          <p:cNvSpPr txBox="1">
            <a:spLocks/>
          </p:cNvSpPr>
          <p:nvPr/>
        </p:nvSpPr>
        <p:spPr bwMode="auto">
          <a:xfrm>
            <a:off x="1866900" y="1015631"/>
            <a:ext cx="8458200" cy="777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80000"/>
              </a:lnSpc>
              <a:buFontTx/>
              <a:buBlip>
                <a:blip r:embed="rId7"/>
              </a:buBlip>
              <a:defRPr/>
            </a:pPr>
            <a:r>
              <a:rPr kumimoji="0" lang="zh-TW" altLang="en-US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五專免試入學超額比序總積分滿分</a:t>
            </a:r>
            <a:r>
              <a:rPr kumimoji="0" lang="en-US" altLang="zh-TW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50</a:t>
            </a:r>
            <a:r>
              <a:rPr kumimoji="0" lang="zh-TW" altLang="en-US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分，共採計</a:t>
            </a:r>
            <a:r>
              <a:rPr kumimoji="0" lang="en-US" altLang="zh-TW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</a:t>
            </a:r>
            <a:r>
              <a:rPr kumimoji="0" lang="zh-TW" altLang="en-US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個主項目，各項目說明如下</a:t>
            </a:r>
            <a:r>
              <a:rPr kumimoji="0" lang="en-US" altLang="zh-TW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9989" name="標題 1"/>
          <p:cNvSpPr txBox="1">
            <a:spLocks/>
          </p:cNvSpPr>
          <p:nvPr/>
        </p:nvSpPr>
        <p:spPr bwMode="gray">
          <a:xfrm>
            <a:off x="2063750" y="549276"/>
            <a:ext cx="813593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zh-TW" altLang="en-US" sz="36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五專免試入學成績採計說明</a:t>
            </a:r>
          </a:p>
        </p:txBody>
      </p:sp>
      <p:graphicFrame>
        <p:nvGraphicFramePr>
          <p:cNvPr id="7" name="Group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183893"/>
              </p:ext>
            </p:extLst>
          </p:nvPr>
        </p:nvGraphicFramePr>
        <p:xfrm>
          <a:off x="1127163" y="1740716"/>
          <a:ext cx="10009111" cy="4980760"/>
        </p:xfrm>
        <a:graphic>
          <a:graphicData uri="http://schemas.openxmlformats.org/drawingml/2006/table">
            <a:tbl>
              <a:tblPr/>
              <a:tblGrid>
                <a:gridCol w="23653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43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9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比序項目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比序內容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積分上限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多元學習表現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包含競賽、服務學習、日常生活表現評量、體適能等分項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技藝優良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技藝教育課程成績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 </a:t>
                      </a: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弱勢身分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具低收入戶、中低收入戶、直系血親尊親屬支領失業給付或特殊境遇家庭子女身分者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均衡學習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健康與體育、藝術與人文、綜合活動三大學習領域成績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04A7B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適性輔導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04A7B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國中學生生涯輔導紀錄手冊中「生涯發展規劃書」之師長綜合意見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國中教育會考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國文、英語、數學、自然、社會</a:t>
                      </a: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科成績等級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4A452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其他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4A452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由各五專學校依學校發展需求訂定之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972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62118ABB-0C55-4046-A682-1B9B5DC9E76C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119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1011" name="Picture 287" descr="Capture_2016_12_22_23_30_02_8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圓角矩形 9">
            <a:extLst/>
          </p:cNvPr>
          <p:cNvSpPr/>
          <p:nvPr/>
        </p:nvSpPr>
        <p:spPr bwMode="auto">
          <a:xfrm>
            <a:off x="1487488" y="1624418"/>
            <a:ext cx="8988227" cy="4612871"/>
          </a:xfrm>
          <a:prstGeom prst="roundRect">
            <a:avLst/>
          </a:prstGeom>
          <a:solidFill>
            <a:srgbClr val="CC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/>
          <a:lstStyle/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念完醫學院發現自己不想當醫生，想開咖啡館；出國拿法律碩士學位後，改學烘焙甜點；藥學研究所畢業的研究助理，立志報考清潔隊員；博士學分修完後，回故鄉創業賣雞排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.. 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這些年輕人在所學和職業選擇路上跌跌撞撞的摸索故事，每一天，我們不但在媒體上讀到</a:t>
            </a:r>
            <a:r>
              <a:rPr lang="zh-TW" altLang="en-US" sz="2400" dirty="0">
                <a:ea typeface="標楷體" pitchFamily="65" charset="-120"/>
              </a:rPr>
              <a:t>，更在生活中遇到。而年輕的家長們，也許您就是徬徨其中的人。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400" dirty="0">
                <a:ea typeface="標楷體" pitchFamily="65" charset="-120"/>
              </a:rPr>
              <a:t>「不知道自己想做甚麼？」不是新鮮問題。每個世代要進入社會的年輕人，遲早都要自問：「我的能力和興趣是甚麼？我想要做甚麼工作？」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400" dirty="0">
                <a:ea typeface="標楷體" pitchFamily="65" charset="-120"/>
              </a:rPr>
              <a:t>最應該探索自我的時間就是在</a:t>
            </a:r>
            <a:r>
              <a:rPr lang="en-US" altLang="zh-TW" sz="2400" dirty="0">
                <a:ea typeface="標楷體" pitchFamily="65" charset="-120"/>
              </a:rPr>
              <a:t>『</a:t>
            </a:r>
            <a:r>
              <a:rPr lang="zh-TW" altLang="en-US" sz="2400" dirty="0">
                <a:solidFill>
                  <a:srgbClr val="FF0000"/>
                </a:solidFill>
                <a:ea typeface="標楷體" pitchFamily="65" charset="-120"/>
              </a:rPr>
              <a:t>國、高中階段</a:t>
            </a:r>
            <a:r>
              <a:rPr lang="en-US" altLang="zh-TW" sz="2400" dirty="0">
                <a:ea typeface="標楷體" pitchFamily="65" charset="-120"/>
              </a:rPr>
              <a:t>』</a:t>
            </a:r>
            <a:r>
              <a:rPr lang="zh-TW" altLang="en-US" sz="2400" dirty="0">
                <a:ea typeface="標楷體" pitchFamily="65" charset="-120"/>
              </a:rPr>
              <a:t>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endParaRPr lang="zh-TW" altLang="en-US" sz="2200" dirty="0">
              <a:ea typeface="標楷體" pitchFamily="65" charset="-120"/>
            </a:endParaRPr>
          </a:p>
        </p:txBody>
      </p:sp>
      <p:sp>
        <p:nvSpPr>
          <p:cNvPr id="23557" name="文字方塊 1"/>
          <p:cNvSpPr txBox="1">
            <a:spLocks noChangeArrowheads="1"/>
          </p:cNvSpPr>
          <p:nvPr/>
        </p:nvSpPr>
        <p:spPr bwMode="auto">
          <a:xfrm>
            <a:off x="1919288" y="6237289"/>
            <a:ext cx="8418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zh-TW" altLang="en-US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資料來源：你就是改變的起點</a:t>
            </a:r>
            <a:r>
              <a:rPr lang="en-US" altLang="zh-TW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嚴長壽</a:t>
            </a:r>
            <a:r>
              <a:rPr lang="en-US" altLang="zh-TW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2014)</a:t>
            </a:r>
            <a:endParaRPr lang="zh-TW" altLang="en-US" sz="20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23558" name="AutoShape 10"/>
          <p:cNvGrpSpPr>
            <a:grpSpLocks/>
          </p:cNvGrpSpPr>
          <p:nvPr/>
        </p:nvGrpSpPr>
        <p:grpSpPr bwMode="auto">
          <a:xfrm>
            <a:off x="2999656" y="476672"/>
            <a:ext cx="6696075" cy="982663"/>
            <a:chOff x="1144" y="614"/>
            <a:chExt cx="3518" cy="619"/>
          </a:xfrm>
        </p:grpSpPr>
        <p:pic>
          <p:nvPicPr>
            <p:cNvPr id="23559" name="AutoShape 10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1144" y="614"/>
              <a:ext cx="3518" cy="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0" name="Text Box 8"/>
            <p:cNvSpPr txBox="1">
              <a:spLocks noChangeArrowheads="1"/>
            </p:cNvSpPr>
            <p:nvPr/>
          </p:nvSpPr>
          <p:spPr bwMode="auto">
            <a:xfrm>
              <a:off x="1237" y="689"/>
              <a:ext cx="3295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r>
                <a:rPr lang="zh-TW" altLang="en-US" b="1" dirty="0">
                  <a:solidFill>
                    <a:srgbClr val="000000"/>
                  </a:solidFill>
                  <a:latin typeface="微軟正黑體" pitchFamily="34" charset="-120"/>
                  <a:ea typeface="標楷體" pitchFamily="65" charset="-120"/>
                </a:rPr>
                <a:t>培養就業生存力</a:t>
              </a:r>
              <a:r>
                <a:rPr lang="zh-TW" altLang="en-US" b="1" dirty="0">
                  <a:ea typeface="標楷體" pitchFamily="65" charset="-120"/>
                </a:rPr>
                <a:t>，探索自我不嫌早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976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6388E374-E9C7-449A-AC29-032E2739B378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120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2035" name="Picture 291" descr="Capture_2016_12_22_23_30_23_3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978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C379B2D3-A201-4CFC-B25F-C8DF2D46B55B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121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3059" name="Picture 293" descr="Capture_2016_12_22_23_30_28_9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980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3C1DC240-100F-4D0A-BDEE-A5C7AD9B7C46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122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4083" name="Picture 295" descr="Capture_2016_12_22_23_30_34_6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982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1BC594B3-8980-4EA0-9AE4-7B2698123060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123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5107" name="Picture 297" descr="Capture_2016_12_22_23_30_40_3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984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BFF6FAF4-6770-4CB8-A12B-A17688E21926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124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6131" name="Picture 299" descr="Capture_2016_12_22_23_30_49_7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986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CDABEE36-B002-44D9-AF37-89C5CED2772B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125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7155" name="Picture 301" descr="Capture_2016_12_22_23_30_55_5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988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38751700-B027-48B5-A4CB-FCCAD2835A53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126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8179" name="Picture 303" descr="Capture_2016_12_22_23_31_02_5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990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8F9CBF2C-7B02-41C3-9D04-E9C7722C2070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127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9203" name="Picture 305" descr="Capture_2016_12_22_23_31_10_8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/>
          </p:cNvPr>
          <p:cNvSpPr>
            <a:spLocks noGrp="1"/>
          </p:cNvSpPr>
          <p:nvPr>
            <p:ph type="body" idx="4294967295"/>
          </p:nvPr>
        </p:nvSpPr>
        <p:spPr>
          <a:xfrm>
            <a:off x="2207568" y="2492897"/>
            <a:ext cx="8784976" cy="1500187"/>
          </a:xfrm>
        </p:spPr>
        <p:txBody>
          <a:bodyPr anchor="b"/>
          <a:lstStyle/>
          <a:p>
            <a:pPr marL="0" indent="0" algn="ctr">
              <a:buNone/>
              <a:defRPr/>
            </a:pPr>
            <a:r>
              <a:rPr lang="zh-TW" altLang="en-US" sz="6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八、適</a:t>
            </a: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性入學宣導網說明</a:t>
            </a:r>
            <a:endParaRPr lang="en-US" altLang="zh-TW" sz="6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116865A-E646-44C9-8343-9A5F4317F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680" y="548680"/>
            <a:ext cx="6048672" cy="602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0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44F9B34-0AB6-4E66-896F-9FA74E9A5D9F}" type="slidenum">
              <a:rPr lang="en-US" altLang="zh-TW" smtClean="0">
                <a:ea typeface="新細明體" charset="-120"/>
              </a:rPr>
              <a:pPr/>
              <a:t>13</a:t>
            </a:fld>
            <a:endParaRPr lang="en-US" altLang="zh-TW">
              <a:ea typeface="新細明體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38E2E40-32F3-4BBF-A9BC-BC6412A7E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" y="548680"/>
            <a:ext cx="12188113" cy="63093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453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0116C3D-5515-4C7B-9D05-1D1D834BF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1106450"/>
            <a:ext cx="11373794" cy="575155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D24E029A-3333-4726-A286-01CE43371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908720"/>
            <a:ext cx="10585176" cy="574482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>
            <a:extLst>
              <a:ext uri="{FF2B5EF4-FFF2-40B4-BE49-F238E27FC236}">
                <a16:creationId xmlns:a16="http://schemas.microsoft.com/office/drawing/2014/main" id="{39199872-ECDB-4A94-B030-DB8A47922AD2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785045"/>
            <a:ext cx="8726488" cy="771747"/>
            <a:chOff x="720" y="-712"/>
            <a:chExt cx="2256" cy="4457"/>
          </a:xfrm>
        </p:grpSpPr>
        <p:sp>
          <p:nvSpPr>
            <p:cNvPr id="104455" name="AutoShape 16">
              <a:extLst>
                <a:ext uri="{FF2B5EF4-FFF2-40B4-BE49-F238E27FC236}">
                  <a16:creationId xmlns:a16="http://schemas.microsoft.com/office/drawing/2014/main" id="{574F9F27-FD01-4675-BCBA-E91B8ECAD2B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20" y="-712"/>
              <a:ext cx="2256" cy="4457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FFCC99"/>
                </a:gs>
                <a:gs pos="100000">
                  <a:srgbClr val="FF99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4"/>
                </a:buBlip>
                <a:defRPr sz="3200">
                  <a:solidFill>
                    <a:srgbClr val="10403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5"/>
                </a:buBlip>
                <a:defRPr sz="2800">
                  <a:solidFill>
                    <a:srgbClr val="10403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4"/>
                </a:buBlip>
                <a:defRPr sz="2400">
                  <a:solidFill>
                    <a:srgbClr val="10403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endParaRPr>
            </a:p>
          </p:txBody>
        </p:sp>
        <p:sp>
          <p:nvSpPr>
            <p:cNvPr id="104456" name="AutoShape 17">
              <a:extLst>
                <a:ext uri="{FF2B5EF4-FFF2-40B4-BE49-F238E27FC236}">
                  <a16:creationId xmlns:a16="http://schemas.microsoft.com/office/drawing/2014/main" id="{C182142D-1B8A-4837-B521-EE2627EF220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67" y="-334"/>
              <a:ext cx="2188" cy="37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FFFF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4"/>
                </a:buBlip>
                <a:defRPr sz="3200">
                  <a:solidFill>
                    <a:srgbClr val="10403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5"/>
                </a:buBlip>
                <a:defRPr sz="2800">
                  <a:solidFill>
                    <a:srgbClr val="10403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4"/>
                </a:buBlip>
                <a:defRPr sz="2400">
                  <a:solidFill>
                    <a:srgbClr val="10403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400" b="1" dirty="0">
                  <a:solidFill>
                    <a:srgbClr val="000000"/>
                  </a:solidFill>
                  <a:latin typeface="Cataneo BT" pitchFamily="66" charset="0"/>
                  <a:ea typeface="標楷體" panose="03000509000000000000" pitchFamily="65" charset="-120"/>
                </a:rPr>
                <a:t>桃園市政府教育局十二年國教資訊網 </a:t>
              </a:r>
              <a:r>
                <a:rPr lang="en-US" altLang="zh-TW" sz="2400" dirty="0">
                  <a:solidFill>
                    <a:srgbClr val="000000"/>
                  </a:solidFill>
                  <a:latin typeface="Cataneo BT" pitchFamily="66" charset="0"/>
                  <a:ea typeface="標楷體" panose="03000509000000000000" pitchFamily="65" charset="-120"/>
                </a:rPr>
                <a:t>http://12basic.tyc.edu.tw/</a:t>
              </a:r>
              <a:endParaRPr lang="zh-TW" altLang="en-US" sz="2400" dirty="0">
                <a:solidFill>
                  <a:srgbClr val="000000"/>
                </a:solidFill>
                <a:latin typeface="Cataneo BT" pitchFamily="66" charset="0"/>
                <a:ea typeface="標楷體" panose="03000509000000000000" pitchFamily="65" charset="-120"/>
              </a:endParaRPr>
            </a:p>
          </p:txBody>
        </p:sp>
        <p:sp>
          <p:nvSpPr>
            <p:cNvPr id="104457" name="AutoShape 19">
              <a:extLst>
                <a:ext uri="{FF2B5EF4-FFF2-40B4-BE49-F238E27FC236}">
                  <a16:creationId xmlns:a16="http://schemas.microsoft.com/office/drawing/2014/main" id="{C9842ACC-358E-467C-A0F1-7A34AA9C7FF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73" y="393"/>
              <a:ext cx="2158" cy="63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5F1FB"/>
                </a:gs>
                <a:gs pos="100000">
                  <a:srgbClr val="80D4F2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4"/>
                </a:buBlip>
                <a:defRPr sz="3200">
                  <a:solidFill>
                    <a:srgbClr val="10403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5"/>
                </a:buBlip>
                <a:defRPr sz="2800">
                  <a:solidFill>
                    <a:srgbClr val="10403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4"/>
                </a:buBlip>
                <a:defRPr sz="2400">
                  <a:solidFill>
                    <a:srgbClr val="10403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04452" name="圖片 1">
            <a:extLst>
              <a:ext uri="{FF2B5EF4-FFF2-40B4-BE49-F238E27FC236}">
                <a16:creationId xmlns:a16="http://schemas.microsoft.com/office/drawing/2014/main" id="{50A9DA1A-D8BF-4AA7-948B-72E5777CB3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5105400"/>
            <a:ext cx="1320800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圖片 2">
            <a:extLst>
              <a:ext uri="{FF2B5EF4-FFF2-40B4-BE49-F238E27FC236}">
                <a16:creationId xmlns:a16="http://schemas.microsoft.com/office/drawing/2014/main" id="{ECEF0A6C-FCB0-480B-B27A-2E607CEC36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5157789"/>
            <a:ext cx="12890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F84E32FC-4F28-4B8F-A8CA-1EBC1D8098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392" y="1945611"/>
            <a:ext cx="10873208" cy="482418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2783632" y="252865"/>
            <a:ext cx="7543800" cy="1143000"/>
          </a:xfrm>
        </p:spPr>
        <p:txBody>
          <a:bodyPr anchor="b">
            <a:normAutofit fontScale="90000"/>
          </a:bodyPr>
          <a:lstStyle/>
          <a:p>
            <a:pPr>
              <a:defRPr/>
            </a:pPr>
            <a:r>
              <a:rPr lang="zh-TW" altLang="en-US" b="1" dirty="0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進路分析</a:t>
            </a:r>
            <a:r>
              <a:rPr lang="zh-TW" altLang="en-US" sz="7500" b="1" dirty="0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大</a:t>
            </a:r>
            <a:r>
              <a:rPr lang="zh-TW" altLang="en-US" b="1" dirty="0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不同</a:t>
            </a:r>
          </a:p>
        </p:txBody>
      </p:sp>
      <p:sp>
        <p:nvSpPr>
          <p:cNvPr id="5" name="文字版面配置區 4"/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1410947"/>
            <a:ext cx="3657600" cy="6588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txBody>
          <a:bodyPr anchor="ctr"/>
          <a:lstStyle/>
          <a:p>
            <a:pPr marL="0" indent="0" algn="ctr">
              <a:spcBef>
                <a:spcPts val="575"/>
              </a:spcBef>
              <a:buNone/>
            </a:pPr>
            <a:r>
              <a:rPr lang="zh-TW" altLang="en-US" sz="2800" b="1" dirty="0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過去我們的進路分析</a:t>
            </a:r>
          </a:p>
        </p:txBody>
      </p:sp>
      <p:sp>
        <p:nvSpPr>
          <p:cNvPr id="6" name="文字版面配置區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744072" y="1445419"/>
            <a:ext cx="3960812" cy="6588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txBody>
          <a:bodyPr anchor="ctr"/>
          <a:lstStyle/>
          <a:p>
            <a:pPr marL="0" indent="0" algn="ctr">
              <a:spcBef>
                <a:spcPts val="575"/>
              </a:spcBef>
              <a:buNone/>
            </a:pPr>
            <a:r>
              <a:rPr lang="en-US" altLang="zh-TW" sz="2800" b="1" dirty="0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2800" b="1" dirty="0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年國教後的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進路分析</a:t>
            </a:r>
          </a:p>
        </p:txBody>
      </p:sp>
      <p:sp>
        <p:nvSpPr>
          <p:cNvPr id="14339" name="內容版面配置區 2">
            <a:extLst/>
          </p:cNvPr>
          <p:cNvSpPr>
            <a:spLocks noGrp="1"/>
          </p:cNvSpPr>
          <p:nvPr>
            <p:ph sz="half" idx="4294967295"/>
          </p:nvPr>
        </p:nvSpPr>
        <p:spPr>
          <a:xfrm>
            <a:off x="407369" y="2228851"/>
            <a:ext cx="5147296" cy="2595563"/>
          </a:xfrm>
        </p:spPr>
        <p:txBody>
          <a:bodyPr>
            <a:normAutofit/>
          </a:bodyPr>
          <a:lstStyle/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國中的生活就是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不斷念書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，考上理想的高中。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五專、高職、軍校都是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不會念書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的人去讀的。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志願序就是按照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學校排名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來填寫。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作成績的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落點分析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340" name="內容版面配置區 6"/>
          <p:cNvSpPr>
            <a:spLocks noGrp="1"/>
          </p:cNvSpPr>
          <p:nvPr>
            <p:ph sz="half" idx="4294967295"/>
          </p:nvPr>
        </p:nvSpPr>
        <p:spPr>
          <a:xfrm>
            <a:off x="5735960" y="2276475"/>
            <a:ext cx="6264696" cy="3024188"/>
          </a:xfrm>
        </p:spPr>
        <p:txBody>
          <a:bodyPr/>
          <a:lstStyle/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生涯不只升學而是生活整體樣貌的規劃，也包含了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自我認識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及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想過怎麼樣的生活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』</a:t>
            </a: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不再是分數分流，而是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自主分流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志願只有「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最適合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」，沒有「最好」。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從被動落點分析，到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主動選擇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400" dirty="0"/>
          </a:p>
        </p:txBody>
      </p:sp>
      <p:grpSp>
        <p:nvGrpSpPr>
          <p:cNvPr id="2" name="向上箭號圖說文字 6"/>
          <p:cNvGrpSpPr>
            <a:grpSpLocks/>
          </p:cNvGrpSpPr>
          <p:nvPr/>
        </p:nvGrpSpPr>
        <p:grpSpPr bwMode="auto">
          <a:xfrm>
            <a:off x="1524000" y="5065714"/>
            <a:ext cx="8718550" cy="1792287"/>
            <a:chOff x="61" y="3130"/>
            <a:chExt cx="5492" cy="1129"/>
          </a:xfrm>
        </p:grpSpPr>
        <p:pic>
          <p:nvPicPr>
            <p:cNvPr id="190472" name="向上箭號圖說文字 6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" y="3130"/>
              <a:ext cx="5492" cy="1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0473" name="Text Box 9"/>
            <p:cNvSpPr txBox="1">
              <a:spLocks noChangeArrowheads="1"/>
            </p:cNvSpPr>
            <p:nvPr/>
          </p:nvSpPr>
          <p:spPr bwMode="auto">
            <a:xfrm>
              <a:off x="176" y="3503"/>
              <a:ext cx="5262" cy="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1" hangingPunct="1"/>
              <a:r>
                <a:rPr kumimoji="0" lang="zh-TW" altLang="en-US" sz="24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適性輔導：</a:t>
              </a:r>
              <a:endParaRPr kumimoji="0"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eaLnBrk="1" hangingPunct="1"/>
              <a:r>
                <a:rPr kumimoji="0"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了解自己的</a:t>
              </a:r>
              <a:r>
                <a:rPr kumimoji="0" lang="zh-TW" altLang="en-US" sz="2400" b="1" u="sng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特質</a:t>
              </a:r>
              <a:r>
                <a:rPr kumimoji="0"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價值觀</a:t>
              </a:r>
              <a:r>
                <a:rPr kumimoji="0"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能力</a:t>
              </a:r>
              <a:r>
                <a:rPr kumimoji="0"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，經過</a:t>
              </a:r>
              <a:r>
                <a:rPr kumimoji="0" lang="zh-TW" altLang="en-US" sz="2400" b="1" u="sng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經驗探索</a:t>
              </a:r>
              <a:r>
                <a:rPr kumimoji="0"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資訊收集</a:t>
              </a:r>
              <a:r>
                <a:rPr kumimoji="0"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，做出適切的生涯決定。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1559496" y="1124744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zh-TW" alt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諮詢專線</a:t>
            </a:r>
          </a:p>
        </p:txBody>
      </p:sp>
      <p:sp>
        <p:nvSpPr>
          <p:cNvPr id="4" name="內容版面配置區 3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1991544" y="2780928"/>
            <a:ext cx="8713787" cy="3097212"/>
          </a:xfrm>
        </p:spPr>
        <p:txBody>
          <a:bodyPr>
            <a:normAutofit/>
          </a:bodyPr>
          <a:lstStyle/>
          <a:p>
            <a:pPr marL="514350" indent="-457200" eaLnBrk="1" hangingPunct="1">
              <a:lnSpc>
                <a:spcPct val="90000"/>
              </a:lnSpc>
              <a:buBlip>
                <a:blip r:embed="rId3"/>
              </a:buBlip>
              <a:defRPr/>
            </a:pPr>
            <a:r>
              <a:rPr lang="zh-TW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諮詢專線：</a:t>
            </a:r>
            <a:endParaRPr lang="en-US" altLang="zh-TW" sz="3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Blip>
                <a:blip r:embed="rId4"/>
              </a:buBlip>
              <a:defRPr/>
            </a:pPr>
            <a:r>
              <a:rPr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各校教務主任、輔導主任</a:t>
            </a:r>
            <a:endParaRPr lang="en-US" altLang="zh-TW" sz="3600" b="1" dirty="0"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Blip>
                <a:blip r:embed="rId4"/>
              </a:buBlip>
              <a:defRPr/>
            </a:pP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地方宣導團責任區講師</a:t>
            </a:r>
            <a:endParaRPr lang="en-US" altLang="zh-TW" sz="3600" b="1" dirty="0"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Blip>
                <a:blip r:embed="rId4"/>
              </a:buBlip>
              <a:defRPr/>
            </a:pP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桃園市政府教育局</a:t>
            </a:r>
          </a:p>
          <a:p>
            <a:pPr marL="914400" lvl="1" indent="-457200" eaLnBrk="1" hangingPunct="1">
              <a:lnSpc>
                <a:spcPct val="90000"/>
              </a:lnSpc>
              <a:buNone/>
              <a:defRPr/>
            </a:pPr>
            <a:r>
              <a:rPr kumimoji="1" lang="en-US" altLang="zh-TW" sz="3600" dirty="0">
                <a:latin typeface="標楷體" pitchFamily="65" charset="-120"/>
                <a:ea typeface="標楷體" pitchFamily="65" charset="-120"/>
              </a:rPr>
              <a:t>   </a:t>
            </a:r>
            <a:endParaRPr lang="en-US" altLang="zh-TW" sz="3600" b="1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>
            <a:extLst/>
          </p:cNvPr>
          <p:cNvSpPr>
            <a:spLocks noChangeArrowheads="1"/>
          </p:cNvSpPr>
          <p:nvPr/>
        </p:nvSpPr>
        <p:spPr bwMode="auto">
          <a:xfrm>
            <a:off x="387572" y="1477066"/>
            <a:ext cx="7516292" cy="2534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anchor="ctr">
            <a:spAutoFit/>
          </a:bodyPr>
          <a:lstStyle/>
          <a:p>
            <a:pPr fontAlgn="auto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面對入學方式的變革，鼓勵孩子做好準備，把握機會，讓學生適性發展、揮灑屬於自己的天空。期待十二年國民基本教育培育出更多不同領域的菁英</a:t>
            </a:r>
            <a:r>
              <a:rPr kumimoji="0" lang="en-US" altLang="zh-TW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</a:t>
            </a:r>
          </a:p>
        </p:txBody>
      </p:sp>
      <p:sp>
        <p:nvSpPr>
          <p:cNvPr id="7" name="文字方塊 1">
            <a:extLst/>
          </p:cNvPr>
          <p:cNvSpPr txBox="1"/>
          <p:nvPr/>
        </p:nvSpPr>
        <p:spPr>
          <a:xfrm>
            <a:off x="1936610" y="4113920"/>
            <a:ext cx="8302794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800" b="1" kern="100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是魚就讓他在大海遙遊，是鳥就讓他在天空展翅飛翔</a:t>
            </a:r>
            <a:endParaRPr kumimoji="0" lang="zh-TW" altLang="en-US" sz="4800" b="1" kern="1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94564" name="Picture 3" descr="10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16648">
            <a:off x="8209523" y="1444936"/>
            <a:ext cx="3344229" cy="2432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55023" dir="3300479" algn="ctr" rotWithShape="0">
              <a:schemeClr val="tx1">
                <a:alpha val="50000"/>
              </a:scheme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1">
            <a:extLst/>
          </p:cNvPr>
          <p:cNvSpPr txBox="1"/>
          <p:nvPr/>
        </p:nvSpPr>
        <p:spPr>
          <a:xfrm>
            <a:off x="1703512" y="1916833"/>
            <a:ext cx="8302794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6000" b="1" kern="100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感謝聆聽  敬請指教</a:t>
            </a:r>
            <a:endParaRPr kumimoji="0" lang="zh-TW" altLang="en-US" sz="6000" b="1" kern="1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82275" name="Picture 3" descr="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6648">
            <a:off x="7310438" y="3983038"/>
            <a:ext cx="2747962" cy="1998662"/>
          </a:xfrm>
          <a:prstGeom prst="rect">
            <a:avLst/>
          </a:prstGeom>
          <a:noFill/>
          <a:ln>
            <a:noFill/>
          </a:ln>
          <a:effectLst>
            <a:outerShdw dist="155023" dir="3300479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00465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44F9B34-0AB6-4E66-896F-9FA74E9A5D9F}" type="slidenum">
              <a:rPr lang="en-US" altLang="zh-TW" smtClean="0">
                <a:ea typeface="新細明體" charset="-120"/>
              </a:rPr>
              <a:pPr/>
              <a:t>14</a:t>
            </a:fld>
            <a:endParaRPr lang="en-US" altLang="zh-TW">
              <a:ea typeface="新細明體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D9E1994-06F7-4CE7-8AC6-7D69A857B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068"/>
            <a:ext cx="12192000" cy="63365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801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44F9B34-0AB6-4E66-896F-9FA74E9A5D9F}" type="slidenum">
              <a:rPr lang="en-US" altLang="zh-TW" smtClean="0">
                <a:ea typeface="新細明體" charset="-120"/>
              </a:rPr>
              <a:pPr/>
              <a:t>15</a:t>
            </a:fld>
            <a:endParaRPr lang="en-US" altLang="zh-TW">
              <a:ea typeface="新細明體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13881C4-512D-4420-BE67-25D8BB644A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792"/>
            <a:ext cx="12192000" cy="64252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900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文字方塊 1"/>
          <p:cNvSpPr txBox="1">
            <a:spLocks noChangeArrowheads="1"/>
          </p:cNvSpPr>
          <p:nvPr/>
        </p:nvSpPr>
        <p:spPr bwMode="auto">
          <a:xfrm>
            <a:off x="191344" y="6381328"/>
            <a:ext cx="8418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資料來源：聯合新聞網。</a:t>
            </a:r>
            <a:r>
              <a:rPr lang="en-US" altLang="en-US" sz="1600" dirty="0">
                <a:ea typeface="微軟正黑體" pitchFamily="34" charset="-120"/>
                <a:cs typeface="Times New Roman" pitchFamily="18" charset="0"/>
              </a:rPr>
              <a:t>http://udn.com/news/story/7314/1175233</a:t>
            </a:r>
            <a:endParaRPr lang="zh-TW" altLang="en-US" sz="1600" dirty="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5603" name="Picture 10" descr="Capture_2015_09_13_20_41_38_2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5680" y="50164"/>
            <a:ext cx="8418512" cy="6324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11"/>
          <p:cNvSpPr>
            <a:spLocks noChangeArrowheads="1"/>
          </p:cNvSpPr>
          <p:nvPr/>
        </p:nvSpPr>
        <p:spPr bwMode="auto">
          <a:xfrm>
            <a:off x="3392537" y="1484784"/>
            <a:ext cx="2919487" cy="100811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文字方塊 1"/>
          <p:cNvSpPr txBox="1">
            <a:spLocks noChangeArrowheads="1"/>
          </p:cNvSpPr>
          <p:nvPr/>
        </p:nvSpPr>
        <p:spPr bwMode="auto">
          <a:xfrm>
            <a:off x="122237" y="6381328"/>
            <a:ext cx="8418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資料來源：聯合新聞網。</a:t>
            </a:r>
            <a:r>
              <a:rPr lang="en-US" altLang="en-US" sz="1600">
                <a:ea typeface="微軟正黑體" pitchFamily="34" charset="-120"/>
                <a:cs typeface="Times New Roman" pitchFamily="18" charset="0"/>
              </a:rPr>
              <a:t>http://udn.com/news/story/7314/1175233</a:t>
            </a:r>
            <a:endParaRPr lang="zh-TW" altLang="en-US" sz="160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7651" name="Picture 4" descr="Capture_2015_09_13_20_42_26_6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1624" y="692696"/>
            <a:ext cx="8635074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2999656" y="644947"/>
            <a:ext cx="2735982" cy="122413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3143672" y="4869160"/>
            <a:ext cx="3240360" cy="5032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文字方塊 1"/>
          <p:cNvSpPr txBox="1">
            <a:spLocks noChangeArrowheads="1"/>
          </p:cNvSpPr>
          <p:nvPr/>
        </p:nvSpPr>
        <p:spPr bwMode="auto">
          <a:xfrm>
            <a:off x="47328" y="6453411"/>
            <a:ext cx="84185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資料來源：自由時報。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105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7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5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 dirty="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9699" name="Picture 4" descr="Capture_2016_09_10_00_10_51_609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9736" y="-32652"/>
            <a:ext cx="8064896" cy="6789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9780" name="Text Box 4">
            <a:extLst/>
          </p:cNvPr>
          <p:cNvSpPr txBox="1">
            <a:spLocks noChangeArrowheads="1"/>
          </p:cNvSpPr>
          <p:nvPr/>
        </p:nvSpPr>
        <p:spPr bwMode="auto">
          <a:xfrm>
            <a:off x="191344" y="3573016"/>
            <a:ext cx="345638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2400" dirty="0">
                <a:ea typeface="標楷體" pitchFamily="65" charset="-120"/>
              </a:rPr>
              <a:t>不要害怕學習新的知識或能力，經過努力與克服，會有新發現與有趣之處</a:t>
            </a:r>
          </a:p>
        </p:txBody>
      </p:sp>
      <p:sp>
        <p:nvSpPr>
          <p:cNvPr id="2" name="矩形 1"/>
          <p:cNvSpPr/>
          <p:nvPr/>
        </p:nvSpPr>
        <p:spPr bwMode="auto">
          <a:xfrm>
            <a:off x="8112224" y="1125539"/>
            <a:ext cx="3528392" cy="50326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4" name="Text Box 4">
            <a:extLst/>
          </p:cNvPr>
          <p:cNvSpPr txBox="1">
            <a:spLocks noChangeArrowheads="1"/>
          </p:cNvSpPr>
          <p:nvPr/>
        </p:nvSpPr>
        <p:spPr bwMode="auto">
          <a:xfrm>
            <a:off x="2783632" y="692696"/>
            <a:ext cx="8458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 lIns="91322" tIns="45661" rIns="91322" bIns="4566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北科附工</a:t>
            </a:r>
            <a:r>
              <a:rPr lang="en-US" altLang="zh-TW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年度畢業生升學榜單 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/>
          </p:nvPr>
        </p:nvGraphicFramePr>
        <p:xfrm>
          <a:off x="1676400" y="1600197"/>
          <a:ext cx="9172128" cy="4648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2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40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38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38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76724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班級</a:t>
                      </a:r>
                    </a:p>
                  </a:txBody>
                  <a:tcPr marL="2857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考生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錄取學校</a:t>
                      </a:r>
                    </a:p>
                  </a:txBody>
                  <a:tcPr marL="57150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錄取系科</a:t>
                      </a:r>
                    </a:p>
                  </a:txBody>
                  <a:tcPr marL="4762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入學管道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206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畜保三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廖筱君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繁星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206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畜保三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康家瑜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技優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206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畜保三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陳彥君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推甄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0206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畜保三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陳惠齡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推甄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0242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畜保三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詹榞峻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推甄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0206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個報生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陳易廷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推甄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0206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個報生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陳宣伯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推甄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矩形 5"/>
          <p:cNvSpPr/>
          <p:nvPr/>
        </p:nvSpPr>
        <p:spPr bwMode="auto">
          <a:xfrm>
            <a:off x="1722474" y="2895600"/>
            <a:ext cx="9054046" cy="609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322" tIns="45661" rIns="91322" bIns="45661" numCol="1" rtlCol="0" anchor="t" anchorCtr="0" compatLnSpc="1">
            <a:prstTxWarp prst="textNoShape">
              <a:avLst/>
            </a:prstTxWarp>
          </a:bodyPr>
          <a:lstStyle/>
          <a:p>
            <a:pPr defTabSz="913214"/>
            <a:endParaRPr lang="zh-TW" altLang="en-US" sz="3200"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668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 idx="4294967295"/>
          </p:nvPr>
        </p:nvSpPr>
        <p:spPr>
          <a:xfrm>
            <a:off x="2323696" y="332656"/>
            <a:ext cx="8229600" cy="1143000"/>
          </a:xfrm>
        </p:spPr>
        <p:txBody>
          <a:bodyPr/>
          <a:lstStyle/>
          <a:p>
            <a:pPr algn="l" eaLnBrk="1" hangingPunct="1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         </a:t>
            </a:r>
            <a:r>
              <a:rPr lang="zh-TW" altLang="en-US" sz="5400" dirty="0" smtClean="0">
                <a:latin typeface="標楷體" pitchFamily="65" charset="-120"/>
                <a:ea typeface="標楷體" pitchFamily="65" charset="-120"/>
              </a:rPr>
              <a:t>目   次</a:t>
            </a:r>
            <a:endParaRPr lang="zh-TW" altLang="en-US" sz="5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1808343" y="1628800"/>
            <a:ext cx="8733656" cy="4911741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70000"/>
              </a:lnSpc>
              <a:buNone/>
              <a:defRPr/>
            </a:pPr>
            <a:r>
              <a:rPr lang="zh-TW" altLang="en-US" sz="3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一</a:t>
            </a:r>
            <a:r>
              <a:rPr lang="en-US" altLang="zh-TW" sz="3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3" action="ppaction://hlinksldjump"/>
              </a:rPr>
              <a:t>適性入學的成果</a:t>
            </a:r>
            <a:endParaRPr lang="en-US" altLang="zh-TW" sz="3800" b="1" u="sng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0" indent="0" eaLnBrk="1" hangingPunct="1">
              <a:lnSpc>
                <a:spcPct val="70000"/>
              </a:lnSpc>
              <a:buNone/>
              <a:defRPr/>
            </a:pPr>
            <a:r>
              <a:rPr lang="zh-TW" altLang="en-US" sz="3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二</a:t>
            </a:r>
            <a:r>
              <a:rPr lang="en-US" altLang="zh-TW" sz="3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4" action="ppaction://hlinksldjump"/>
              </a:rPr>
              <a:t>學費補助</a:t>
            </a:r>
            <a:endParaRPr lang="en-US" altLang="zh-TW" sz="3800" b="1" u="sng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0" indent="0" eaLnBrk="1" hangingPunct="1">
              <a:lnSpc>
                <a:spcPct val="70000"/>
              </a:lnSpc>
              <a:buNone/>
              <a:defRPr/>
            </a:pPr>
            <a:r>
              <a:rPr lang="zh-TW" altLang="en-US" sz="3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三</a:t>
            </a:r>
            <a:r>
              <a:rPr lang="en-US" altLang="zh-TW" sz="3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5" action="ppaction://hlinksldjump"/>
              </a:rPr>
              <a:t>適性輔導</a:t>
            </a:r>
            <a:endParaRPr lang="zh-TW" altLang="en-US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0" indent="0" eaLnBrk="1" hangingPunct="1">
              <a:lnSpc>
                <a:spcPct val="70000"/>
              </a:lnSpc>
              <a:buNone/>
              <a:defRPr/>
            </a:pPr>
            <a:r>
              <a:rPr lang="zh-TW" altLang="en-US" sz="3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四</a:t>
            </a:r>
            <a:r>
              <a:rPr lang="en-US" altLang="zh-TW" sz="3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6" action="ppaction://hlinksldjump"/>
              </a:rPr>
              <a:t>教育會考</a:t>
            </a:r>
            <a:endParaRPr lang="en-US" altLang="zh-TW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0" indent="0" eaLnBrk="1" hangingPunct="1">
              <a:lnSpc>
                <a:spcPct val="70000"/>
              </a:lnSpc>
              <a:buNone/>
              <a:defRPr/>
            </a:pPr>
            <a:r>
              <a:rPr lang="zh-TW" altLang="en-US" sz="3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五</a:t>
            </a:r>
            <a:r>
              <a:rPr lang="en-US" altLang="zh-TW" sz="3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7" action="ppaction://hlinksldjump"/>
              </a:rPr>
              <a:t>桃連區主要入學管道</a:t>
            </a:r>
            <a:r>
              <a:rPr lang="en-US" altLang="zh-TW" sz="3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含重要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期程</a:t>
            </a: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0" indent="0" eaLnBrk="1" hangingPunct="1">
              <a:lnSpc>
                <a:spcPct val="70000"/>
              </a:lnSpc>
              <a:buNone/>
              <a:defRPr/>
            </a:pPr>
            <a:r>
              <a:rPr lang="zh-TW" altLang="en-US" sz="3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六</a:t>
            </a:r>
            <a:r>
              <a:rPr lang="en-US" altLang="zh-TW" sz="3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8" action="ppaction://hlinksldjump"/>
              </a:rPr>
              <a:t>桃連區免試入學</a:t>
            </a:r>
            <a:endParaRPr lang="en-US" altLang="zh-TW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0" indent="0" eaLnBrk="1" hangingPunct="1">
              <a:lnSpc>
                <a:spcPct val="70000"/>
              </a:lnSpc>
              <a:buNone/>
              <a:defRPr/>
            </a:pPr>
            <a:r>
              <a:rPr lang="zh-TW" altLang="en-US" sz="3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七</a:t>
            </a:r>
            <a:r>
              <a:rPr lang="en-US" altLang="zh-TW" sz="3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9" action="ppaction://hlinksldjump"/>
              </a:rPr>
              <a:t>五專免試入學簡介</a:t>
            </a:r>
            <a:endParaRPr lang="en-US" altLang="zh-TW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0" indent="0" eaLnBrk="1" hangingPunct="1">
              <a:lnSpc>
                <a:spcPct val="70000"/>
              </a:lnSpc>
              <a:buNone/>
              <a:defRPr/>
            </a:pPr>
            <a:r>
              <a:rPr lang="zh-TW" altLang="en-US" sz="3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八</a:t>
            </a:r>
            <a:r>
              <a:rPr lang="en-US" altLang="zh-TW" sz="3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0" action="ppaction://hlinksldjump"/>
              </a:rPr>
              <a:t>適性入學宣導網的說明</a:t>
            </a:r>
            <a:endParaRPr lang="en-US" altLang="zh-TW" sz="3800" b="1" u="sng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0" indent="0" eaLnBrk="1" hangingPunct="1">
              <a:lnSpc>
                <a:spcPct val="70000"/>
              </a:lnSpc>
              <a:buNone/>
              <a:defRPr/>
            </a:pPr>
            <a:r>
              <a:rPr lang="zh-TW" altLang="en-US" sz="3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九</a:t>
            </a:r>
            <a:r>
              <a:rPr lang="en-US" altLang="zh-TW" sz="3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1" action="ppaction://hlinksldjump"/>
              </a:rPr>
              <a:t>結語</a:t>
            </a:r>
            <a:endParaRPr lang="zh-TW" altLang="en-US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文字方塊 1"/>
          <p:cNvSpPr txBox="1">
            <a:spLocks noChangeArrowheads="1"/>
          </p:cNvSpPr>
          <p:nvPr/>
        </p:nvSpPr>
        <p:spPr bwMode="auto">
          <a:xfrm>
            <a:off x="0" y="6498097"/>
            <a:ext cx="101219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資料來源：自由時報。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106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7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11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31747" name="Picture 3" descr="Capture_2017_08_15_14_44_58_89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2824" y="692645"/>
            <a:ext cx="9619680" cy="5805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7176120" y="4797153"/>
            <a:ext cx="3312368" cy="64807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  <p:sp>
        <p:nvSpPr>
          <p:cNvPr id="2" name="矩形 1"/>
          <p:cNvSpPr/>
          <p:nvPr/>
        </p:nvSpPr>
        <p:spPr bwMode="auto">
          <a:xfrm>
            <a:off x="1127449" y="1772816"/>
            <a:ext cx="4247828" cy="71955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 bwMode="auto">
          <a:xfrm>
            <a:off x="1397478" y="4057801"/>
            <a:ext cx="9505056" cy="68661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1343472" y="4149080"/>
            <a:ext cx="9613068" cy="50405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F3D0905E-1464-4BE1-A63A-611715BA3EC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35460" y="2024844"/>
          <a:ext cx="9721080" cy="2808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1692">
                  <a:extLst>
                    <a:ext uri="{9D8B030D-6E8A-4147-A177-3AD203B41FA5}">
                      <a16:colId xmlns:a16="http://schemas.microsoft.com/office/drawing/2014/main" val="3050056533"/>
                    </a:ext>
                  </a:extLst>
                </a:gridCol>
                <a:gridCol w="1682853">
                  <a:extLst>
                    <a:ext uri="{9D8B030D-6E8A-4147-A177-3AD203B41FA5}">
                      <a16:colId xmlns:a16="http://schemas.microsoft.com/office/drawing/2014/main" val="3530097841"/>
                    </a:ext>
                  </a:extLst>
                </a:gridCol>
                <a:gridCol w="3589322">
                  <a:extLst>
                    <a:ext uri="{9D8B030D-6E8A-4147-A177-3AD203B41FA5}">
                      <a16:colId xmlns:a16="http://schemas.microsoft.com/office/drawing/2014/main" val="3797043955"/>
                    </a:ext>
                  </a:extLst>
                </a:gridCol>
                <a:gridCol w="2617213">
                  <a:extLst>
                    <a:ext uri="{9D8B030D-6E8A-4147-A177-3AD203B41FA5}">
                      <a16:colId xmlns:a16="http://schemas.microsoft.com/office/drawing/2014/main" val="3474284668"/>
                    </a:ext>
                  </a:extLst>
                </a:gridCol>
              </a:tblGrid>
              <a:tr h="840570"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畢業國中</a:t>
                      </a:r>
                    </a:p>
                  </a:txBody>
                  <a:tcPr marL="2857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學生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高中錄取學校與科系</a:t>
                      </a:r>
                    </a:p>
                  </a:txBody>
                  <a:tcPr marL="571500" marR="6350" marT="635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錄取學校</a:t>
                      </a:r>
                    </a:p>
                  </a:txBody>
                  <a:tcPr marL="476250" marR="6350" marT="6350" marB="0" anchor="ctr"/>
                </a:tc>
                <a:extLst>
                  <a:ext uri="{0D108BD9-81ED-4DB2-BD59-A6C34878D82A}">
                    <a16:rowId xmlns:a16="http://schemas.microsoft.com/office/drawing/2014/main" val="3175634599"/>
                  </a:ext>
                </a:extLst>
              </a:tr>
              <a:tr h="584610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過嶺國中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江雨臻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私立育達高中日文科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國立雲林科技大學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755110564"/>
                  </a:ext>
                </a:extLst>
              </a:tr>
              <a:tr h="584610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仁和國中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王恩芸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文鼎中圓" panose="020B0609010101010101" pitchFamily="49" charset="-120"/>
                          <a:ea typeface="文鼎中圓" panose="020B0609010101010101" pitchFamily="49" charset="-120"/>
                          <a:cs typeface="+mn-cs"/>
                        </a:rPr>
                        <a:t>私立育達高中餐飲科</a:t>
                      </a: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文鼎中圓" panose="020B0609010101010101" pitchFamily="49" charset="-120"/>
                        <a:ea typeface="文鼎中圓" panose="020B0609010101010101" pitchFamily="49" charset="-120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國立高雄餐旅大學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588866212"/>
                  </a:ext>
                </a:extLst>
              </a:tr>
              <a:tr h="798522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龍興國中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鍾毓翎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文鼎中圓" panose="020B0609010101010101" pitchFamily="49" charset="-120"/>
                          <a:ea typeface="文鼎中圓" panose="020B0609010101010101" pitchFamily="49" charset="-120"/>
                          <a:cs typeface="+mn-cs"/>
                        </a:rPr>
                        <a:t>私立育達高中廣設科</a:t>
                      </a: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文鼎中圓" panose="020B0609010101010101" pitchFamily="49" charset="-120"/>
                        <a:ea typeface="文鼎中圓" panose="020B0609010101010101" pitchFamily="49" charset="-120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國立清華大學藝術與設計學系設計組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612208110"/>
                  </a:ext>
                </a:extLst>
              </a:tr>
            </a:tbl>
          </a:graphicData>
        </a:graphic>
      </p:graphicFrame>
      <p:sp>
        <p:nvSpPr>
          <p:cNvPr id="7" name="Text Box 4">
            <a:extLst>
              <a:ext uri="{FF2B5EF4-FFF2-40B4-BE49-F238E27FC236}">
                <a16:creationId xmlns:a16="http://schemas.microsoft.com/office/drawing/2014/main" id="{9DB13C46-ABFC-4FF8-9B12-EF7ABF4BA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9616" y="951300"/>
            <a:ext cx="7200800" cy="6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 lIns="91322" tIns="45661" rIns="91322" bIns="4566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育達高中</a:t>
            </a:r>
            <a:r>
              <a:rPr lang="en-US" altLang="zh-TW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年度畢業生升學榜單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148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內容版面配置區 3">
            <a:extLst/>
          </p:cNvPr>
          <p:cNvGraphicFramePr>
            <a:graphicFrameLocks/>
          </p:cNvGraphicFramePr>
          <p:nvPr/>
        </p:nvGraphicFramePr>
        <p:xfrm>
          <a:off x="1055440" y="1700808"/>
          <a:ext cx="5184576" cy="48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橢圓形圖說文字 10">
            <a:extLst/>
          </p:cNvPr>
          <p:cNvSpPr/>
          <p:nvPr/>
        </p:nvSpPr>
        <p:spPr bwMode="auto">
          <a:xfrm>
            <a:off x="5664200" y="912814"/>
            <a:ext cx="4641850" cy="3652837"/>
          </a:xfrm>
          <a:prstGeom prst="wedgeEllipseCallout">
            <a:avLst>
              <a:gd name="adj1" fmla="val 22854"/>
              <a:gd name="adj2" fmla="val 58240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家長可以幫助孩子多元試探並瞭解自己的性向、興趣和能力，再參考學校老師的建議、收集相關資訊，並與孩子深入討論，較能規劃適合孩子的生涯進路。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45589" y="4556125"/>
            <a:ext cx="1508125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1"/>
          <p:cNvSpPr txBox="1">
            <a:spLocks noGrp="1"/>
          </p:cNvSpPr>
          <p:nvPr/>
        </p:nvSpPr>
        <p:spPr bwMode="auto">
          <a:xfrm>
            <a:off x="7581900" y="6356351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latinLnBrk="1" hangingPunct="1"/>
            <a:fld id="{764565C2-CD6E-42DE-A641-537CED277773}" type="slidenum">
              <a:rPr kumimoji="0" lang="ko-KR" altLang="en-US" sz="900">
                <a:solidFill>
                  <a:srgbClr val="898989"/>
                </a:solidFill>
                <a:latin typeface="Verdana" pitchFamily="34" charset="0"/>
                <a:ea typeface="Gulim" pitchFamily="34" charset="-127"/>
              </a:rPr>
              <a:pPr algn="r" eaLnBrk="1" latinLnBrk="1" hangingPunct="1"/>
              <a:t>23</a:t>
            </a:fld>
            <a:endParaRPr kumimoji="0" lang="en-US" altLang="ko-KR" sz="900">
              <a:solidFill>
                <a:srgbClr val="898989"/>
              </a:solidFill>
              <a:latin typeface="Verdana" pitchFamily="34" charset="0"/>
              <a:ea typeface="Gulim" pitchFamily="34" charset="-127"/>
            </a:endParaRPr>
          </a:p>
        </p:txBody>
      </p:sp>
      <p:pic>
        <p:nvPicPr>
          <p:cNvPr id="37891" name="圖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60000">
            <a:off x="3222135" y="-53004"/>
            <a:ext cx="6133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投影片編號版面配置區 15"/>
          <p:cNvSpPr txBox="1">
            <a:spLocks noGrp="1"/>
          </p:cNvSpPr>
          <p:nvPr/>
        </p:nvSpPr>
        <p:spPr bwMode="auto">
          <a:xfrm>
            <a:off x="2776538" y="6210300"/>
            <a:ext cx="342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/>
            <a:fld id="{D87EC73E-C9E9-4C51-AE6F-ADA63591261B}" type="slidenum">
              <a:rPr kumimoji="0" lang="zh-TW" altLang="en-US" sz="900">
                <a:solidFill>
                  <a:srgbClr val="0C3226"/>
                </a:solidFill>
                <a:latin typeface="Verdana" pitchFamily="34" charset="0"/>
                <a:ea typeface="微軟正黑體" pitchFamily="34" charset="-120"/>
              </a:rPr>
              <a:pPr algn="ctr" eaLnBrk="1" hangingPunct="1"/>
              <a:t>23</a:t>
            </a:fld>
            <a:endParaRPr kumimoji="0" lang="en-US" altLang="zh-TW" sz="900">
              <a:solidFill>
                <a:srgbClr val="0C3226"/>
              </a:solidFill>
              <a:latin typeface="Verdana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105"/>
          <p:cNvSpPr>
            <a:spLocks noChangeArrowheads="1"/>
          </p:cNvSpPr>
          <p:nvPr/>
        </p:nvSpPr>
        <p:spPr bwMode="gray">
          <a:xfrm>
            <a:off x="5519738" y="1053505"/>
            <a:ext cx="5148262" cy="5962938"/>
          </a:xfrm>
          <a:prstGeom prst="roundRect">
            <a:avLst>
              <a:gd name="adj" fmla="val 3037"/>
            </a:avLst>
          </a:prstGeom>
          <a:solidFill>
            <a:srgbClr val="FFFFCC"/>
          </a:solidFill>
          <a:ln w="9525">
            <a:noFill/>
            <a:round/>
            <a:headEnd/>
            <a:tailEnd/>
          </a:ln>
        </p:spPr>
        <p:txBody>
          <a:bodyPr lIns="46800" rIns="46800" anchor="ctr"/>
          <a:lstStyle/>
          <a:p>
            <a:pPr marL="342900" indent="-342900"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kumimoji="0" lang="en-US" altLang="zh-TW" dirty="0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100</a:t>
            </a:r>
            <a:r>
              <a:rPr kumimoji="0" lang="zh-TW" altLang="en-US" dirty="0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學年度起，新生每人一冊</a:t>
            </a:r>
            <a:endParaRPr kumimoji="0" lang="en-US" altLang="zh-TW" dirty="0">
              <a:solidFill>
                <a:srgbClr val="080808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kumimoji="0" lang="zh-TW" altLang="en-US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手冊可幫助學生</a:t>
            </a:r>
            <a:r>
              <a:rPr kumimoji="0" lang="zh-TW" altLang="zh-TW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澄清</a:t>
            </a:r>
            <a:r>
              <a:rPr kumimoji="0" lang="zh-TW" altLang="en-US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個人</a:t>
            </a:r>
            <a:r>
              <a:rPr kumimoji="0" lang="zh-TW" altLang="zh-TW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kumimoji="0" lang="zh-TW" altLang="en-US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性向、興趣、價值觀，瞭</a:t>
            </a:r>
            <a:r>
              <a:rPr kumimoji="0" lang="zh-TW" altLang="zh-TW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解</a:t>
            </a:r>
            <a:r>
              <a:rPr kumimoji="0" lang="zh-TW" altLang="en-US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家人的期待，及自己的學習表現（會考、學習成就、社團幹部、獎懲、職業試探結果等）比較適合哪一類學校及科別，做為升學選校參考</a:t>
            </a:r>
            <a:endParaRPr kumimoji="0" lang="en-US" altLang="zh-TW" dirty="0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8915" name="矩形 5"/>
          <p:cNvSpPr>
            <a:spLocks noChangeArrowheads="1"/>
          </p:cNvSpPr>
          <p:nvPr/>
        </p:nvSpPr>
        <p:spPr bwMode="auto">
          <a:xfrm>
            <a:off x="1415480" y="54868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87784EE-29EB-4C90-AE79-135D2EB393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71" t="15158" r="19127" b="9125"/>
          <a:stretch/>
        </p:blipFill>
        <p:spPr>
          <a:xfrm>
            <a:off x="406445" y="1053505"/>
            <a:ext cx="5148262" cy="60815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88" name="Group 60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520138"/>
              </p:ext>
            </p:extLst>
          </p:nvPr>
        </p:nvGraphicFramePr>
        <p:xfrm>
          <a:off x="1307691" y="968375"/>
          <a:ext cx="9576618" cy="5818189"/>
        </p:xfrm>
        <a:graphic>
          <a:graphicData uri="http://schemas.openxmlformats.org/drawingml/2006/table">
            <a:tbl>
              <a:tblPr/>
              <a:tblGrid>
                <a:gridCol w="16210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3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46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70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09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分項目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填寫人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建議填寫時間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064">
                <a:tc rowSpan="2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一、我的成長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故事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（一）自我認識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月，依年級別填寫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57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（二）職業與我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570">
                <a:tc rowSpan="3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二、各項心理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測驗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（一）性向測驗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57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（二）興趣測驗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57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（三）其它測驗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87901">
                <a:tc rowSpan="6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三、學習成果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及特殊表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現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（一）我的學習表現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65100" marR="0" lvl="0" indent="-165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1.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領域學習成績於每年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月（或可配合成績單發放時間），依學期別填寫</a:t>
                      </a:r>
                    </a:p>
                    <a:p>
                      <a:pPr marL="165100" marR="0" lvl="0" indent="-165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2.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國中教育會考、體適能檢測於實施後浮貼成績證明影本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113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（二）我的經歷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  （幹部、社團）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月，依學期別填寫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51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（三）參與各項競賽成果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92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（四）行為表現獎懲紀錄 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152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（五）服務學習紀錄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624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（六）生涯試探活動紀錄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1016" name="矩形 3"/>
          <p:cNvSpPr>
            <a:spLocks noChangeArrowheads="1"/>
          </p:cNvSpPr>
          <p:nvPr/>
        </p:nvSpPr>
        <p:spPr bwMode="auto">
          <a:xfrm>
            <a:off x="1524000" y="4635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1017" name="圖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84309" y="4581128"/>
            <a:ext cx="1163638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橢圓形圖說文字 5">
            <a:extLst/>
          </p:cNvPr>
          <p:cNvSpPr/>
          <p:nvPr/>
        </p:nvSpPr>
        <p:spPr bwMode="auto">
          <a:xfrm>
            <a:off x="8112224" y="1272700"/>
            <a:ext cx="3462214" cy="3167221"/>
          </a:xfrm>
          <a:prstGeom prst="wedgeEllipseCallout">
            <a:avLst>
              <a:gd name="adj1" fmla="val 41601"/>
              <a:gd name="adj2" fmla="val 47708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square"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讓我們一起來瞭解家長和學校如何透過生涯輔導紀錄手冊，共同協助孩子進行適性輔導。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225" name="Group 49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6480217"/>
              </p:ext>
            </p:extLst>
          </p:nvPr>
        </p:nvGraphicFramePr>
        <p:xfrm>
          <a:off x="1271464" y="981497"/>
          <a:ext cx="9504610" cy="5751092"/>
        </p:xfrm>
        <a:graphic>
          <a:graphicData uri="http://schemas.openxmlformats.org/drawingml/2006/table">
            <a:tbl>
              <a:tblPr/>
              <a:tblGrid>
                <a:gridCol w="19925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5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3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030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86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分項目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填寫人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建議填寫時間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0260">
                <a:tc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四、生涯統整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面面觀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九年級第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學期初（約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月）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9372">
                <a:tc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五、生涯發展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規劃書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家長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導師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輔導教師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九年級第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（免試入學及特色招生前）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2109">
                <a:tc rowSpan="3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六、其他生涯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輔導紀錄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（一）生涯輔導紀錄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導師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輔導教師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進行學生生涯輔導後，適時填寫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210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（二）生涯諮詢紀錄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月，依學期別填寫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68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（三）家長的話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家長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5-6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月，依年級別填寫。家長參閱簽章後，繳回統一保管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91798">
                <a:tc>
                  <a:txBody>
                    <a:bodyPr/>
                    <a:lstStyle/>
                    <a:p>
                      <a:pPr marL="495300" marR="0" lvl="0" indent="-4953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附錄</a:t>
                      </a: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十三職群與相關性向測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驗、興趣測驗之對應分析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結果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3052" name="矩形 3"/>
          <p:cNvSpPr>
            <a:spLocks noChangeArrowheads="1"/>
          </p:cNvSpPr>
          <p:nvPr/>
        </p:nvSpPr>
        <p:spPr bwMode="auto">
          <a:xfrm>
            <a:off x="1524000" y="476672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-3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>
            <a:extLst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/>
          <a:stretch/>
        </p:blipFill>
        <p:spPr bwMode="auto">
          <a:xfrm>
            <a:off x="3287688" y="1065314"/>
            <a:ext cx="4104456" cy="5792686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45059" name="矩形 3"/>
          <p:cNvSpPr>
            <a:spLocks noChangeArrowheads="1"/>
          </p:cNvSpPr>
          <p:nvPr/>
        </p:nvSpPr>
        <p:spPr bwMode="auto">
          <a:xfrm>
            <a:off x="1518138" y="457973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性向測驗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橢圓形圖說文字 8">
            <a:extLst/>
          </p:cNvPr>
          <p:cNvSpPr/>
          <p:nvPr/>
        </p:nvSpPr>
        <p:spPr bwMode="auto">
          <a:xfrm>
            <a:off x="767408" y="2105065"/>
            <a:ext cx="2806700" cy="2647870"/>
          </a:xfrm>
          <a:prstGeom prst="wedgeEllipseCallout">
            <a:avLst>
              <a:gd name="adj1" fmla="val -9160"/>
              <a:gd name="adj2" fmla="val 58077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性向測驗結果，可以了解語文、數學、機械、空間關係等方面的優勢能力。</a:t>
            </a:r>
          </a:p>
        </p:txBody>
      </p:sp>
      <p:pic>
        <p:nvPicPr>
          <p:cNvPr id="45061" name="圖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5201" y="5138486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圖片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16480" y="1044960"/>
            <a:ext cx="1152525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橢圓形圖說文字 9">
            <a:extLst/>
          </p:cNvPr>
          <p:cNvSpPr/>
          <p:nvPr/>
        </p:nvSpPr>
        <p:spPr bwMode="auto">
          <a:xfrm>
            <a:off x="6940700" y="1585118"/>
            <a:ext cx="3354387" cy="3687763"/>
          </a:xfrm>
          <a:prstGeom prst="wedgeEllipseCallout">
            <a:avLst>
              <a:gd name="adj1" fmla="val 50108"/>
              <a:gd name="adj2" fmla="val -38337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性向測驗測量個人學習潛能，透過測驗可瞭解自己的優勢能力，幫助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自己在進路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選擇時，往優勢能力方向發展。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>
            <a:extLst/>
          </p:cNvPr>
          <p:cNvSpPr txBox="1"/>
          <p:nvPr/>
        </p:nvSpPr>
        <p:spPr>
          <a:xfrm>
            <a:off x="2495600" y="6010275"/>
            <a:ext cx="6307137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2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P11209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50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標題 1"/>
          <p:cNvSpPr>
            <a:spLocks noGrp="1"/>
          </p:cNvSpPr>
          <p:nvPr>
            <p:ph type="title" idx="4294967295"/>
          </p:nvPr>
        </p:nvSpPr>
        <p:spPr>
          <a:xfrm>
            <a:off x="1524000" y="692150"/>
            <a:ext cx="8229600" cy="725488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性向測驗  攻其不備</a:t>
            </a:r>
          </a:p>
        </p:txBody>
      </p:sp>
      <p:pic>
        <p:nvPicPr>
          <p:cNvPr id="49155" name="Picture 2">
            <a:hlinkClick r:id="rId3" action="ppaction://hlinkfile"/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767408" y="1631713"/>
            <a:ext cx="4176464" cy="5089763"/>
          </a:xfrm>
        </p:spPr>
      </p:pic>
      <p:sp>
        <p:nvSpPr>
          <p:cNvPr id="49156" name="投影片編號版面配置區 3"/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endParaRPr lang="zh-TW" altLang="en-US" sz="1400" b="1">
              <a:latin typeface="Arial" pitchFamily="34" charset="0"/>
            </a:endParaRPr>
          </a:p>
        </p:txBody>
      </p:sp>
      <p:sp>
        <p:nvSpPr>
          <p:cNvPr id="5" name="文字方塊 4">
            <a:extLst/>
          </p:cNvPr>
          <p:cNvSpPr txBox="1"/>
          <p:nvPr/>
        </p:nvSpPr>
        <p:spPr>
          <a:xfrm>
            <a:off x="5087888" y="1628776"/>
            <a:ext cx="6768752" cy="44627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真實故事，被人戲謔的稱為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Big Mike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的大傢伙，外型巨大、成績低落，在性向測驗時，居然在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保護本能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』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的部分拿到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98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分的高分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...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特別是相對其他只有個位數的性向機能方面。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所以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Mike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就像是璞玉，他的低成就是因為沒有機會被開發。當老師能夠仔細去探索，找到方法去對待他，他的成績就能從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0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分→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C→A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Mike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找到自信心，學業逐步成長，同時發揮天賦，最終在美式足球賽中成為知名明星選手，並開始一帆風順的人生，最後還加入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NFL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巴爾地摩烏鴉隊。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/>
          </p:cNvPr>
          <p:cNvSpPr>
            <a:spLocks noGrp="1"/>
          </p:cNvSpPr>
          <p:nvPr>
            <p:ph type="body" idx="4294967295"/>
          </p:nvPr>
        </p:nvSpPr>
        <p:spPr>
          <a:xfrm>
            <a:off x="2351584" y="2348881"/>
            <a:ext cx="7772400" cy="1500187"/>
          </a:xfrm>
        </p:spPr>
        <p:txBody>
          <a:bodyPr anchor="b"/>
          <a:lstStyle/>
          <a:p>
            <a:pPr marL="0" indent="0" algn="ctr">
              <a:buNone/>
              <a:defRPr/>
            </a:pPr>
            <a:r>
              <a:rPr lang="zh-TW" altLang="en-US" sz="6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一、適</a:t>
            </a:r>
            <a:r>
              <a:rPr lang="zh-TW" alt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性入學的</a:t>
            </a:r>
            <a:r>
              <a:rPr lang="zh-TW" altLang="en-US" sz="6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成果</a:t>
            </a:r>
            <a:endParaRPr lang="zh-TW" altLang="en-US" sz="6600" dirty="0">
              <a:ea typeface="微軟正黑體" pitchFamily="34" charset="-120"/>
            </a:endParaRPr>
          </a:p>
        </p:txBody>
      </p:sp>
      <p:sp>
        <p:nvSpPr>
          <p:cNvPr id="94211" name="投影片編號版面配置區 3"/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73D9CB42-2F99-46B2-966D-961D946719C8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buFont typeface="Arial" pitchFamily="34" charset="0"/>
                <a:buNone/>
              </a:pPr>
              <a:t>3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92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7768" y="756597"/>
            <a:ext cx="4539333" cy="6266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圖片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46859" y="5077936"/>
            <a:ext cx="13208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圖片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5489" y="5077936"/>
            <a:ext cx="12890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>
            <a:extLst/>
          </p:cNvPr>
          <p:cNvSpPr/>
          <p:nvPr/>
        </p:nvSpPr>
        <p:spPr bwMode="auto">
          <a:xfrm>
            <a:off x="7752184" y="1190515"/>
            <a:ext cx="4281487" cy="3686175"/>
          </a:xfrm>
          <a:prstGeom prst="wedgeEllipseCallout">
            <a:avLst>
              <a:gd name="adj1" fmla="val 18431"/>
              <a:gd name="adj2" fmla="val 5461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心理測驗結果並非進路選擇的唯一指標，要併同其他因素一起來看（如學習表現）才有參考價值。對測驗有不清楚的地方，可以詢問輔導教師。</a:t>
            </a:r>
          </a:p>
        </p:txBody>
      </p:sp>
      <p:sp>
        <p:nvSpPr>
          <p:cNvPr id="53254" name="矩形 9"/>
          <p:cNvSpPr>
            <a:spLocks noChangeArrowheads="1"/>
          </p:cNvSpPr>
          <p:nvPr/>
        </p:nvSpPr>
        <p:spPr bwMode="auto">
          <a:xfrm>
            <a:off x="1418822" y="482601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興趣測驗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橢圓形圖說文字 9">
            <a:extLst/>
          </p:cNvPr>
          <p:cNvSpPr/>
          <p:nvPr/>
        </p:nvSpPr>
        <p:spPr bwMode="auto">
          <a:xfrm>
            <a:off x="407368" y="1316300"/>
            <a:ext cx="4381500" cy="3686572"/>
          </a:xfrm>
          <a:prstGeom prst="wedgeEllipseCallout">
            <a:avLst>
              <a:gd name="adj1" fmla="val -19279"/>
              <a:gd name="adj2" fmla="val 52753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興趣指個人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對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人事物的喜愛程度，當課程、活動、職業等產生興趣時，會較投入並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得到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滿足。興趣測驗即在測量對某種事務或活動喜歡或不喜歡的程度。</a:t>
            </a:r>
          </a:p>
        </p:txBody>
      </p:sp>
      <p:sp>
        <p:nvSpPr>
          <p:cNvPr id="12" name="文字方塊 11">
            <a:extLst/>
          </p:cNvPr>
          <p:cNvSpPr txBox="1"/>
          <p:nvPr/>
        </p:nvSpPr>
        <p:spPr>
          <a:xfrm>
            <a:off x="2981326" y="6054726"/>
            <a:ext cx="6308725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2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圖片 2">
            <a:extLst>
              <a:ext uri="{FF2B5EF4-FFF2-40B4-BE49-F238E27FC236}">
                <a16:creationId xmlns:a16="http://schemas.microsoft.com/office/drawing/2014/main" id="{23D6BA6D-4829-4CC5-8167-E3C40A013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24015"/>
            <a:ext cx="64182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5" name="圖片 4">
            <a:extLst>
              <a:ext uri="{FF2B5EF4-FFF2-40B4-BE49-F238E27FC236}">
                <a16:creationId xmlns:a16="http://schemas.microsoft.com/office/drawing/2014/main" id="{7120729B-B2FD-456C-9710-D426562B9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354" y="24015"/>
            <a:ext cx="6257924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028B5FA-114D-43FE-B50B-CF8836CC010B}"/>
              </a:ext>
            </a:extLst>
          </p:cNvPr>
          <p:cNvSpPr/>
          <p:nvPr/>
        </p:nvSpPr>
        <p:spPr>
          <a:xfrm>
            <a:off x="7535864" y="620688"/>
            <a:ext cx="4284663" cy="5762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84E54D4-12EF-408D-9877-8F8201BB991F}"/>
              </a:ext>
            </a:extLst>
          </p:cNvPr>
          <p:cNvSpPr/>
          <p:nvPr/>
        </p:nvSpPr>
        <p:spPr>
          <a:xfrm>
            <a:off x="1127448" y="5877272"/>
            <a:ext cx="792088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B749006-E8CD-4196-B98E-52D76B5D2B40}"/>
              </a:ext>
            </a:extLst>
          </p:cNvPr>
          <p:cNvSpPr/>
          <p:nvPr/>
        </p:nvSpPr>
        <p:spPr>
          <a:xfrm>
            <a:off x="4589902" y="5805264"/>
            <a:ext cx="792086" cy="656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5191015-F559-41CF-925F-0F425383670E}"/>
              </a:ext>
            </a:extLst>
          </p:cNvPr>
          <p:cNvSpPr/>
          <p:nvPr/>
        </p:nvSpPr>
        <p:spPr>
          <a:xfrm>
            <a:off x="2999076" y="5869026"/>
            <a:ext cx="792087" cy="656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A79B1682-8ECE-45FE-BB21-01657D2152D6}"/>
              </a:ext>
            </a:extLst>
          </p:cNvPr>
          <p:cNvSpPr txBox="1"/>
          <p:nvPr/>
        </p:nvSpPr>
        <p:spPr>
          <a:xfrm>
            <a:off x="4589902" y="1196951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R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EFFEB63-97A0-414C-BBA7-61A1C95EBBEA}"/>
              </a:ext>
            </a:extLst>
          </p:cNvPr>
          <p:cNvSpPr txBox="1"/>
          <p:nvPr/>
        </p:nvSpPr>
        <p:spPr>
          <a:xfrm>
            <a:off x="4590034" y="2088763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I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9FB971E-65A5-4038-A582-3BC3EFC007D3}"/>
              </a:ext>
            </a:extLst>
          </p:cNvPr>
          <p:cNvSpPr txBox="1"/>
          <p:nvPr/>
        </p:nvSpPr>
        <p:spPr>
          <a:xfrm>
            <a:off x="4553316" y="2962600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A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E18C50F6-CBB3-4CAE-8459-A1256287CA7F}"/>
              </a:ext>
            </a:extLst>
          </p:cNvPr>
          <p:cNvSpPr txBox="1"/>
          <p:nvPr/>
        </p:nvSpPr>
        <p:spPr>
          <a:xfrm>
            <a:off x="4583233" y="3747227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S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E07DF65-AD40-4F64-BBD1-604FB119DE5B}"/>
              </a:ext>
            </a:extLst>
          </p:cNvPr>
          <p:cNvSpPr txBox="1"/>
          <p:nvPr/>
        </p:nvSpPr>
        <p:spPr>
          <a:xfrm>
            <a:off x="4575947" y="4518031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E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73A79C4E-B895-4A88-BAA4-229E79756104}"/>
              </a:ext>
            </a:extLst>
          </p:cNvPr>
          <p:cNvSpPr txBox="1"/>
          <p:nvPr/>
        </p:nvSpPr>
        <p:spPr>
          <a:xfrm>
            <a:off x="4574072" y="5248881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C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079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7391401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57347" name="Picture 3" descr="擷取_2015_03_12_21_58_50_8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0838" y="1336675"/>
            <a:ext cx="8928100" cy="544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7319964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59395" name="Picture 3" descr="擷取_2015_03_12_21_59_05_4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268413"/>
            <a:ext cx="9144000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7319964" y="476250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61443" name="Picture 3" descr="擷取_2015_03_12_21_59_23_95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125538"/>
            <a:ext cx="9144000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7248526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63491" name="Picture 3" descr="擷取_2015_03_12_21_59_57_3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557339"/>
            <a:ext cx="914400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矩形 3"/>
          <p:cNvSpPr>
            <a:spLocks noChangeArrowheads="1"/>
          </p:cNvSpPr>
          <p:nvPr/>
        </p:nvSpPr>
        <p:spPr bwMode="auto">
          <a:xfrm>
            <a:off x="1524000" y="513559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三、學習成果及特殊表現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我的學習表現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1944" y="977902"/>
            <a:ext cx="4054475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07682" y="966039"/>
            <a:ext cx="3932238" cy="544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2212" y="937604"/>
            <a:ext cx="3932237" cy="5478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>
            <a:extLst/>
          </p:cNvPr>
          <p:cNvSpPr/>
          <p:nvPr/>
        </p:nvSpPr>
        <p:spPr bwMode="auto">
          <a:xfrm>
            <a:off x="4610100" y="1702591"/>
            <a:ext cx="3051175" cy="3168650"/>
          </a:xfrm>
          <a:prstGeom prst="wedgeEllipseCallout">
            <a:avLst>
              <a:gd name="adj1" fmla="val -40035"/>
              <a:gd name="adj2" fmla="val 4246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不要忙著跟別人比較，要在意孩子自己的優勢表現。別忘記給孩子適時的鼓勵！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7" name="圖片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23792" y="4643603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橢圓形圖說文字 7">
            <a:extLst/>
          </p:cNvPr>
          <p:cNvSpPr/>
          <p:nvPr/>
        </p:nvSpPr>
        <p:spPr bwMode="auto">
          <a:xfrm>
            <a:off x="7358857" y="1056695"/>
            <a:ext cx="3384550" cy="2138362"/>
          </a:xfrm>
          <a:prstGeom prst="wedgeEllipseCallout">
            <a:avLst>
              <a:gd name="adj1" fmla="val 57072"/>
              <a:gd name="adj2" fmla="val -14020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這裡記錄學生在學校各領域的學習成績及體適能檢測結果。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9" name="圖片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946144" y="620688"/>
            <a:ext cx="1093788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文字方塊 11">
            <a:extLst/>
          </p:cNvPr>
          <p:cNvSpPr txBox="1"/>
          <p:nvPr/>
        </p:nvSpPr>
        <p:spPr>
          <a:xfrm>
            <a:off x="2981326" y="6021389"/>
            <a:ext cx="6308725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2" grpId="0" animBg="1"/>
      <p:bldP spid="12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P11209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5521" y="422381"/>
            <a:ext cx="8279706" cy="6435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Oval 10"/>
          <p:cNvSpPr>
            <a:spLocks noChangeArrowheads="1"/>
          </p:cNvSpPr>
          <p:nvPr/>
        </p:nvSpPr>
        <p:spPr bwMode="auto">
          <a:xfrm>
            <a:off x="2135189" y="3863975"/>
            <a:ext cx="7431087" cy="819150"/>
          </a:xfrm>
          <a:prstGeom prst="ellipse">
            <a:avLst/>
          </a:prstGeom>
          <a:noFill/>
          <a:ln w="38100" algn="ctr">
            <a:solidFill>
              <a:schemeClr val="bg2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Oval 25">
            <a:extLst/>
          </p:cNvPr>
          <p:cNvSpPr>
            <a:spLocks noChangeArrowheads="1"/>
          </p:cNvSpPr>
          <p:nvPr/>
        </p:nvSpPr>
        <p:spPr bwMode="gray">
          <a:xfrm>
            <a:off x="4995863" y="3862399"/>
            <a:ext cx="1592262" cy="822305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5780" name="Oval 27"/>
          <p:cNvSpPr>
            <a:spLocks noChangeArrowheads="1"/>
          </p:cNvSpPr>
          <p:nvPr/>
        </p:nvSpPr>
        <p:spPr bwMode="gray">
          <a:xfrm>
            <a:off x="5073650" y="3863987"/>
            <a:ext cx="1435100" cy="822305"/>
          </a:xfrm>
          <a:prstGeom prst="ellipse">
            <a:avLst/>
          </a:prstGeom>
          <a:solidFill>
            <a:srgbClr val="333333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" name="Oval 8"/>
          <p:cNvSpPr>
            <a:spLocks noChangeArrowheads="1"/>
          </p:cNvSpPr>
          <p:nvPr/>
        </p:nvSpPr>
        <p:spPr bwMode="gray">
          <a:xfrm>
            <a:off x="2566988" y="2492376"/>
            <a:ext cx="1141412" cy="1101725"/>
          </a:xfrm>
          <a:prstGeom prst="ellipse">
            <a:avLst/>
          </a:prstGeom>
          <a:gradFill rotWithShape="0">
            <a:gsLst>
              <a:gs pos="0">
                <a:schemeClr val="bg2"/>
              </a:gs>
              <a:gs pos="100000">
                <a:srgbClr val="92D05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藝術群</a:t>
            </a:r>
          </a:p>
        </p:txBody>
      </p:sp>
      <p:sp>
        <p:nvSpPr>
          <p:cNvPr id="45" name="Oval 5">
            <a:extLst/>
          </p:cNvPr>
          <p:cNvSpPr>
            <a:spLocks noChangeArrowheads="1"/>
          </p:cNvSpPr>
          <p:nvPr/>
        </p:nvSpPr>
        <p:spPr bwMode="gray">
          <a:xfrm>
            <a:off x="1784350" y="3429001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rgbClr val="0099C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水產群</a:t>
            </a:r>
          </a:p>
        </p:txBody>
      </p:sp>
      <p:sp>
        <p:nvSpPr>
          <p:cNvPr id="46" name="Oval 5">
            <a:extLst/>
          </p:cNvPr>
          <p:cNvSpPr>
            <a:spLocks noChangeArrowheads="1"/>
          </p:cNvSpPr>
          <p:nvPr/>
        </p:nvSpPr>
        <p:spPr bwMode="gray">
          <a:xfrm>
            <a:off x="1712913" y="4559301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海事群</a:t>
            </a:r>
          </a:p>
        </p:txBody>
      </p:sp>
      <p:sp>
        <p:nvSpPr>
          <p:cNvPr id="51" name="Oval 9">
            <a:extLst/>
          </p:cNvPr>
          <p:cNvSpPr>
            <a:spLocks noChangeArrowheads="1"/>
          </p:cNvSpPr>
          <p:nvPr/>
        </p:nvSpPr>
        <p:spPr bwMode="gray">
          <a:xfrm>
            <a:off x="2522538" y="5349876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bg2">
                  <a:lumMod val="5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餐旅群</a:t>
            </a:r>
          </a:p>
        </p:txBody>
      </p:sp>
      <p:sp>
        <p:nvSpPr>
          <p:cNvPr id="52" name="Oval 5"/>
          <p:cNvSpPr>
            <a:spLocks noChangeArrowheads="1"/>
          </p:cNvSpPr>
          <p:nvPr/>
        </p:nvSpPr>
        <p:spPr bwMode="gray">
          <a:xfrm>
            <a:off x="3617913" y="5711826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家政群</a:t>
            </a:r>
          </a:p>
        </p:txBody>
      </p:sp>
      <p:sp>
        <p:nvSpPr>
          <p:cNvPr id="54" name="Oval 5">
            <a:extLst/>
          </p:cNvPr>
          <p:cNvSpPr>
            <a:spLocks noChangeArrowheads="1"/>
          </p:cNvSpPr>
          <p:nvPr/>
        </p:nvSpPr>
        <p:spPr bwMode="gray">
          <a:xfrm>
            <a:off x="4891088" y="5856289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9933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食品群</a:t>
            </a:r>
          </a:p>
        </p:txBody>
      </p:sp>
      <p:sp>
        <p:nvSpPr>
          <p:cNvPr id="55" name="Oval 5">
            <a:extLst/>
          </p:cNvPr>
          <p:cNvSpPr>
            <a:spLocks noChangeArrowheads="1"/>
          </p:cNvSpPr>
          <p:nvPr/>
        </p:nvSpPr>
        <p:spPr bwMode="gray">
          <a:xfrm>
            <a:off x="8553450" y="4508501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FFC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外語群</a:t>
            </a:r>
          </a:p>
        </p:txBody>
      </p:sp>
      <p:sp>
        <p:nvSpPr>
          <p:cNvPr id="75788" name="矩形 11"/>
          <p:cNvSpPr>
            <a:spLocks noChangeArrowheads="1"/>
          </p:cNvSpPr>
          <p:nvPr/>
        </p:nvSpPr>
        <p:spPr bwMode="auto">
          <a:xfrm>
            <a:off x="1524000" y="790575"/>
            <a:ext cx="9144000" cy="838200"/>
          </a:xfrm>
          <a:prstGeom prst="rect">
            <a:avLst/>
          </a:prstGeom>
          <a:solidFill>
            <a:srgbClr val="CCECFF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生涯試探活動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認識職業學校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15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群別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endParaRPr lang="zh-TW" altLang="zh-TW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75789" name="群組 1"/>
          <p:cNvGrpSpPr>
            <a:grpSpLocks/>
          </p:cNvGrpSpPr>
          <p:nvPr/>
        </p:nvGrpSpPr>
        <p:grpSpPr bwMode="auto">
          <a:xfrm>
            <a:off x="2790825" y="2660651"/>
            <a:ext cx="6364288" cy="3222625"/>
            <a:chOff x="1267252" y="2659875"/>
            <a:chExt cx="6363198" cy="3222740"/>
          </a:xfrm>
        </p:grpSpPr>
        <p:sp>
          <p:nvSpPr>
            <p:cNvPr id="75798" name="AutoShape 6"/>
            <p:cNvSpPr>
              <a:spLocks noChangeArrowheads="1"/>
            </p:cNvSpPr>
            <p:nvPr/>
          </p:nvSpPr>
          <p:spPr bwMode="gray">
            <a:xfrm rot="-9207706">
              <a:off x="2047621" y="3669885"/>
              <a:ext cx="1245521" cy="216332"/>
            </a:xfrm>
            <a:prstGeom prst="rightArrow">
              <a:avLst>
                <a:gd name="adj1" fmla="val 35167"/>
                <a:gd name="adj2" fmla="val 111018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799" name="Oval 26"/>
            <p:cNvSpPr>
              <a:spLocks noChangeArrowheads="1"/>
            </p:cNvSpPr>
            <p:nvPr/>
          </p:nvSpPr>
          <p:spPr bwMode="gray">
            <a:xfrm>
              <a:off x="3484610" y="3833089"/>
              <a:ext cx="1593577" cy="822334"/>
            </a:xfrm>
            <a:prstGeom prst="ellipse">
              <a:avLst/>
            </a:prstGeom>
            <a:solidFill>
              <a:srgbClr val="0070C0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75800" name="Group 28"/>
            <p:cNvGrpSpPr>
              <a:grpSpLocks/>
            </p:cNvGrpSpPr>
            <p:nvPr/>
          </p:nvGrpSpPr>
          <p:grpSpPr bwMode="auto">
            <a:xfrm>
              <a:off x="3574119" y="3431790"/>
              <a:ext cx="1387420" cy="1684077"/>
              <a:chOff x="4166" y="1706"/>
              <a:chExt cx="1252" cy="1252"/>
            </a:xfrm>
          </p:grpSpPr>
          <p:sp>
            <p:nvSpPr>
              <p:cNvPr id="75816" name="Oval 29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5817" name="Oval 30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5818" name="Oval 31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75801" name="Text Box 33"/>
            <p:cNvSpPr txBox="1">
              <a:spLocks noChangeArrowheads="1"/>
            </p:cNvSpPr>
            <p:nvPr/>
          </p:nvSpPr>
          <p:spPr bwMode="gray">
            <a:xfrm>
              <a:off x="3767136" y="3790215"/>
              <a:ext cx="996780" cy="1066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b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職業</a:t>
              </a:r>
              <a:endParaRPr lang="en-US" altLang="zh-TW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/>
              <a:r>
                <a:rPr lang="zh-TW" altLang="en-US" b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學校</a:t>
              </a:r>
              <a:endParaRPr lang="en-US" altLang="zh-TW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2" name="AutoShape 6"/>
            <p:cNvSpPr>
              <a:spLocks noChangeArrowheads="1"/>
            </p:cNvSpPr>
            <p:nvPr/>
          </p:nvSpPr>
          <p:spPr bwMode="gray">
            <a:xfrm rot="-10468005">
              <a:off x="1398992" y="4042637"/>
              <a:ext cx="1739602" cy="261946"/>
            </a:xfrm>
            <a:prstGeom prst="rightArrow">
              <a:avLst>
                <a:gd name="adj1" fmla="val 35167"/>
                <a:gd name="adj2" fmla="val 111023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3" name="AutoShape 6"/>
            <p:cNvSpPr>
              <a:spLocks noChangeArrowheads="1"/>
            </p:cNvSpPr>
            <p:nvPr/>
          </p:nvSpPr>
          <p:spPr bwMode="gray">
            <a:xfrm rot="9949800">
              <a:off x="1267252" y="4542717"/>
              <a:ext cx="1963402" cy="306399"/>
            </a:xfrm>
            <a:prstGeom prst="rightArrow">
              <a:avLst>
                <a:gd name="adj1" fmla="val 35167"/>
                <a:gd name="adj2" fmla="val 11104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4" name="AutoShape 6"/>
            <p:cNvSpPr>
              <a:spLocks noChangeArrowheads="1"/>
            </p:cNvSpPr>
            <p:nvPr/>
          </p:nvSpPr>
          <p:spPr bwMode="gray">
            <a:xfrm rot="8936425">
              <a:off x="1862463" y="5057086"/>
              <a:ext cx="1557070" cy="228608"/>
            </a:xfrm>
            <a:prstGeom prst="rightArrow">
              <a:avLst>
                <a:gd name="adj1" fmla="val 35167"/>
                <a:gd name="adj2" fmla="val 111027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5" name="AutoShape 6"/>
            <p:cNvSpPr>
              <a:spLocks noChangeArrowheads="1"/>
            </p:cNvSpPr>
            <p:nvPr/>
          </p:nvSpPr>
          <p:spPr bwMode="gray">
            <a:xfrm rot="7382279">
              <a:off x="2746457" y="5295249"/>
              <a:ext cx="885857" cy="288876"/>
            </a:xfrm>
            <a:prstGeom prst="rightArrow">
              <a:avLst>
                <a:gd name="adj1" fmla="val 35167"/>
                <a:gd name="adj2" fmla="val 111035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6" name="AutoShape 6"/>
            <p:cNvSpPr>
              <a:spLocks noChangeArrowheads="1"/>
            </p:cNvSpPr>
            <p:nvPr/>
          </p:nvSpPr>
          <p:spPr bwMode="gray">
            <a:xfrm rot="6056444">
              <a:off x="3757558" y="5436546"/>
              <a:ext cx="535006" cy="325381"/>
            </a:xfrm>
            <a:prstGeom prst="rightArrow">
              <a:avLst>
                <a:gd name="adj1" fmla="val 35167"/>
                <a:gd name="adj2" fmla="val 11103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7" name="AutoShape 6"/>
            <p:cNvSpPr>
              <a:spLocks noChangeArrowheads="1"/>
            </p:cNvSpPr>
            <p:nvPr/>
          </p:nvSpPr>
          <p:spPr bwMode="gray">
            <a:xfrm rot="3102181">
              <a:off x="4716250" y="5334940"/>
              <a:ext cx="473092" cy="307922"/>
            </a:xfrm>
            <a:prstGeom prst="rightArrow">
              <a:avLst>
                <a:gd name="adj1" fmla="val 35167"/>
                <a:gd name="adj2" fmla="val 111026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8" name="AutoShape 6"/>
            <p:cNvSpPr>
              <a:spLocks noChangeArrowheads="1"/>
            </p:cNvSpPr>
            <p:nvPr/>
          </p:nvSpPr>
          <p:spPr bwMode="gray">
            <a:xfrm rot="2067505">
              <a:off x="5043268" y="4984058"/>
              <a:ext cx="1211055" cy="334975"/>
            </a:xfrm>
            <a:prstGeom prst="rightArrow">
              <a:avLst>
                <a:gd name="adj1" fmla="val 35167"/>
                <a:gd name="adj2" fmla="val 11102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9" name="AutoShape 6"/>
            <p:cNvSpPr>
              <a:spLocks noChangeArrowheads="1"/>
            </p:cNvSpPr>
            <p:nvPr/>
          </p:nvSpPr>
          <p:spPr bwMode="gray">
            <a:xfrm rot="871503">
              <a:off x="5286114" y="4450639"/>
              <a:ext cx="1841185" cy="306399"/>
            </a:xfrm>
            <a:prstGeom prst="rightArrow">
              <a:avLst>
                <a:gd name="adj1" fmla="val 35167"/>
                <a:gd name="adj2" fmla="val 111029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0" name="AutoShape 6"/>
            <p:cNvSpPr>
              <a:spLocks noChangeArrowheads="1"/>
            </p:cNvSpPr>
            <p:nvPr/>
          </p:nvSpPr>
          <p:spPr bwMode="gray">
            <a:xfrm>
              <a:off x="5314684" y="3917220"/>
              <a:ext cx="2315766" cy="327037"/>
            </a:xfrm>
            <a:prstGeom prst="rightArrow">
              <a:avLst>
                <a:gd name="adj1" fmla="val 35167"/>
                <a:gd name="adj2" fmla="val 111035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1" name="AutoShape 6"/>
            <p:cNvSpPr>
              <a:spLocks noChangeArrowheads="1"/>
            </p:cNvSpPr>
            <p:nvPr/>
          </p:nvSpPr>
          <p:spPr bwMode="gray">
            <a:xfrm rot="-909172">
              <a:off x="5263892" y="3488580"/>
              <a:ext cx="1696747" cy="361963"/>
            </a:xfrm>
            <a:prstGeom prst="rightArrow">
              <a:avLst>
                <a:gd name="adj1" fmla="val 35167"/>
                <a:gd name="adj2" fmla="val 111027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2" name="AutoShape 6"/>
            <p:cNvSpPr>
              <a:spLocks noChangeArrowheads="1"/>
            </p:cNvSpPr>
            <p:nvPr/>
          </p:nvSpPr>
          <p:spPr bwMode="gray">
            <a:xfrm rot="-2102198">
              <a:off x="5071838" y="3139317"/>
              <a:ext cx="1011064" cy="301636"/>
            </a:xfrm>
            <a:prstGeom prst="rightArrow">
              <a:avLst>
                <a:gd name="adj1" fmla="val 35167"/>
                <a:gd name="adj2" fmla="val 111033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3" name="AutoShape 6"/>
            <p:cNvSpPr>
              <a:spLocks noChangeArrowheads="1"/>
            </p:cNvSpPr>
            <p:nvPr/>
          </p:nvSpPr>
          <p:spPr bwMode="gray">
            <a:xfrm rot="-3694956">
              <a:off x="4653541" y="2787709"/>
              <a:ext cx="598509" cy="342841"/>
            </a:xfrm>
            <a:prstGeom prst="rightArrow">
              <a:avLst>
                <a:gd name="adj1" fmla="val 35167"/>
                <a:gd name="adj2" fmla="val 11103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4" name="AutoShape 6"/>
            <p:cNvSpPr>
              <a:spLocks noChangeArrowheads="1"/>
            </p:cNvSpPr>
            <p:nvPr/>
          </p:nvSpPr>
          <p:spPr bwMode="gray">
            <a:xfrm rot="-6332387">
              <a:off x="3813108" y="2767869"/>
              <a:ext cx="563583" cy="385697"/>
            </a:xfrm>
            <a:prstGeom prst="rightArrow">
              <a:avLst>
                <a:gd name="adj1" fmla="val 35167"/>
                <a:gd name="adj2" fmla="val 111031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5" name="AutoShape 6"/>
            <p:cNvSpPr>
              <a:spLocks noChangeArrowheads="1"/>
            </p:cNvSpPr>
            <p:nvPr/>
          </p:nvSpPr>
          <p:spPr bwMode="gray">
            <a:xfrm rot="-7860206">
              <a:off x="2945678" y="3086171"/>
              <a:ext cx="650898" cy="350778"/>
            </a:xfrm>
            <a:prstGeom prst="rightArrow">
              <a:avLst>
                <a:gd name="adj1" fmla="val 35167"/>
                <a:gd name="adj2" fmla="val 111026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40" name="Oval 9"/>
          <p:cNvSpPr>
            <a:spLocks noChangeArrowheads="1"/>
          </p:cNvSpPr>
          <p:nvPr/>
        </p:nvSpPr>
        <p:spPr bwMode="gray">
          <a:xfrm>
            <a:off x="6169025" y="1628776"/>
            <a:ext cx="1079500" cy="1103313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7030A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電機與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電子群</a:t>
            </a:r>
          </a:p>
        </p:txBody>
      </p:sp>
      <p:sp>
        <p:nvSpPr>
          <p:cNvPr id="39" name="Oval 9">
            <a:extLst/>
          </p:cNvPr>
          <p:cNvSpPr>
            <a:spLocks noChangeArrowheads="1"/>
          </p:cNvSpPr>
          <p:nvPr/>
        </p:nvSpPr>
        <p:spPr bwMode="gray">
          <a:xfrm>
            <a:off x="7319963" y="1989138"/>
            <a:ext cx="1079500" cy="1103312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土木與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建築群</a:t>
            </a:r>
          </a:p>
        </p:txBody>
      </p:sp>
      <p:sp>
        <p:nvSpPr>
          <p:cNvPr id="43" name="Oval 7"/>
          <p:cNvSpPr>
            <a:spLocks noChangeArrowheads="1"/>
          </p:cNvSpPr>
          <p:nvPr/>
        </p:nvSpPr>
        <p:spPr bwMode="gray">
          <a:xfrm>
            <a:off x="8339138" y="2614614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化工群</a:t>
            </a:r>
          </a:p>
        </p:txBody>
      </p:sp>
      <p:sp>
        <p:nvSpPr>
          <p:cNvPr id="53" name="Oval 9">
            <a:extLst/>
          </p:cNvPr>
          <p:cNvSpPr>
            <a:spLocks noChangeArrowheads="1"/>
          </p:cNvSpPr>
          <p:nvPr/>
        </p:nvSpPr>
        <p:spPr bwMode="gray">
          <a:xfrm>
            <a:off x="9120188" y="3429001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商業與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管理群</a:t>
            </a:r>
          </a:p>
        </p:txBody>
      </p:sp>
      <p:sp>
        <p:nvSpPr>
          <p:cNvPr id="50" name="Oval 9"/>
          <p:cNvSpPr>
            <a:spLocks noChangeArrowheads="1"/>
          </p:cNvSpPr>
          <p:nvPr/>
        </p:nvSpPr>
        <p:spPr bwMode="gray">
          <a:xfrm>
            <a:off x="6299200" y="5661026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農業群</a:t>
            </a:r>
          </a:p>
        </p:txBody>
      </p:sp>
      <p:sp>
        <p:nvSpPr>
          <p:cNvPr id="48" name="Oval 9">
            <a:extLst/>
          </p:cNvPr>
          <p:cNvSpPr>
            <a:spLocks noChangeArrowheads="1"/>
          </p:cNvSpPr>
          <p:nvPr/>
        </p:nvSpPr>
        <p:spPr bwMode="gray">
          <a:xfrm>
            <a:off x="7537450" y="5229226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設計群</a:t>
            </a:r>
          </a:p>
        </p:txBody>
      </p:sp>
      <p:sp>
        <p:nvSpPr>
          <p:cNvPr id="41" name="Oval 6">
            <a:extLst/>
          </p:cNvPr>
          <p:cNvSpPr>
            <a:spLocks noChangeArrowheads="1"/>
          </p:cNvSpPr>
          <p:nvPr/>
        </p:nvSpPr>
        <p:spPr bwMode="gray">
          <a:xfrm>
            <a:off x="4883151" y="1628776"/>
            <a:ext cx="1141413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accent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動力</a:t>
            </a:r>
            <a:endParaRPr lang="en-US" altLang="zh-TW" sz="2400" b="1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機械群</a:t>
            </a:r>
          </a:p>
        </p:txBody>
      </p:sp>
      <p:sp>
        <p:nvSpPr>
          <p:cNvPr id="42" name="Oval 6">
            <a:extLst/>
          </p:cNvPr>
          <p:cNvSpPr>
            <a:spLocks noChangeArrowheads="1"/>
          </p:cNvSpPr>
          <p:nvPr/>
        </p:nvSpPr>
        <p:spPr bwMode="gray">
          <a:xfrm>
            <a:off x="3659188" y="2039939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D60093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機械群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51" grpId="0" animBg="1"/>
      <p:bldP spid="52" grpId="0" animBg="1"/>
      <p:bldP spid="54" grpId="0" animBg="1"/>
      <p:bldP spid="55" grpId="0" animBg="1"/>
      <p:bldP spid="40" grpId="0" animBg="1"/>
      <p:bldP spid="39" grpId="0" animBg="1"/>
      <p:bldP spid="43" grpId="0" animBg="1"/>
      <p:bldP spid="53" grpId="0" animBg="1"/>
      <p:bldP spid="50" grpId="0" animBg="1"/>
      <p:bldP spid="48" grpId="0" animBg="1"/>
      <p:bldP spid="41" grpId="0" animBg="1"/>
      <p:bldP spid="4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矩形 11"/>
          <p:cNvSpPr>
            <a:spLocks noChangeArrowheads="1"/>
          </p:cNvSpPr>
          <p:nvPr/>
        </p:nvSpPr>
        <p:spPr bwMode="auto">
          <a:xfrm>
            <a:off x="1556936" y="469499"/>
            <a:ext cx="9144000" cy="785812"/>
          </a:xfrm>
          <a:prstGeom prst="rect">
            <a:avLst/>
          </a:prstGeom>
          <a:solidFill>
            <a:srgbClr val="CCECFF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生涯試探活動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⊙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認識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升學進路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6803" name="矩形 10"/>
          <p:cNvSpPr>
            <a:spLocks noChangeArrowheads="1"/>
          </p:cNvSpPr>
          <p:nvPr/>
        </p:nvSpPr>
        <p:spPr bwMode="auto">
          <a:xfrm>
            <a:off x="3666601" y="6221321"/>
            <a:ext cx="51090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TW" altLang="zh-TW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  <a:hlinkClick r:id="rId3"/>
              </a:rPr>
              <a:t>國中畢業生升學進路階梯圖</a:t>
            </a:r>
            <a:endParaRPr lang="zh-TW" altLang="en-US" b="1" dirty="0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6804" name="圖片 2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20239" y="2266951"/>
            <a:ext cx="96837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群組 62"/>
          <p:cNvGrpSpPr>
            <a:grpSpLocks/>
          </p:cNvGrpSpPr>
          <p:nvPr/>
        </p:nvGrpSpPr>
        <p:grpSpPr bwMode="auto">
          <a:xfrm>
            <a:off x="1556936" y="909637"/>
            <a:ext cx="8784903" cy="5233989"/>
            <a:chOff x="468313" y="1460500"/>
            <a:chExt cx="8223250" cy="5186363"/>
          </a:xfrm>
        </p:grpSpPr>
        <p:grpSp>
          <p:nvGrpSpPr>
            <p:cNvPr id="76806" name="群組 49"/>
            <p:cNvGrpSpPr>
              <a:grpSpLocks/>
            </p:cNvGrpSpPr>
            <p:nvPr/>
          </p:nvGrpSpPr>
          <p:grpSpPr bwMode="auto">
            <a:xfrm>
              <a:off x="468313" y="1460500"/>
              <a:ext cx="8223250" cy="5186363"/>
              <a:chOff x="33757" y="487870"/>
              <a:chExt cx="9002739" cy="5920028"/>
            </a:xfrm>
          </p:grpSpPr>
          <p:pic>
            <p:nvPicPr>
              <p:cNvPr id="76815" name="Picture 2" descr="0419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644612" y="3953801"/>
                <a:ext cx="3763592" cy="18881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0" name="矩形 69">
                <a:extLst/>
              </p:cNvPr>
              <p:cNvSpPr/>
              <p:nvPr/>
            </p:nvSpPr>
            <p:spPr bwMode="auto">
              <a:xfrm>
                <a:off x="35700" y="5904501"/>
                <a:ext cx="4464457" cy="503397"/>
              </a:xfrm>
              <a:prstGeom prst="rect">
                <a:avLst/>
              </a:prstGeom>
              <a:gradFill>
                <a:gsLst>
                  <a:gs pos="0">
                    <a:srgbClr val="FFFF00"/>
                  </a:gs>
                  <a:gs pos="100000">
                    <a:srgbClr val="FFC000"/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進高中</a:t>
                </a:r>
              </a:p>
            </p:txBody>
          </p:sp>
          <p:sp>
            <p:nvSpPr>
              <p:cNvPr id="71" name="矩形 70">
                <a:extLst/>
              </p:cNvPr>
              <p:cNvSpPr/>
              <p:nvPr/>
            </p:nvSpPr>
            <p:spPr bwMode="auto">
              <a:xfrm>
                <a:off x="4500157" y="5904501"/>
                <a:ext cx="4536339" cy="503397"/>
              </a:xfrm>
              <a:prstGeom prst="rect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選技職</a:t>
                </a:r>
              </a:p>
            </p:txBody>
          </p:sp>
          <p:sp>
            <p:nvSpPr>
              <p:cNvPr id="72" name="向上箭號 2">
                <a:extLst/>
              </p:cNvPr>
              <p:cNvSpPr/>
              <p:nvPr/>
            </p:nvSpPr>
            <p:spPr bwMode="auto">
              <a:xfrm>
                <a:off x="3363644" y="1484432"/>
                <a:ext cx="2271084" cy="4393466"/>
              </a:xfrm>
              <a:custGeom>
                <a:avLst/>
                <a:gdLst>
                  <a:gd name="connsiteX0" fmla="*/ 0 w 2592288"/>
                  <a:gd name="connsiteY0" fmla="*/ 1246709 h 4392488"/>
                  <a:gd name="connsiteX1" fmla="*/ 1296144 w 2592288"/>
                  <a:gd name="connsiteY1" fmla="*/ 0 h 4392488"/>
                  <a:gd name="connsiteX2" fmla="*/ 2592288 w 2592288"/>
                  <a:gd name="connsiteY2" fmla="*/ 1246709 h 4392488"/>
                  <a:gd name="connsiteX3" fmla="*/ 1944216 w 2592288"/>
                  <a:gd name="connsiteY3" fmla="*/ 1246709 h 4392488"/>
                  <a:gd name="connsiteX4" fmla="*/ 1944216 w 2592288"/>
                  <a:gd name="connsiteY4" fmla="*/ 4392488 h 4392488"/>
                  <a:gd name="connsiteX5" fmla="*/ 648072 w 2592288"/>
                  <a:gd name="connsiteY5" fmla="*/ 4392488 h 4392488"/>
                  <a:gd name="connsiteX6" fmla="*/ 648072 w 2592288"/>
                  <a:gd name="connsiteY6" fmla="*/ 1246709 h 4392488"/>
                  <a:gd name="connsiteX7" fmla="*/ 0 w 2592288"/>
                  <a:gd name="connsiteY7" fmla="*/ 1246709 h 4392488"/>
                  <a:gd name="connsiteX0" fmla="*/ 0 w 2431650"/>
                  <a:gd name="connsiteY0" fmla="*/ 1259066 h 4392488"/>
                  <a:gd name="connsiteX1" fmla="*/ 1135506 w 2431650"/>
                  <a:gd name="connsiteY1" fmla="*/ 0 h 4392488"/>
                  <a:gd name="connsiteX2" fmla="*/ 2431650 w 2431650"/>
                  <a:gd name="connsiteY2" fmla="*/ 1246709 h 4392488"/>
                  <a:gd name="connsiteX3" fmla="*/ 1783578 w 2431650"/>
                  <a:gd name="connsiteY3" fmla="*/ 1246709 h 4392488"/>
                  <a:gd name="connsiteX4" fmla="*/ 1783578 w 2431650"/>
                  <a:gd name="connsiteY4" fmla="*/ 4392488 h 4392488"/>
                  <a:gd name="connsiteX5" fmla="*/ 487434 w 2431650"/>
                  <a:gd name="connsiteY5" fmla="*/ 4392488 h 4392488"/>
                  <a:gd name="connsiteX6" fmla="*/ 487434 w 2431650"/>
                  <a:gd name="connsiteY6" fmla="*/ 1246709 h 4392488"/>
                  <a:gd name="connsiteX7" fmla="*/ 0 w 2431650"/>
                  <a:gd name="connsiteY7" fmla="*/ 1259066 h 4392488"/>
                  <a:gd name="connsiteX0" fmla="*/ 0 w 2308082"/>
                  <a:gd name="connsiteY0" fmla="*/ 1259066 h 4392488"/>
                  <a:gd name="connsiteX1" fmla="*/ 1135506 w 2308082"/>
                  <a:gd name="connsiteY1" fmla="*/ 0 h 4392488"/>
                  <a:gd name="connsiteX2" fmla="*/ 2308082 w 2308082"/>
                  <a:gd name="connsiteY2" fmla="*/ 1259066 h 4392488"/>
                  <a:gd name="connsiteX3" fmla="*/ 1783578 w 2308082"/>
                  <a:gd name="connsiteY3" fmla="*/ 1246709 h 4392488"/>
                  <a:gd name="connsiteX4" fmla="*/ 1783578 w 2308082"/>
                  <a:gd name="connsiteY4" fmla="*/ 4392488 h 4392488"/>
                  <a:gd name="connsiteX5" fmla="*/ 487434 w 2308082"/>
                  <a:gd name="connsiteY5" fmla="*/ 4392488 h 4392488"/>
                  <a:gd name="connsiteX6" fmla="*/ 487434 w 2308082"/>
                  <a:gd name="connsiteY6" fmla="*/ 1246709 h 4392488"/>
                  <a:gd name="connsiteX7" fmla="*/ 0 w 2308082"/>
                  <a:gd name="connsiteY7" fmla="*/ 1259066 h 4392488"/>
                  <a:gd name="connsiteX0" fmla="*/ 0 w 2271012"/>
                  <a:gd name="connsiteY0" fmla="*/ 1259066 h 4392488"/>
                  <a:gd name="connsiteX1" fmla="*/ 1135506 w 2271012"/>
                  <a:gd name="connsiteY1" fmla="*/ 0 h 4392488"/>
                  <a:gd name="connsiteX2" fmla="*/ 2271012 w 2271012"/>
                  <a:gd name="connsiteY2" fmla="*/ 1246709 h 4392488"/>
                  <a:gd name="connsiteX3" fmla="*/ 1783578 w 2271012"/>
                  <a:gd name="connsiteY3" fmla="*/ 1246709 h 4392488"/>
                  <a:gd name="connsiteX4" fmla="*/ 1783578 w 2271012"/>
                  <a:gd name="connsiteY4" fmla="*/ 4392488 h 4392488"/>
                  <a:gd name="connsiteX5" fmla="*/ 487434 w 2271012"/>
                  <a:gd name="connsiteY5" fmla="*/ 4392488 h 4392488"/>
                  <a:gd name="connsiteX6" fmla="*/ 487434 w 2271012"/>
                  <a:gd name="connsiteY6" fmla="*/ 1246709 h 4392488"/>
                  <a:gd name="connsiteX7" fmla="*/ 0 w 2271012"/>
                  <a:gd name="connsiteY7" fmla="*/ 1259066 h 4392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71012" h="4392488">
                    <a:moveTo>
                      <a:pt x="0" y="1259066"/>
                    </a:moveTo>
                    <a:lnTo>
                      <a:pt x="1135506" y="0"/>
                    </a:lnTo>
                    <a:lnTo>
                      <a:pt x="2271012" y="1246709"/>
                    </a:lnTo>
                    <a:lnTo>
                      <a:pt x="1783578" y="1246709"/>
                    </a:lnTo>
                    <a:lnTo>
                      <a:pt x="1783578" y="4392488"/>
                    </a:lnTo>
                    <a:lnTo>
                      <a:pt x="487434" y="4392488"/>
                    </a:lnTo>
                    <a:lnTo>
                      <a:pt x="487434" y="1246709"/>
                    </a:lnTo>
                    <a:lnTo>
                      <a:pt x="0" y="1259066"/>
                    </a:lnTo>
                    <a:close/>
                  </a:path>
                </a:pathLst>
              </a:custGeom>
              <a:solidFill>
                <a:srgbClr val="FFCCFF"/>
              </a:solidFill>
              <a:ln w="38100" cap="flat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（博士班）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（碩士班）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zh-TW" altLang="en-US" sz="14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19" name="矩形 3"/>
              <p:cNvSpPr>
                <a:spLocks noChangeArrowheads="1"/>
              </p:cNvSpPr>
              <p:nvPr/>
            </p:nvSpPr>
            <p:spPr bwMode="auto">
              <a:xfrm>
                <a:off x="2627784" y="3573016"/>
                <a:ext cx="1184495" cy="2304256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zh-TW" sz="16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軍警學校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endParaRPr lang="zh-TW" altLang="en-US" sz="16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0" name="矩形 7"/>
              <p:cNvSpPr>
                <a:spLocks noChangeArrowheads="1"/>
              </p:cNvSpPr>
              <p:nvPr/>
            </p:nvSpPr>
            <p:spPr bwMode="auto">
              <a:xfrm>
                <a:off x="5184068" y="3573017"/>
                <a:ext cx="1224136" cy="2330822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軍警校院</a:t>
                </a:r>
              </a:p>
            </p:txBody>
          </p:sp>
          <p:sp>
            <p:nvSpPr>
              <p:cNvPr id="75" name="矩形 74">
                <a:extLst/>
              </p:cNvPr>
              <p:cNvSpPr/>
              <p:nvPr/>
            </p:nvSpPr>
            <p:spPr bwMode="auto">
              <a:xfrm>
                <a:off x="1403402" y="4365663"/>
                <a:ext cx="1225879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普通高中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（學術學程）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單科高中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實驗高中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endParaRPr lang="zh-TW" altLang="en-US" sz="16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" name="矩形 75">
                <a:extLst/>
              </p:cNvPr>
              <p:cNvSpPr/>
              <p:nvPr/>
            </p:nvSpPr>
            <p:spPr bwMode="auto">
              <a:xfrm>
                <a:off x="179464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7" name="矩形 76">
                <a:extLst/>
              </p:cNvPr>
              <p:cNvSpPr/>
              <p:nvPr/>
            </p:nvSpPr>
            <p:spPr bwMode="auto">
              <a:xfrm>
                <a:off x="6442915" y="4365663"/>
                <a:ext cx="1225879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（專門學程）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實用技能學程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建教合作班</a:t>
                </a:r>
              </a:p>
            </p:txBody>
          </p:sp>
          <p:sp>
            <p:nvSpPr>
              <p:cNvPr id="78" name="矩形 77">
                <a:extLst/>
              </p:cNvPr>
              <p:cNvSpPr/>
              <p:nvPr/>
            </p:nvSpPr>
            <p:spPr bwMode="auto">
              <a:xfrm>
                <a:off x="7668795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5" name="矩形 13"/>
              <p:cNvSpPr>
                <a:spLocks noChangeArrowheads="1"/>
              </p:cNvSpPr>
              <p:nvPr/>
            </p:nvSpPr>
            <p:spPr bwMode="auto">
              <a:xfrm>
                <a:off x="179512" y="4351711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grpSp>
            <p:nvGrpSpPr>
              <p:cNvPr id="76826" name="群組 16"/>
              <p:cNvGrpSpPr>
                <a:grpSpLocks/>
              </p:cNvGrpSpPr>
              <p:nvPr/>
            </p:nvGrpSpPr>
            <p:grpSpPr bwMode="auto">
              <a:xfrm>
                <a:off x="33757" y="3476427"/>
                <a:ext cx="3780085" cy="2438008"/>
                <a:chOff x="33757" y="3476427"/>
                <a:chExt cx="3780085" cy="2438008"/>
              </a:xfrm>
            </p:grpSpPr>
            <p:sp>
              <p:nvSpPr>
                <p:cNvPr id="76848" name="矩形 1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9" name="矩形 18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0" name="矩形 19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1" name="矩形 20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2" name="矩形 21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3" name="矩形 22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76827" name="群組 24"/>
              <p:cNvGrpSpPr>
                <a:grpSpLocks/>
              </p:cNvGrpSpPr>
              <p:nvPr/>
            </p:nvGrpSpPr>
            <p:grpSpPr bwMode="auto">
              <a:xfrm flipH="1">
                <a:off x="5184067" y="3476427"/>
                <a:ext cx="3812043" cy="2438008"/>
                <a:chOff x="33757" y="3476427"/>
                <a:chExt cx="3780085" cy="2438008"/>
              </a:xfrm>
            </p:grpSpPr>
            <p:sp>
              <p:nvSpPr>
                <p:cNvPr id="76842" name="矩形 2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3" name="矩形 26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4" name="矩形 27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5" name="矩形 28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6" name="矩形 29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7" name="矩形 30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sp>
            <p:nvSpPr>
              <p:cNvPr id="76828" name="直角三角形 17"/>
              <p:cNvSpPr>
                <a:spLocks noChangeArrowheads="1"/>
              </p:cNvSpPr>
              <p:nvPr/>
            </p:nvSpPr>
            <p:spPr bwMode="auto">
              <a:xfrm>
                <a:off x="6588224" y="3921919"/>
                <a:ext cx="216024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9" name="直角三角形 32"/>
              <p:cNvSpPr>
                <a:spLocks noChangeArrowheads="1"/>
              </p:cNvSpPr>
              <p:nvPr/>
            </p:nvSpPr>
            <p:spPr bwMode="auto">
              <a:xfrm flipH="1">
                <a:off x="2195735" y="3922133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0" name="直角三角形 33"/>
              <p:cNvSpPr>
                <a:spLocks noChangeArrowheads="1"/>
              </p:cNvSpPr>
              <p:nvPr/>
            </p:nvSpPr>
            <p:spPr bwMode="auto">
              <a:xfrm flipH="1">
                <a:off x="988462" y="4766296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1" name="直角三角形 34"/>
              <p:cNvSpPr>
                <a:spLocks noChangeArrowheads="1"/>
              </p:cNvSpPr>
              <p:nvPr/>
            </p:nvSpPr>
            <p:spPr bwMode="auto">
              <a:xfrm>
                <a:off x="7812359" y="4769874"/>
                <a:ext cx="218457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2" name="矩形 35"/>
              <p:cNvSpPr>
                <a:spLocks noChangeArrowheads="1"/>
              </p:cNvSpPr>
              <p:nvPr/>
            </p:nvSpPr>
            <p:spPr bwMode="auto">
              <a:xfrm>
                <a:off x="1331639" y="3429000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高中</a:t>
                </a:r>
              </a:p>
            </p:txBody>
          </p:sp>
          <p:sp>
            <p:nvSpPr>
              <p:cNvPr id="76833" name="矩形 36"/>
              <p:cNvSpPr>
                <a:spLocks noChangeArrowheads="1"/>
              </p:cNvSpPr>
              <p:nvPr/>
            </p:nvSpPr>
            <p:spPr bwMode="auto">
              <a:xfrm>
                <a:off x="2509910" y="2759945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大學</a:t>
                </a:r>
              </a:p>
            </p:txBody>
          </p:sp>
          <p:sp>
            <p:nvSpPr>
              <p:cNvPr id="76834" name="矩形 37"/>
              <p:cNvSpPr>
                <a:spLocks noChangeArrowheads="1"/>
              </p:cNvSpPr>
              <p:nvPr/>
            </p:nvSpPr>
            <p:spPr bwMode="auto">
              <a:xfrm>
                <a:off x="7956376" y="4365104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sp>
            <p:nvSpPr>
              <p:cNvPr id="76835" name="矩形 38"/>
              <p:cNvSpPr>
                <a:spLocks noChangeArrowheads="1"/>
              </p:cNvSpPr>
              <p:nvPr/>
            </p:nvSpPr>
            <p:spPr bwMode="auto">
              <a:xfrm>
                <a:off x="6804248" y="3442392"/>
                <a:ext cx="864096" cy="634679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r>
                  <a:rPr lang="en-US" altLang="zh-TW" sz="1600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</a:p>
            </p:txBody>
          </p:sp>
          <p:sp>
            <p:nvSpPr>
              <p:cNvPr id="76836" name="矩形 39"/>
              <p:cNvSpPr>
                <a:spLocks noChangeArrowheads="1"/>
              </p:cNvSpPr>
              <p:nvPr/>
            </p:nvSpPr>
            <p:spPr bwMode="auto">
              <a:xfrm>
                <a:off x="5652120" y="2773338"/>
                <a:ext cx="864096" cy="655662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大學</a:t>
                </a:r>
                <a:r>
                  <a:rPr lang="en-US" altLang="zh-TW" sz="1600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</a:p>
            </p:txBody>
          </p:sp>
          <p:sp>
            <p:nvSpPr>
              <p:cNvPr id="76837" name="矩形 40"/>
              <p:cNvSpPr>
                <a:spLocks noChangeArrowheads="1"/>
              </p:cNvSpPr>
              <p:nvPr/>
            </p:nvSpPr>
            <p:spPr bwMode="auto">
              <a:xfrm>
                <a:off x="3904889" y="844662"/>
                <a:ext cx="119020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研究所</a:t>
                </a:r>
              </a:p>
            </p:txBody>
          </p:sp>
          <p:grpSp>
            <p:nvGrpSpPr>
              <p:cNvPr id="76838" name="群組 41"/>
              <p:cNvGrpSpPr>
                <a:grpSpLocks/>
              </p:cNvGrpSpPr>
              <p:nvPr/>
            </p:nvGrpSpPr>
            <p:grpSpPr bwMode="auto">
              <a:xfrm rot="-1116729">
                <a:off x="233223" y="487870"/>
                <a:ext cx="8505043" cy="4119887"/>
                <a:chOff x="-1097941" y="1152808"/>
                <a:chExt cx="6198322" cy="4200461"/>
              </a:xfrm>
            </p:grpSpPr>
            <p:sp>
              <p:nvSpPr>
                <p:cNvPr id="93" name="圖案 92">
                  <a:extLst/>
                </p:cNvPr>
                <p:cNvSpPr/>
                <p:nvPr/>
              </p:nvSpPr>
              <p:spPr>
                <a:xfrm rot="474396">
                  <a:off x="-1097647" y="1150812"/>
                  <a:ext cx="2472068" cy="2286638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94" name="手繪多邊形 93">
                  <a:extLst/>
                </p:cNvPr>
                <p:cNvSpPr/>
                <p:nvPr/>
              </p:nvSpPr>
              <p:spPr>
                <a:xfrm>
                  <a:off x="-513477" y="1254253"/>
                  <a:ext cx="1645214" cy="650941"/>
                </a:xfrm>
                <a:custGeom>
                  <a:avLst/>
                  <a:gdLst>
                    <a:gd name="connsiteX0" fmla="*/ 0 w 1654048"/>
                    <a:gd name="connsiteY0" fmla="*/ 0 h 650240"/>
                    <a:gd name="connsiteX1" fmla="*/ 1654048 w 1654048"/>
                    <a:gd name="connsiteY1" fmla="*/ 0 h 650240"/>
                    <a:gd name="connsiteX2" fmla="*/ 1654048 w 1654048"/>
                    <a:gd name="connsiteY2" fmla="*/ 650240 h 650240"/>
                    <a:gd name="connsiteX3" fmla="*/ 0 w 1654048"/>
                    <a:gd name="connsiteY3" fmla="*/ 650240 h 650240"/>
                    <a:gd name="connsiteX4" fmla="*/ 0 w 1654048"/>
                    <a:gd name="connsiteY4" fmla="*/ 0 h 650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4048" h="650240">
                      <a:moveTo>
                        <a:pt x="0" y="0"/>
                      </a:moveTo>
                      <a:lnTo>
                        <a:pt x="1654048" y="0"/>
                      </a:lnTo>
                      <a:lnTo>
                        <a:pt x="1654048" y="650240"/>
                      </a:lnTo>
                      <a:lnTo>
                        <a:pt x="0" y="6502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lIns="45720" rIns="45720" spcCol="1270" anchor="b"/>
                <a:lstStyle/>
                <a:p>
                  <a:pPr algn="ctr" defTabSz="1600200" eaLnBrk="1" hangingPunct="1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zh-TW" altLang="en-US" sz="3600" dirty="0"/>
                </a:p>
              </p:txBody>
            </p:sp>
            <p:sp>
              <p:nvSpPr>
                <p:cNvPr id="95" name="圖案 94">
                  <a:extLst/>
                </p:cNvPr>
                <p:cNvSpPr/>
                <p:nvPr/>
              </p:nvSpPr>
              <p:spPr>
                <a:xfrm rot="1561976" flipH="1">
                  <a:off x="2627634" y="2861913"/>
                  <a:ext cx="2433841" cy="2430596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</p:grpSp>
        </p:grpSp>
        <p:sp>
          <p:nvSpPr>
            <p:cNvPr id="65" name="向右箭號 64">
              <a:extLst/>
            </p:cNvPr>
            <p:cNvSpPr/>
            <p:nvPr/>
          </p:nvSpPr>
          <p:spPr bwMode="auto">
            <a:xfrm>
              <a:off x="470088" y="6247084"/>
              <a:ext cx="523491" cy="360339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6" name="向右箭號 65">
              <a:extLst/>
            </p:cNvPr>
            <p:cNvSpPr/>
            <p:nvPr/>
          </p:nvSpPr>
          <p:spPr bwMode="auto">
            <a:xfrm flipH="1">
              <a:off x="8223083" y="6257840"/>
              <a:ext cx="468480" cy="358546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7" name="弧形 51">
              <a:extLst/>
            </p:cNvPr>
            <p:cNvSpPr/>
            <p:nvPr/>
          </p:nvSpPr>
          <p:spPr bwMode="auto">
            <a:xfrm>
              <a:off x="3143388" y="2268714"/>
              <a:ext cx="3734927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650 w 3734927"/>
                <a:gd name="connsiteY0" fmla="*/ 595457 h 1590035"/>
                <a:gd name="connsiteX1" fmla="*/ 1628533 w 3734927"/>
                <a:gd name="connsiteY1" fmla="*/ 1639 h 1590035"/>
                <a:gd name="connsiteX2" fmla="*/ 3011027 w 3734927"/>
                <a:gd name="connsiteY2" fmla="*/ 742622 h 1590035"/>
                <a:gd name="connsiteX3" fmla="*/ 1685132 w 3734927"/>
                <a:gd name="connsiteY3" fmla="*/ 637705 h 1590035"/>
                <a:gd name="connsiteX4" fmla="*/ 247650 w 3734927"/>
                <a:gd name="connsiteY4" fmla="*/ 595457 h 1590035"/>
                <a:gd name="connsiteX0" fmla="*/ 0 w 3734927"/>
                <a:gd name="connsiteY0" fmla="*/ 1127826 h 1590035"/>
                <a:gd name="connsiteX1" fmla="*/ 1495183 w 3734927"/>
                <a:gd name="connsiteY1" fmla="*/ 12148 h 1590035"/>
                <a:gd name="connsiteX2" fmla="*/ 3102500 w 3734927"/>
                <a:gd name="connsiteY2" fmla="*/ 942269 h 1590035"/>
                <a:gd name="connsiteX3" fmla="*/ 3734927 w 3734927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927" h="1590035" stroke="0" extrusionOk="0">
                  <a:moveTo>
                    <a:pt x="247650" y="595457"/>
                  </a:moveTo>
                  <a:cubicBezTo>
                    <a:pt x="294582" y="230374"/>
                    <a:pt x="1167970" y="-22889"/>
                    <a:pt x="1628533" y="1639"/>
                  </a:cubicBezTo>
                  <a:cubicBezTo>
                    <a:pt x="2089096" y="26167"/>
                    <a:pt x="2934632" y="711039"/>
                    <a:pt x="3011027" y="742622"/>
                  </a:cubicBezTo>
                  <a:lnTo>
                    <a:pt x="1685132" y="637705"/>
                  </a:lnTo>
                  <a:lnTo>
                    <a:pt x="247650" y="595457"/>
                  </a:lnTo>
                  <a:close/>
                </a:path>
                <a:path w="3734927" h="1590035" fill="none">
                  <a:moveTo>
                    <a:pt x="0" y="1127826"/>
                  </a:moveTo>
                  <a:cubicBezTo>
                    <a:pt x="46932" y="762743"/>
                    <a:pt x="730227" y="9589"/>
                    <a:pt x="1495183" y="12148"/>
                  </a:cubicBezTo>
                  <a:cubicBezTo>
                    <a:pt x="2010679" y="-11773"/>
                    <a:pt x="2762547" y="668779"/>
                    <a:pt x="3102500" y="942269"/>
                  </a:cubicBezTo>
                  <a:cubicBezTo>
                    <a:pt x="3432928" y="1268303"/>
                    <a:pt x="3624760" y="1440039"/>
                    <a:pt x="3734927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50000">
                    <a:schemeClr val="tx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8" name="弧形 51">
              <a:extLst/>
            </p:cNvPr>
            <p:cNvSpPr/>
            <p:nvPr/>
          </p:nvSpPr>
          <p:spPr bwMode="auto">
            <a:xfrm flipH="1">
              <a:off x="2268538" y="2276872"/>
              <a:ext cx="3665860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293 w 3734570"/>
                <a:gd name="connsiteY0" fmla="*/ 595457 h 1590035"/>
                <a:gd name="connsiteX1" fmla="*/ 1628176 w 3734570"/>
                <a:gd name="connsiteY1" fmla="*/ 1639 h 1590035"/>
                <a:gd name="connsiteX2" fmla="*/ 3010670 w 3734570"/>
                <a:gd name="connsiteY2" fmla="*/ 742622 h 1590035"/>
                <a:gd name="connsiteX3" fmla="*/ 1684775 w 3734570"/>
                <a:gd name="connsiteY3" fmla="*/ 637705 h 1590035"/>
                <a:gd name="connsiteX4" fmla="*/ 247293 w 3734570"/>
                <a:gd name="connsiteY4" fmla="*/ 595457 h 1590035"/>
                <a:gd name="connsiteX0" fmla="*/ 0 w 3734570"/>
                <a:gd name="connsiteY0" fmla="*/ 1085791 h 1590035"/>
                <a:gd name="connsiteX1" fmla="*/ 1494826 w 3734570"/>
                <a:gd name="connsiteY1" fmla="*/ 12148 h 1590035"/>
                <a:gd name="connsiteX2" fmla="*/ 3102143 w 3734570"/>
                <a:gd name="connsiteY2" fmla="*/ 942269 h 1590035"/>
                <a:gd name="connsiteX3" fmla="*/ 3734570 w 3734570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570" h="1590035" stroke="0" extrusionOk="0">
                  <a:moveTo>
                    <a:pt x="247293" y="595457"/>
                  </a:moveTo>
                  <a:cubicBezTo>
                    <a:pt x="294225" y="230374"/>
                    <a:pt x="1167613" y="-22889"/>
                    <a:pt x="1628176" y="1639"/>
                  </a:cubicBezTo>
                  <a:cubicBezTo>
                    <a:pt x="2088739" y="26167"/>
                    <a:pt x="2934275" y="711039"/>
                    <a:pt x="3010670" y="742622"/>
                  </a:cubicBezTo>
                  <a:lnTo>
                    <a:pt x="1684775" y="637705"/>
                  </a:lnTo>
                  <a:lnTo>
                    <a:pt x="247293" y="595457"/>
                  </a:lnTo>
                  <a:close/>
                </a:path>
                <a:path w="3734570" h="1590035" fill="none">
                  <a:moveTo>
                    <a:pt x="0" y="1085791"/>
                  </a:moveTo>
                  <a:cubicBezTo>
                    <a:pt x="46932" y="720708"/>
                    <a:pt x="729870" y="9589"/>
                    <a:pt x="1494826" y="12148"/>
                  </a:cubicBezTo>
                  <a:cubicBezTo>
                    <a:pt x="2010322" y="-11773"/>
                    <a:pt x="2762190" y="668779"/>
                    <a:pt x="3102143" y="942269"/>
                  </a:cubicBezTo>
                  <a:cubicBezTo>
                    <a:pt x="3432571" y="1268303"/>
                    <a:pt x="3624403" y="1440039"/>
                    <a:pt x="3734570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rgbClr val="FFC000"/>
                  </a:gs>
                  <a:gs pos="50000">
                    <a:srgbClr val="FFC000"/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191344" y="1052736"/>
            <a:ext cx="11809312" cy="4525963"/>
          </a:xfrm>
        </p:spPr>
        <p:txBody>
          <a:bodyPr>
            <a:norm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zh-TW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桃連區做好準備  迎向</a:t>
            </a:r>
            <a:r>
              <a:rPr lang="en-US" altLang="zh-TW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12</a:t>
            </a:r>
            <a:r>
              <a:rPr lang="zh-TW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年國教</a:t>
            </a:r>
          </a:p>
        </p:txBody>
      </p:sp>
      <p:sp>
        <p:nvSpPr>
          <p:cNvPr id="7171" name="投影片編號版面配置區 3"/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BB9AEDA9-0CD8-412B-8F8D-7218EFFC2964}" type="slidenum">
              <a:rPr kumimoji="0" lang="zh-TW" altLang="en-US" sz="1200">
                <a:solidFill>
                  <a:srgbClr val="898989"/>
                </a:solidFill>
                <a:ea typeface="微軟正黑體" pitchFamily="34" charset="-120"/>
              </a:rPr>
              <a:pPr algn="r" eaLnBrk="1" hangingPunct="1">
                <a:buFont typeface="Arial" pitchFamily="34" charset="0"/>
                <a:buNone/>
              </a:pPr>
              <a:t>4</a:t>
            </a:fld>
            <a:endParaRPr kumimoji="0" lang="en-US" altLang="zh-TW" sz="1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5" name="內容版面配置區 2">
            <a:extLst/>
          </p:cNvPr>
          <p:cNvSpPr>
            <a:spLocks/>
          </p:cNvSpPr>
          <p:nvPr/>
        </p:nvSpPr>
        <p:spPr bwMode="auto">
          <a:xfrm>
            <a:off x="407368" y="2015630"/>
            <a:ext cx="11676629" cy="3528789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marL="342900" indent="-342900" eaLnBrk="1" hangingPunct="1">
              <a:lnSpc>
                <a:spcPts val="4200"/>
              </a:lnSpc>
              <a:spcBef>
                <a:spcPct val="20000"/>
              </a:spcBef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率全國之先，從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102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年度起，每年辦理試模擬測驗及分發作業。</a:t>
            </a:r>
          </a:p>
          <a:p>
            <a:pPr marL="342900" indent="-342900" eaLnBrk="1" hangingPunct="1">
              <a:lnSpc>
                <a:spcPts val="4200"/>
              </a:lnSpc>
              <a:spcBef>
                <a:spcPct val="20000"/>
              </a:spcBef>
              <a:buBlip>
                <a:blip r:embed="rId3"/>
              </a:buBlip>
              <a:defRPr/>
            </a:pP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111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12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月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20-21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辦理全市模擬測驗，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111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月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6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進行志願選填、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2/13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模擬分發放榜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kumimoji="0" lang="zh-TW" altLang="en-US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ts val="4200"/>
              </a:lnSpc>
              <a:spcBef>
                <a:spcPct val="20000"/>
              </a:spcBef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從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102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年度起，每年辦理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全市高中職博覽會，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112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3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月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11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、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12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繼續辦理；網路博覽會持續中。</a:t>
            </a:r>
            <a:endParaRPr kumimoji="0" lang="en-US" altLang="zh-TW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ts val="4200"/>
              </a:lnSpc>
              <a:spcBef>
                <a:spcPct val="20000"/>
              </a:spcBef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全員進行適性輔導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內容版面配置區 18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1524000" y="1628776"/>
            <a:ext cx="8135938" cy="576263"/>
          </a:xfrm>
        </p:spPr>
        <p:txBody>
          <a:bodyPr>
            <a:noAutofit/>
          </a:bodyPr>
          <a:lstStyle/>
          <a:p>
            <a:pPr marL="273050" indent="-273050">
              <a:defRPr/>
            </a:pPr>
            <a:r>
              <a:rPr lang="zh-TW" altLang="en-US" sz="36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共</a:t>
            </a:r>
            <a:r>
              <a:rPr lang="en-US" altLang="zh-TW" sz="36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12</a:t>
            </a:r>
            <a:r>
              <a:rPr lang="zh-TW" altLang="en-US" sz="36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群，</a:t>
            </a:r>
            <a:r>
              <a:rPr lang="en-US" altLang="zh-TW" sz="36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23</a:t>
            </a:r>
            <a:r>
              <a:rPr lang="zh-TW" altLang="en-US" sz="36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校 </a:t>
            </a:r>
            <a:r>
              <a:rPr lang="en-US" altLang="zh-TW" sz="36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40</a:t>
            </a:r>
            <a:r>
              <a:rPr lang="zh-TW" altLang="en-US" sz="36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科</a:t>
            </a:r>
          </a:p>
        </p:txBody>
      </p:sp>
      <p:sp>
        <p:nvSpPr>
          <p:cNvPr id="78851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 sz="4800" dirty="0">
                <a:ea typeface="標楷體" pitchFamily="65" charset="-120"/>
              </a:rPr>
              <a:t>桃連區職業類科之群科屬性</a:t>
            </a:r>
          </a:p>
        </p:txBody>
      </p:sp>
      <p:sp>
        <p:nvSpPr>
          <p:cNvPr id="4" name="六邊形 3">
            <a:extLst/>
          </p:cNvPr>
          <p:cNvSpPr/>
          <p:nvPr/>
        </p:nvSpPr>
        <p:spPr>
          <a:xfrm>
            <a:off x="3359150" y="2349501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機械群</a:t>
            </a:r>
          </a:p>
        </p:txBody>
      </p:sp>
      <p:sp>
        <p:nvSpPr>
          <p:cNvPr id="5" name="六邊形 4">
            <a:extLst/>
          </p:cNvPr>
          <p:cNvSpPr/>
          <p:nvPr/>
        </p:nvSpPr>
        <p:spPr>
          <a:xfrm>
            <a:off x="3359150" y="3644901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  <a:hlinkClick r:id="rId3"/>
              </a:rPr>
              <a:t>動力機械群</a:t>
            </a:r>
            <a:endParaRPr kumimoji="0" lang="zh-TW" altLang="en-US" sz="2000" b="1" dirty="0">
              <a:solidFill>
                <a:srgbClr val="000000"/>
              </a:solidFill>
            </a:endParaRPr>
          </a:p>
        </p:txBody>
      </p:sp>
      <p:sp>
        <p:nvSpPr>
          <p:cNvPr id="6" name="六邊形 5">
            <a:extLst/>
          </p:cNvPr>
          <p:cNvSpPr/>
          <p:nvPr/>
        </p:nvSpPr>
        <p:spPr>
          <a:xfrm>
            <a:off x="4583113" y="2997201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電機電子群</a:t>
            </a:r>
          </a:p>
        </p:txBody>
      </p:sp>
      <p:sp>
        <p:nvSpPr>
          <p:cNvPr id="7" name="六邊形 6">
            <a:extLst/>
          </p:cNvPr>
          <p:cNvSpPr/>
          <p:nvPr/>
        </p:nvSpPr>
        <p:spPr>
          <a:xfrm>
            <a:off x="4583113" y="4292601"/>
            <a:ext cx="1441450" cy="1223963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土木與建築群</a:t>
            </a:r>
          </a:p>
        </p:txBody>
      </p:sp>
      <p:sp>
        <p:nvSpPr>
          <p:cNvPr id="8" name="六邊形 7">
            <a:extLst/>
          </p:cNvPr>
          <p:cNvSpPr/>
          <p:nvPr/>
        </p:nvSpPr>
        <p:spPr>
          <a:xfrm>
            <a:off x="5808663" y="2349501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化工群</a:t>
            </a:r>
          </a:p>
        </p:txBody>
      </p:sp>
      <p:sp>
        <p:nvSpPr>
          <p:cNvPr id="9" name="六邊形 8">
            <a:extLst/>
          </p:cNvPr>
          <p:cNvSpPr/>
          <p:nvPr/>
        </p:nvSpPr>
        <p:spPr>
          <a:xfrm>
            <a:off x="7032626" y="2997201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外語群</a:t>
            </a:r>
          </a:p>
        </p:txBody>
      </p:sp>
      <p:sp>
        <p:nvSpPr>
          <p:cNvPr id="10" name="六邊形 9">
            <a:extLst/>
          </p:cNvPr>
          <p:cNvSpPr/>
          <p:nvPr/>
        </p:nvSpPr>
        <p:spPr>
          <a:xfrm>
            <a:off x="5808663" y="3644901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餐旅群</a:t>
            </a:r>
          </a:p>
        </p:txBody>
      </p:sp>
      <p:sp>
        <p:nvSpPr>
          <p:cNvPr id="11" name="六邊形 10">
            <a:extLst/>
          </p:cNvPr>
          <p:cNvSpPr/>
          <p:nvPr/>
        </p:nvSpPr>
        <p:spPr>
          <a:xfrm>
            <a:off x="5808663" y="4941888"/>
            <a:ext cx="1439862" cy="122396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海事群</a:t>
            </a:r>
          </a:p>
        </p:txBody>
      </p:sp>
      <p:sp>
        <p:nvSpPr>
          <p:cNvPr id="12" name="六邊形 11">
            <a:extLst/>
          </p:cNvPr>
          <p:cNvSpPr/>
          <p:nvPr/>
        </p:nvSpPr>
        <p:spPr>
          <a:xfrm>
            <a:off x="7032626" y="4292601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農業群</a:t>
            </a:r>
          </a:p>
        </p:txBody>
      </p:sp>
      <p:sp>
        <p:nvSpPr>
          <p:cNvPr id="13" name="六邊形 12">
            <a:extLst/>
          </p:cNvPr>
          <p:cNvSpPr/>
          <p:nvPr/>
        </p:nvSpPr>
        <p:spPr>
          <a:xfrm>
            <a:off x="8256588" y="3644901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家政群</a:t>
            </a:r>
          </a:p>
        </p:txBody>
      </p:sp>
      <p:sp>
        <p:nvSpPr>
          <p:cNvPr id="14" name="六邊形 13">
            <a:extLst/>
          </p:cNvPr>
          <p:cNvSpPr/>
          <p:nvPr/>
        </p:nvSpPr>
        <p:spPr>
          <a:xfrm>
            <a:off x="8256588" y="4941888"/>
            <a:ext cx="1439862" cy="1223962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食品群</a:t>
            </a:r>
          </a:p>
        </p:txBody>
      </p:sp>
      <p:sp>
        <p:nvSpPr>
          <p:cNvPr id="15" name="六邊形 14">
            <a:extLst/>
          </p:cNvPr>
          <p:cNvSpPr/>
          <p:nvPr/>
        </p:nvSpPr>
        <p:spPr>
          <a:xfrm>
            <a:off x="8256588" y="2349501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商業與管理群</a:t>
            </a:r>
          </a:p>
        </p:txBody>
      </p:sp>
      <p:sp>
        <p:nvSpPr>
          <p:cNvPr id="16" name="六邊形 15">
            <a:extLst/>
          </p:cNvPr>
          <p:cNvSpPr/>
          <p:nvPr/>
        </p:nvSpPr>
        <p:spPr>
          <a:xfrm>
            <a:off x="2135188" y="2997201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設計群</a:t>
            </a:r>
          </a:p>
        </p:txBody>
      </p:sp>
      <p:sp>
        <p:nvSpPr>
          <p:cNvPr id="17" name="六邊形 16">
            <a:extLst/>
          </p:cNvPr>
          <p:cNvSpPr/>
          <p:nvPr/>
        </p:nvSpPr>
        <p:spPr>
          <a:xfrm>
            <a:off x="3359150" y="4941888"/>
            <a:ext cx="1441450" cy="122396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水產群</a:t>
            </a:r>
          </a:p>
        </p:txBody>
      </p:sp>
      <p:sp>
        <p:nvSpPr>
          <p:cNvPr id="18" name="六邊形 17">
            <a:extLst/>
          </p:cNvPr>
          <p:cNvSpPr/>
          <p:nvPr/>
        </p:nvSpPr>
        <p:spPr>
          <a:xfrm>
            <a:off x="2135188" y="4292601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藝術群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標題 3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 sz="4200" dirty="0">
                <a:ea typeface="標楷體" pitchFamily="65" charset="-120"/>
              </a:rPr>
              <a:t>分析職業類科升學進路的觀察重點</a:t>
            </a:r>
          </a:p>
        </p:txBody>
      </p:sp>
      <p:sp>
        <p:nvSpPr>
          <p:cNvPr id="2" name="向上箭號圖說文字 1">
            <a:extLst/>
          </p:cNvPr>
          <p:cNvSpPr/>
          <p:nvPr/>
        </p:nvSpPr>
        <p:spPr>
          <a:xfrm>
            <a:off x="2566988" y="5445126"/>
            <a:ext cx="2736850" cy="1152525"/>
          </a:xfrm>
          <a:prstGeom prst="upArrowCallout">
            <a:avLst>
              <a:gd name="adj1" fmla="val 53516"/>
              <a:gd name="adj2" fmla="val 41040"/>
              <a:gd name="adj3" fmla="val 25000"/>
              <a:gd name="adj4" fmla="val 6497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免試入學</a:t>
            </a:r>
            <a:endParaRPr kumimoji="0" lang="en-US" altLang="zh-TW" sz="18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特色招生甄選入學</a:t>
            </a:r>
          </a:p>
        </p:txBody>
      </p:sp>
      <p:sp>
        <p:nvSpPr>
          <p:cNvPr id="5" name="流程圖: 程序 4">
            <a:extLst/>
          </p:cNvPr>
          <p:cNvSpPr/>
          <p:nvPr/>
        </p:nvSpPr>
        <p:spPr>
          <a:xfrm>
            <a:off x="2555892" y="5013176"/>
            <a:ext cx="2759736" cy="432048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高職一般科目課程</a:t>
            </a:r>
          </a:p>
        </p:txBody>
      </p:sp>
      <p:sp>
        <p:nvSpPr>
          <p:cNvPr id="6" name="流程圖: 程序 5">
            <a:extLst/>
          </p:cNvPr>
          <p:cNvSpPr/>
          <p:nvPr/>
        </p:nvSpPr>
        <p:spPr>
          <a:xfrm>
            <a:off x="2555892" y="4005064"/>
            <a:ext cx="1379868" cy="1008112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rgbClr val="FF0000"/>
                </a:solidFill>
              </a:rPr>
              <a:t>專業科目</a:t>
            </a:r>
            <a:endParaRPr kumimoji="0" lang="en-US" altLang="zh-TW" sz="1800" dirty="0">
              <a:solidFill>
                <a:srgbClr val="FF0000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rgbClr val="FF0000"/>
                </a:solidFill>
              </a:rPr>
              <a:t>理論課程</a:t>
            </a:r>
          </a:p>
        </p:txBody>
      </p:sp>
      <p:sp>
        <p:nvSpPr>
          <p:cNvPr id="7" name="流程圖: 程序 6">
            <a:extLst/>
          </p:cNvPr>
          <p:cNvSpPr/>
          <p:nvPr/>
        </p:nvSpPr>
        <p:spPr>
          <a:xfrm>
            <a:off x="3935760" y="4005064"/>
            <a:ext cx="1379868" cy="1008112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專業科目</a:t>
            </a:r>
            <a:endParaRPr kumimoji="0" lang="en-US" altLang="zh-TW" sz="18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實習課程</a:t>
            </a:r>
          </a:p>
        </p:txBody>
      </p:sp>
      <p:sp>
        <p:nvSpPr>
          <p:cNvPr id="8" name="剪去同側角落矩形 7">
            <a:extLst/>
          </p:cNvPr>
          <p:cNvSpPr/>
          <p:nvPr/>
        </p:nvSpPr>
        <p:spPr>
          <a:xfrm>
            <a:off x="2544764" y="1989138"/>
            <a:ext cx="2759075" cy="635000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研究所</a:t>
            </a:r>
          </a:p>
        </p:txBody>
      </p:sp>
      <p:sp>
        <p:nvSpPr>
          <p:cNvPr id="9" name="流程圖: 程序 8">
            <a:extLst/>
          </p:cNvPr>
          <p:cNvSpPr/>
          <p:nvPr/>
        </p:nvSpPr>
        <p:spPr>
          <a:xfrm>
            <a:off x="2544764" y="2624138"/>
            <a:ext cx="2759075" cy="647700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普通大學 </a:t>
            </a:r>
            <a:r>
              <a:rPr kumimoji="0" lang="en-US" altLang="zh-TW" sz="1800" dirty="0"/>
              <a:t>/</a:t>
            </a:r>
            <a:r>
              <a:rPr kumimoji="0" lang="zh-TW" altLang="en-US" sz="1800" dirty="0"/>
              <a:t> 四技二專</a:t>
            </a:r>
            <a:endParaRPr kumimoji="0" lang="en-US" altLang="zh-TW" sz="1800" dirty="0"/>
          </a:p>
        </p:txBody>
      </p:sp>
      <p:sp>
        <p:nvSpPr>
          <p:cNvPr id="12" name="十二邊形 11">
            <a:extLst/>
          </p:cNvPr>
          <p:cNvSpPr/>
          <p:nvPr/>
        </p:nvSpPr>
        <p:spPr>
          <a:xfrm>
            <a:off x="7671929" y="1406397"/>
            <a:ext cx="2088232" cy="1937838"/>
          </a:xfrm>
          <a:prstGeom prst="dodec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就業市場</a:t>
            </a:r>
          </a:p>
        </p:txBody>
      </p:sp>
      <p:sp>
        <p:nvSpPr>
          <p:cNvPr id="13" name="流程圖: 多重文件 12">
            <a:extLst/>
          </p:cNvPr>
          <p:cNvSpPr/>
          <p:nvPr/>
        </p:nvSpPr>
        <p:spPr>
          <a:xfrm>
            <a:off x="6672263" y="3860800"/>
            <a:ext cx="1638300" cy="1728788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專業證照</a:t>
            </a:r>
          </a:p>
        </p:txBody>
      </p:sp>
      <p:cxnSp>
        <p:nvCxnSpPr>
          <p:cNvPr id="15" name="肘形接點 14">
            <a:extLst/>
          </p:cNvPr>
          <p:cNvCxnSpPr>
            <a:stCxn id="8" idx="3"/>
            <a:endCxn id="12" idx="9"/>
          </p:cNvCxnSpPr>
          <p:nvPr/>
        </p:nvCxnSpPr>
        <p:spPr>
          <a:xfrm rot="5400000" flipH="1" flipV="1">
            <a:off x="5776119" y="-186531"/>
            <a:ext cx="323850" cy="4027488"/>
          </a:xfrm>
          <a:prstGeom prst="bentConnector2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肘形接點 19">
            <a:extLst/>
          </p:cNvPr>
          <p:cNvCxnSpPr>
            <a:stCxn id="9" idx="3"/>
            <a:endCxn id="12" idx="7"/>
          </p:cNvCxnSpPr>
          <p:nvPr/>
        </p:nvCxnSpPr>
        <p:spPr>
          <a:xfrm flipV="1">
            <a:off x="5303838" y="2635250"/>
            <a:ext cx="2368550" cy="312738"/>
          </a:xfrm>
          <a:prstGeom prst="bentConnector3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向上箭號 22">
            <a:extLst/>
          </p:cNvPr>
          <p:cNvSpPr/>
          <p:nvPr/>
        </p:nvSpPr>
        <p:spPr>
          <a:xfrm>
            <a:off x="4014054" y="3272228"/>
            <a:ext cx="1145842" cy="705009"/>
          </a:xfrm>
          <a:prstGeom prst="upArrow">
            <a:avLst>
              <a:gd name="adj1" fmla="val 69919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統測</a:t>
            </a:r>
          </a:p>
        </p:txBody>
      </p:sp>
      <p:sp>
        <p:nvSpPr>
          <p:cNvPr id="24" name="向上箭號 23">
            <a:extLst/>
          </p:cNvPr>
          <p:cNvSpPr/>
          <p:nvPr/>
        </p:nvSpPr>
        <p:spPr>
          <a:xfrm>
            <a:off x="2717910" y="3272228"/>
            <a:ext cx="1145842" cy="705008"/>
          </a:xfrm>
          <a:prstGeom prst="upArrow">
            <a:avLst>
              <a:gd name="adj1" fmla="val 69919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solidFill>
                  <a:schemeClr val="tx1"/>
                </a:solidFill>
              </a:rPr>
              <a:t>學測</a:t>
            </a:r>
            <a:endParaRPr kumimoji="0" lang="en-US" altLang="zh-TW" sz="14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solidFill>
                  <a:schemeClr val="tx1"/>
                </a:solidFill>
              </a:rPr>
              <a:t>指考</a:t>
            </a:r>
          </a:p>
        </p:txBody>
      </p:sp>
      <p:sp>
        <p:nvSpPr>
          <p:cNvPr id="25" name="向右箭號 24">
            <a:extLst/>
          </p:cNvPr>
          <p:cNvSpPr/>
          <p:nvPr/>
        </p:nvSpPr>
        <p:spPr>
          <a:xfrm>
            <a:off x="5315628" y="4509120"/>
            <a:ext cx="1356436" cy="720080"/>
          </a:xfrm>
          <a:prstGeom prst="rightArrow">
            <a:avLst>
              <a:gd name="adj1" fmla="val 60694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技能檢定</a:t>
            </a:r>
          </a:p>
        </p:txBody>
      </p:sp>
      <p:cxnSp>
        <p:nvCxnSpPr>
          <p:cNvPr id="28" name="肘形接點 27">
            <a:extLst/>
          </p:cNvPr>
          <p:cNvCxnSpPr>
            <a:stCxn id="13" idx="3"/>
            <a:endCxn id="12" idx="4"/>
          </p:cNvCxnSpPr>
          <p:nvPr/>
        </p:nvCxnSpPr>
        <p:spPr>
          <a:xfrm flipV="1">
            <a:off x="8310563" y="3344864"/>
            <a:ext cx="685800" cy="1379537"/>
          </a:xfrm>
          <a:prstGeom prst="bentConnector2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/>
          </p:cNvPr>
          <p:cNvSpPr/>
          <p:nvPr/>
        </p:nvSpPr>
        <p:spPr>
          <a:xfrm>
            <a:off x="2544763" y="4005263"/>
            <a:ext cx="5765800" cy="143986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8" name="矩形 17">
            <a:extLst/>
          </p:cNvPr>
          <p:cNvSpPr/>
          <p:nvPr/>
        </p:nvSpPr>
        <p:spPr>
          <a:xfrm>
            <a:off x="2544764" y="1989138"/>
            <a:ext cx="2759075" cy="13065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9" name="矩形 18">
            <a:extLst/>
          </p:cNvPr>
          <p:cNvSpPr/>
          <p:nvPr/>
        </p:nvSpPr>
        <p:spPr>
          <a:xfrm>
            <a:off x="7672388" y="1403351"/>
            <a:ext cx="2087562" cy="194151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0" name="橢圓 9">
            <a:extLst/>
          </p:cNvPr>
          <p:cNvSpPr/>
          <p:nvPr/>
        </p:nvSpPr>
        <p:spPr>
          <a:xfrm>
            <a:off x="2008189" y="3783014"/>
            <a:ext cx="503237" cy="50323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1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1" name="橢圓 20">
            <a:extLst/>
          </p:cNvPr>
          <p:cNvSpPr/>
          <p:nvPr/>
        </p:nvSpPr>
        <p:spPr>
          <a:xfrm>
            <a:off x="2051051" y="1736726"/>
            <a:ext cx="504825" cy="50482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2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2" name="橢圓 21">
            <a:extLst/>
          </p:cNvPr>
          <p:cNvSpPr/>
          <p:nvPr/>
        </p:nvSpPr>
        <p:spPr>
          <a:xfrm>
            <a:off x="9759951" y="1323975"/>
            <a:ext cx="504825" cy="50323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3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內容版面配置區 2"/>
          <p:cNvSpPr>
            <a:spLocks noGrp="1"/>
          </p:cNvSpPr>
          <p:nvPr>
            <p:ph idx="4294967295"/>
          </p:nvPr>
        </p:nvSpPr>
        <p:spPr>
          <a:xfrm>
            <a:off x="501552" y="2086857"/>
            <a:ext cx="4713337" cy="4771143"/>
          </a:xfrm>
        </p:spPr>
        <p:txBody>
          <a:bodyPr/>
          <a:lstStyle/>
          <a:p>
            <a:pPr marL="273050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主要專業課程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電腦輔助機械設計與製造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(CAD/CAM)</a:t>
            </a: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模具之設計、製造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材料檢驗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琉璃及金銀細工</a:t>
            </a: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機電整合自動化技術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板狀金屬彎折成型、銲接組合、防銹塗裝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氣油壓實習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PLC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與機電整合</a:t>
            </a:r>
          </a:p>
        </p:txBody>
      </p:sp>
      <p:sp>
        <p:nvSpPr>
          <p:cNvPr id="80899" name="標題 1"/>
          <p:cNvSpPr>
            <a:spLocks noGrp="1"/>
          </p:cNvSpPr>
          <p:nvPr>
            <p:ph type="title" idx="4294967295"/>
          </p:nvPr>
        </p:nvSpPr>
        <p:spPr>
          <a:xfrm>
            <a:off x="2438400" y="404814"/>
            <a:ext cx="8229600" cy="733425"/>
          </a:xfrm>
        </p:spPr>
        <p:txBody>
          <a:bodyPr/>
          <a:lstStyle/>
          <a:p>
            <a:r>
              <a:rPr lang="zh-TW" altLang="en-US" dirty="0">
                <a:ea typeface="標楷體" pitchFamily="65" charset="-120"/>
              </a:rPr>
              <a:t>機械群簡介</a:t>
            </a:r>
          </a:p>
        </p:txBody>
      </p:sp>
      <p:pic>
        <p:nvPicPr>
          <p:cNvPr id="80900" name="圖片 3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20189" y="269876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0902" name="群組 5"/>
          <p:cNvGrpSpPr>
            <a:grpSpLocks/>
          </p:cNvGrpSpPr>
          <p:nvPr/>
        </p:nvGrpSpPr>
        <p:grpSpPr bwMode="auto">
          <a:xfrm>
            <a:off x="439739" y="1138239"/>
            <a:ext cx="3246437" cy="798512"/>
            <a:chOff x="318170" y="1389058"/>
            <a:chExt cx="3245717" cy="918513"/>
          </a:xfrm>
        </p:grpSpPr>
        <p:grpSp>
          <p:nvGrpSpPr>
            <p:cNvPr id="80912" name="群組 6"/>
            <p:cNvGrpSpPr>
              <a:grpSpLocks/>
            </p:cNvGrpSpPr>
            <p:nvPr/>
          </p:nvGrpSpPr>
          <p:grpSpPr bwMode="auto">
            <a:xfrm>
              <a:off x="318170" y="1389058"/>
              <a:ext cx="2348565" cy="797200"/>
              <a:chOff x="351227" y="1213328"/>
              <a:chExt cx="2708605" cy="1008935"/>
            </a:xfrm>
          </p:grpSpPr>
          <p:grpSp>
            <p:nvGrpSpPr>
              <p:cNvPr id="80914" name="流程圖: 程序 8"/>
              <p:cNvGrpSpPr>
                <a:grpSpLocks/>
              </p:cNvGrpSpPr>
              <p:nvPr/>
            </p:nvGrpSpPr>
            <p:grpSpPr bwMode="auto">
              <a:xfrm>
                <a:off x="820220" y="1370209"/>
                <a:ext cx="1230343" cy="986693"/>
                <a:chOff x="560832" y="1249680"/>
                <a:chExt cx="1066800" cy="676656"/>
              </a:xfrm>
            </p:grpSpPr>
            <p:pic>
              <p:nvPicPr>
                <p:cNvPr id="80919" name="流程圖: 程序 8"/>
                <p:cNvPicPr>
                  <a:picLocks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560832" y="1249680"/>
                  <a:ext cx="1066800" cy="6766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0920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629654" y="1294614"/>
                  <a:ext cx="936546" cy="5393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1" hangingPunct="1"/>
                  <a:r>
                    <a:rPr kumimoji="0" lang="zh-TW" altLang="en-US" sz="1400">
                      <a:solidFill>
                        <a:srgbClr val="FF0000"/>
                      </a:solidFill>
                      <a:latin typeface="Candara" pitchFamily="34" charset="0"/>
                      <a:ea typeface="標楷體" pitchFamily="65" charset="-120"/>
                    </a:rPr>
                    <a:t>專業科目</a:t>
                  </a:r>
                  <a:endParaRPr kumimoji="0" lang="en-US" altLang="zh-TW" sz="1400">
                    <a:solidFill>
                      <a:srgbClr val="FF0000"/>
                    </a:solidFill>
                    <a:latin typeface="Candara" pitchFamily="34" charset="0"/>
                    <a:ea typeface="標楷體" pitchFamily="65" charset="-120"/>
                  </a:endParaRPr>
                </a:p>
                <a:p>
                  <a:pPr algn="ctr" eaLnBrk="1" hangingPunct="1"/>
                  <a:r>
                    <a:rPr kumimoji="0" lang="zh-TW" altLang="en-US" sz="1400">
                      <a:solidFill>
                        <a:srgbClr val="FF0000"/>
                      </a:solidFill>
                      <a:latin typeface="Candara" pitchFamily="34" charset="0"/>
                      <a:ea typeface="標楷體" pitchFamily="65" charset="-120"/>
                    </a:rPr>
                    <a:t>理論課程</a:t>
                  </a:r>
                </a:p>
              </p:txBody>
            </p:sp>
          </p:grpSp>
          <p:grpSp>
            <p:nvGrpSpPr>
              <p:cNvPr id="80915" name="流程圖: 程序 9"/>
              <p:cNvGrpSpPr>
                <a:grpSpLocks/>
              </p:cNvGrpSpPr>
              <p:nvPr/>
            </p:nvGrpSpPr>
            <p:grpSpPr bwMode="auto">
              <a:xfrm>
                <a:off x="1924013" y="1370209"/>
                <a:ext cx="1223312" cy="986693"/>
                <a:chOff x="1517904" y="1249680"/>
                <a:chExt cx="1060704" cy="676656"/>
              </a:xfrm>
            </p:grpSpPr>
            <p:pic>
              <p:nvPicPr>
                <p:cNvPr id="80917" name="流程圖: 程序 9"/>
                <p:cNvPicPr>
                  <a:picLocks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1517904" y="1249680"/>
                  <a:ext cx="1060704" cy="6766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0918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594069" y="1294614"/>
                  <a:ext cx="908676" cy="5393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1" hangingPunct="1"/>
                  <a:r>
                    <a:rPr kumimoji="0" lang="zh-TW" altLang="en-US" sz="1400">
                      <a:solidFill>
                        <a:srgbClr val="FFFFFF"/>
                      </a:solidFill>
                      <a:latin typeface="Candara" pitchFamily="34" charset="0"/>
                      <a:ea typeface="標楷體" pitchFamily="65" charset="-120"/>
                    </a:rPr>
                    <a:t>專業科目</a:t>
                  </a:r>
                  <a:endParaRPr kumimoji="0" lang="en-US" altLang="zh-TW" sz="1400">
                    <a:solidFill>
                      <a:srgbClr val="FFFFFF"/>
                    </a:solidFill>
                    <a:latin typeface="Candara" pitchFamily="34" charset="0"/>
                    <a:ea typeface="標楷體" pitchFamily="65" charset="-120"/>
                  </a:endParaRPr>
                </a:p>
                <a:p>
                  <a:pPr algn="ctr" eaLnBrk="1" hangingPunct="1"/>
                  <a:r>
                    <a:rPr kumimoji="0" lang="zh-TW" altLang="en-US" sz="1400">
                      <a:solidFill>
                        <a:srgbClr val="FFFFFF"/>
                      </a:solidFill>
                      <a:latin typeface="Candara" pitchFamily="34" charset="0"/>
                      <a:ea typeface="標楷體" pitchFamily="65" charset="-120"/>
                    </a:rPr>
                    <a:t>實習課程</a:t>
                  </a:r>
                </a:p>
              </p:txBody>
            </p:sp>
          </p:grpSp>
          <p:sp>
            <p:nvSpPr>
              <p:cNvPr id="11" name="橢圓 10">
                <a:extLst/>
              </p:cNvPr>
              <p:cNvSpPr/>
              <p:nvPr/>
            </p:nvSpPr>
            <p:spPr>
              <a:xfrm>
                <a:off x="351227" y="1213328"/>
                <a:ext cx="503376" cy="503814"/>
              </a:xfrm>
              <a:prstGeom prst="ellipse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800" dirty="0">
                    <a:solidFill>
                      <a:srgbClr val="FF0000"/>
                    </a:solidFill>
                  </a:rPr>
                  <a:t>1</a:t>
                </a:r>
                <a:endParaRPr kumimoji="0" lang="zh-TW" altLang="en-US" sz="18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8" name="流程圖: 多重文件 7">
              <a:extLst/>
            </p:cNvPr>
            <p:cNvSpPr/>
            <p:nvPr/>
          </p:nvSpPr>
          <p:spPr>
            <a:xfrm>
              <a:off x="2843322" y="1443840"/>
              <a:ext cx="720565" cy="863731"/>
            </a:xfrm>
            <a:prstGeom prst="flowChartMultidocumen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200" dirty="0">
                  <a:solidFill>
                    <a:schemeClr val="tx1"/>
                  </a:solidFill>
                </a:rPr>
                <a:t>專業</a:t>
              </a:r>
              <a:endParaRPr kumimoji="0" lang="en-US" altLang="zh-TW" sz="1200" dirty="0">
                <a:solidFill>
                  <a:schemeClr val="tx1"/>
                </a:solidFill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200" dirty="0">
                  <a:solidFill>
                    <a:schemeClr val="tx1"/>
                  </a:solidFill>
                </a:rPr>
                <a:t>證照</a:t>
              </a:r>
            </a:p>
          </p:txBody>
        </p:sp>
      </p:grpSp>
      <p:grpSp>
        <p:nvGrpSpPr>
          <p:cNvPr id="80904" name="群組 12"/>
          <p:cNvGrpSpPr>
            <a:grpSpLocks/>
          </p:cNvGrpSpPr>
          <p:nvPr/>
        </p:nvGrpSpPr>
        <p:grpSpPr bwMode="auto">
          <a:xfrm>
            <a:off x="5426076" y="1260476"/>
            <a:ext cx="4683125" cy="1935163"/>
            <a:chOff x="754614" y="3710302"/>
            <a:chExt cx="7593256" cy="2513481"/>
          </a:xfrm>
        </p:grpSpPr>
        <p:pic>
          <p:nvPicPr>
            <p:cNvPr id="80910" name="圖片 1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870417" y="3763912"/>
              <a:ext cx="3477453" cy="24598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</p:spPr>
        </p:pic>
        <p:pic>
          <p:nvPicPr>
            <p:cNvPr id="15" name="圖片 14">
              <a:extLst/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4614" y="3710302"/>
              <a:ext cx="3737426" cy="24907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80905" name="Picture 6" descr="http://web.hcvs.hc.edu.tw/ezfiles/0/1000/img/61/r-00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32726" y="3284539"/>
            <a:ext cx="2276475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</p:spPr>
      </p:pic>
      <p:pic>
        <p:nvPicPr>
          <p:cNvPr id="19" name="Picture 3" descr="E:\Documents and Settings\Administrator\桌面\照片\PIC REV\[000241].jpg">
            <a:extLst/>
          </p:cNvPr>
          <p:cNvPicPr preferRelativeResize="0"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26076" y="3251201"/>
            <a:ext cx="2365375" cy="171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0907" name="群組 19"/>
          <p:cNvGrpSpPr>
            <a:grpSpLocks/>
          </p:cNvGrpSpPr>
          <p:nvPr/>
        </p:nvGrpSpPr>
        <p:grpSpPr bwMode="auto">
          <a:xfrm>
            <a:off x="5426076" y="5032375"/>
            <a:ext cx="4683125" cy="1709738"/>
            <a:chOff x="611560" y="2852936"/>
            <a:chExt cx="8136904" cy="2448272"/>
          </a:xfrm>
        </p:grpSpPr>
        <p:pic>
          <p:nvPicPr>
            <p:cNvPr id="21" name="圖片 20">
              <a:extLst/>
            </p:cNvPr>
            <p:cNvPicPr>
              <a:picLocks noChangeAspect="1"/>
            </p:cNvPicPr>
            <p:nvPr/>
          </p:nvPicPr>
          <p:blipFill rotWithShape="1">
            <a:blip r:embed="rId10"/>
            <a:srcRect/>
            <a:stretch/>
          </p:blipFill>
          <p:spPr>
            <a:xfrm>
              <a:off x="611560" y="2852936"/>
              <a:ext cx="3867098" cy="24482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0909" name="圖片 21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931015" y="2852936"/>
              <a:ext cx="3817449" cy="2448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內容版面配置區 2"/>
          <p:cNvSpPr>
            <a:spLocks noGrp="1"/>
          </p:cNvSpPr>
          <p:nvPr>
            <p:ph idx="4294967295"/>
          </p:nvPr>
        </p:nvSpPr>
        <p:spPr>
          <a:xfrm>
            <a:off x="942926" y="2174528"/>
            <a:ext cx="11017224" cy="4566840"/>
          </a:xfrm>
        </p:spPr>
        <p:txBody>
          <a:bodyPr/>
          <a:lstStyle/>
          <a:p>
            <a:pPr marL="273050" indent="-273050">
              <a:lnSpc>
                <a:spcPct val="140000"/>
              </a:lnSpc>
            </a:pPr>
            <a:r>
              <a:rPr lang="zh-TW" altLang="en-US" sz="2400" dirty="0">
                <a:ea typeface="標楷體" pitchFamily="65" charset="-120"/>
              </a:rPr>
              <a:t>大學校院相關科系：</a:t>
            </a:r>
            <a:endParaRPr lang="en-US" altLang="zh-TW" sz="2400" dirty="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400" dirty="0">
                <a:ea typeface="標楷體" pitchFamily="65" charset="-120"/>
              </a:rPr>
              <a:t>機械工程系、機電科技系、機械與自動化工程系、模具工程系、能源與冷凍空調工程</a:t>
            </a:r>
            <a:endParaRPr lang="en-US" altLang="zh-TW" sz="2400" dirty="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400" dirty="0">
                <a:ea typeface="標楷體" pitchFamily="65" charset="-120"/>
              </a:rPr>
              <a:t>動力機械工程系、飛機工程系、輪機工程系、生物機電工程系、造船及海洋工程系、航空機械系</a:t>
            </a:r>
            <a:endParaRPr lang="en-US" altLang="zh-TW" sz="2400" dirty="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400" dirty="0">
                <a:ea typeface="標楷體" pitchFamily="65" charset="-120"/>
              </a:rPr>
              <a:t>材料科學與工程系、化工與材料工程系、環境工程系電機工程系、牙體技術暨材料系、光電工程系、生物醫學工程系</a:t>
            </a:r>
            <a:endParaRPr lang="en-US" altLang="zh-TW" sz="2400" dirty="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400" dirty="0">
                <a:ea typeface="標楷體" pitchFamily="65" charset="-120"/>
              </a:rPr>
              <a:t>工業工程與管理系、工業設計系</a:t>
            </a:r>
          </a:p>
        </p:txBody>
      </p:sp>
      <p:sp>
        <p:nvSpPr>
          <p:cNvPr id="81923" name="標題 1"/>
          <p:cNvSpPr>
            <a:spLocks noGrp="1"/>
          </p:cNvSpPr>
          <p:nvPr>
            <p:ph type="title" idx="4294967295"/>
          </p:nvPr>
        </p:nvSpPr>
        <p:spPr>
          <a:xfrm>
            <a:off x="2438400" y="404813"/>
            <a:ext cx="8229600" cy="754062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機械群簡介</a:t>
            </a:r>
          </a:p>
        </p:txBody>
      </p:sp>
      <p:grpSp>
        <p:nvGrpSpPr>
          <p:cNvPr id="81924" name="群組 5"/>
          <p:cNvGrpSpPr>
            <a:grpSpLocks/>
          </p:cNvGrpSpPr>
          <p:nvPr/>
        </p:nvGrpSpPr>
        <p:grpSpPr bwMode="auto">
          <a:xfrm>
            <a:off x="479376" y="980728"/>
            <a:ext cx="2311400" cy="1193800"/>
            <a:chOff x="316617" y="1370393"/>
            <a:chExt cx="2311167" cy="1194511"/>
          </a:xfrm>
        </p:grpSpPr>
        <p:sp>
          <p:nvSpPr>
            <p:cNvPr id="7" name="剪去同側角落矩形 6">
              <a:extLst/>
            </p:cNvPr>
            <p:cNvSpPr/>
            <p:nvPr/>
          </p:nvSpPr>
          <p:spPr>
            <a:xfrm>
              <a:off x="780120" y="1629309"/>
              <a:ext cx="1847664" cy="490830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800" dirty="0"/>
                <a:t>研究所</a:t>
              </a:r>
            </a:p>
          </p:txBody>
        </p:sp>
        <p:sp>
          <p:nvSpPr>
            <p:cNvPr id="8" name="流程圖: 程序 7">
              <a:extLst/>
            </p:cNvPr>
            <p:cNvSpPr/>
            <p:nvPr/>
          </p:nvSpPr>
          <p:spPr>
            <a:xfrm>
              <a:off x="780120" y="2120139"/>
              <a:ext cx="1847664" cy="444765"/>
            </a:xfrm>
            <a:prstGeom prst="flowChartProcess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400" dirty="0"/>
                <a:t>普通大學 </a:t>
              </a:r>
              <a:r>
                <a:rPr kumimoji="0" lang="en-US" altLang="zh-TW" sz="1400" dirty="0"/>
                <a:t>/</a:t>
              </a:r>
              <a:r>
                <a:rPr kumimoji="0" lang="zh-TW" altLang="en-US" sz="1400" dirty="0"/>
                <a:t> 四技二專</a:t>
              </a:r>
              <a:endParaRPr kumimoji="0" lang="en-US" altLang="zh-TW" sz="1400" dirty="0"/>
            </a:p>
          </p:txBody>
        </p:sp>
        <p:sp>
          <p:nvSpPr>
            <p:cNvPr id="9" name="橢圓 8">
              <a:extLst/>
            </p:cNvPr>
            <p:cNvSpPr/>
            <p:nvPr/>
          </p:nvSpPr>
          <p:spPr>
            <a:xfrm>
              <a:off x="316617" y="1370393"/>
              <a:ext cx="504774" cy="503537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800" dirty="0">
                  <a:solidFill>
                    <a:srgbClr val="FF0000"/>
                  </a:solidFill>
                </a:rPr>
                <a:t>2</a:t>
              </a:r>
              <a:endParaRPr kumimoji="0" lang="zh-TW" altLang="en-US" sz="1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1925" name="圖片 9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20189" y="269876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內容版面配置區 2"/>
          <p:cNvSpPr>
            <a:spLocks noGrp="1"/>
          </p:cNvSpPr>
          <p:nvPr>
            <p:ph idx="4294967295"/>
          </p:nvPr>
        </p:nvSpPr>
        <p:spPr>
          <a:xfrm>
            <a:off x="637536" y="2122947"/>
            <a:ext cx="5794087" cy="4604908"/>
          </a:xfrm>
        </p:spPr>
        <p:txBody>
          <a:bodyPr/>
          <a:lstStyle/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模具設計工程師、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機械設計工程師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設備維護工程師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CAD/CAM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3C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產品機構工程師、機構工程師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自動化生產設備技術員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管路設計工程師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農業機械工程師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機電整合工程師</a:t>
            </a:r>
          </a:p>
        </p:txBody>
      </p:sp>
      <p:sp>
        <p:nvSpPr>
          <p:cNvPr id="82947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機械群簡介</a:t>
            </a:r>
          </a:p>
        </p:txBody>
      </p:sp>
      <p:grpSp>
        <p:nvGrpSpPr>
          <p:cNvPr id="82948" name="群組 7"/>
          <p:cNvGrpSpPr>
            <a:grpSpLocks/>
          </p:cNvGrpSpPr>
          <p:nvPr/>
        </p:nvGrpSpPr>
        <p:grpSpPr bwMode="auto">
          <a:xfrm>
            <a:off x="407368" y="928866"/>
            <a:ext cx="1439863" cy="1173163"/>
            <a:chOff x="323528" y="980728"/>
            <a:chExt cx="1440161" cy="1173883"/>
          </a:xfrm>
        </p:grpSpPr>
        <p:grpSp>
          <p:nvGrpSpPr>
            <p:cNvPr id="82955" name="十二邊形 5"/>
            <p:cNvGrpSpPr>
              <a:grpSpLocks/>
            </p:cNvGrpSpPr>
            <p:nvPr/>
          </p:nvGrpSpPr>
          <p:grpSpPr bwMode="auto">
            <a:xfrm>
              <a:off x="542544" y="1036320"/>
              <a:ext cx="1280160" cy="1207008"/>
              <a:chOff x="542544" y="1036320"/>
              <a:chExt cx="1280160" cy="1207008"/>
            </a:xfrm>
          </p:grpSpPr>
          <p:pic>
            <p:nvPicPr>
              <p:cNvPr id="82957" name="十二邊形 5"/>
              <p:cNvPicPr>
                <a:picLocks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542544" y="1036320"/>
                <a:ext cx="1280160" cy="1207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2958" name="Text Box 7"/>
              <p:cNvSpPr txBox="1">
                <a:spLocks noChangeArrowheads="1"/>
              </p:cNvSpPr>
              <p:nvPr/>
            </p:nvSpPr>
            <p:spPr bwMode="auto">
              <a:xfrm>
                <a:off x="765925" y="1220671"/>
                <a:ext cx="843400" cy="789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1" hangingPunct="1"/>
                <a:r>
                  <a:rPr kumimoji="0" lang="zh-TW" altLang="en-US" sz="1600">
                    <a:latin typeface="Candara" pitchFamily="34" charset="0"/>
                    <a:ea typeface="標楷體" pitchFamily="65" charset="-120"/>
                  </a:rPr>
                  <a:t>就業</a:t>
                </a:r>
                <a:endParaRPr kumimoji="0" lang="en-US" altLang="zh-TW" sz="1600">
                  <a:latin typeface="Candara" pitchFamily="34" charset="0"/>
                  <a:ea typeface="標楷體" pitchFamily="65" charset="-120"/>
                </a:endParaRPr>
              </a:p>
              <a:p>
                <a:pPr algn="ctr" eaLnBrk="1" hangingPunct="1"/>
                <a:r>
                  <a:rPr kumimoji="0" lang="zh-TW" altLang="en-US" sz="1600">
                    <a:latin typeface="Candara" pitchFamily="34" charset="0"/>
                    <a:ea typeface="標楷體" pitchFamily="65" charset="-120"/>
                  </a:rPr>
                  <a:t>市場</a:t>
                </a:r>
              </a:p>
            </p:txBody>
          </p:sp>
        </p:grpSp>
        <p:sp>
          <p:nvSpPr>
            <p:cNvPr id="7" name="橢圓 6">
              <a:extLst/>
            </p:cNvPr>
            <p:cNvSpPr/>
            <p:nvPr/>
          </p:nvSpPr>
          <p:spPr>
            <a:xfrm>
              <a:off x="323528" y="980728"/>
              <a:ext cx="376316" cy="349464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800" dirty="0">
                  <a:solidFill>
                    <a:srgbClr val="FF0000"/>
                  </a:solidFill>
                </a:rPr>
                <a:t>3</a:t>
              </a:r>
              <a:endParaRPr kumimoji="0" lang="zh-TW" altLang="en-US" sz="1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2949" name="Picture 4" descr="http://sxzx.dgpt.edu.cn/_data/2012/03/30/9f314fb2_20c9_4cef_9fac_c495ecc428e8/images/%E6%A8%A1%E5%85%B7%E5%8A%A0%E5%B7%A5%E5%AE%9E%E8%AE%A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72679" y="1416125"/>
            <a:ext cx="2653831" cy="2336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 descr="http://jpkc.ybzy.cn/ug/ug_kcwz/images/right01.jpg">
            <a:extLst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00173" y="3855781"/>
            <a:ext cx="4017139" cy="2872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82951" name="Picture 8" descr="http://www.mitsuba.co.jp/randd/image/p13-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2163" y="1428594"/>
            <a:ext cx="3097438" cy="2336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2" name="圖片 11">
            <a:hlinkClick r:id="rId6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20189" y="269876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標題 1"/>
          <p:cNvSpPr>
            <a:spLocks noGrp="1"/>
          </p:cNvSpPr>
          <p:nvPr>
            <p:ph type="title" idx="4294967295"/>
          </p:nvPr>
        </p:nvSpPr>
        <p:spPr>
          <a:xfrm>
            <a:off x="1775520" y="260648"/>
            <a:ext cx="8229600" cy="1143000"/>
          </a:xfrm>
        </p:spPr>
        <p:txBody>
          <a:bodyPr/>
          <a:lstStyle/>
          <a:p>
            <a:r>
              <a:rPr lang="zh-TW" altLang="en-US" sz="4800" dirty="0">
                <a:ea typeface="標楷體" pitchFamily="65" charset="-120"/>
              </a:rPr>
              <a:t>高職與高中的進路比較分析</a:t>
            </a:r>
          </a:p>
        </p:txBody>
      </p:sp>
      <p:graphicFrame>
        <p:nvGraphicFramePr>
          <p:cNvPr id="292867" name="Group 3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535524"/>
              </p:ext>
            </p:extLst>
          </p:nvPr>
        </p:nvGraphicFramePr>
        <p:xfrm>
          <a:off x="777752" y="1221804"/>
          <a:ext cx="10225135" cy="5375548"/>
        </p:xfrm>
        <a:graphic>
          <a:graphicData uri="http://schemas.openxmlformats.org/drawingml/2006/table">
            <a:tbl>
              <a:tblPr/>
              <a:tblGrid>
                <a:gridCol w="1539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1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340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388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類別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項目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 職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 中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39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性　向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操作性向強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喜歡動手做實作活動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學術性向強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對學術研究興趣較濃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181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升學進路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升大學部份：以科技大學、技術學院、二專為主，一般大學為輔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繼續攻讀研究所：以進入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科技校院研究所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為主，或轉考一般大學研究所為輔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升大學部份：以一般大學為主，科技校院、二專為輔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升學研究所：攻讀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一般大學研究所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為主</a:t>
                      </a:r>
                    </a:p>
                  </a:txBody>
                  <a:tcPr marL="57600" marR="576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590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未來發展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較強的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實務及技術能力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所學和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職場所需能力接軌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升學、就業管道兼具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偏具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知識型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工作知能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基礎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學科強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，實務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職能較弱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標題 1"/>
          <p:cNvSpPr>
            <a:spLocks noGrp="1"/>
          </p:cNvSpPr>
          <p:nvPr>
            <p:ph type="title" idx="4294967295"/>
          </p:nvPr>
        </p:nvSpPr>
        <p:spPr>
          <a:xfrm>
            <a:off x="1524000" y="583701"/>
            <a:ext cx="9396536" cy="1143000"/>
          </a:xfrm>
        </p:spPr>
        <p:txBody>
          <a:bodyPr/>
          <a:lstStyle/>
          <a:p>
            <a:r>
              <a:rPr lang="zh-TW" altLang="en-US" sz="4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桃連區</a:t>
            </a:r>
            <a:r>
              <a:rPr lang="zh-TW" alt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機械群</a:t>
            </a:r>
            <a:r>
              <a:rPr lang="en-US" altLang="zh-TW" sz="4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112</a:t>
            </a:r>
            <a:r>
              <a:rPr lang="zh-TW" altLang="en-US" sz="4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學年度招生科別</a:t>
            </a:r>
          </a:p>
        </p:txBody>
      </p:sp>
      <p:sp>
        <p:nvSpPr>
          <p:cNvPr id="22" name="內容版面配置區 18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1415480" y="1656556"/>
            <a:ext cx="8424862" cy="619125"/>
          </a:xfrm>
        </p:spPr>
        <p:txBody>
          <a:bodyPr>
            <a:normAutofit lnSpcReduction="10000"/>
          </a:bodyPr>
          <a:lstStyle/>
          <a:p>
            <a:pPr marL="273050" indent="-273050">
              <a:defRPr/>
            </a:pPr>
            <a:r>
              <a:rPr lang="en-US" altLang="zh-TW" sz="3600" b="1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5</a:t>
            </a:r>
            <a:r>
              <a:rPr lang="zh-TW" altLang="en-US" sz="3600" b="1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校 </a:t>
            </a:r>
            <a:r>
              <a:rPr lang="en-US" altLang="zh-TW" sz="3600" b="1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7</a:t>
            </a:r>
            <a:r>
              <a:rPr lang="zh-TW" altLang="en-US" sz="3600" b="1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科</a:t>
            </a:r>
          </a:p>
        </p:txBody>
      </p:sp>
      <p:sp>
        <p:nvSpPr>
          <p:cNvPr id="4" name="六邊形 3">
            <a:extLst/>
          </p:cNvPr>
          <p:cNvSpPr/>
          <p:nvPr/>
        </p:nvSpPr>
        <p:spPr>
          <a:xfrm>
            <a:off x="3359150" y="2349501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tx1"/>
                </a:solidFill>
              </a:rPr>
              <a:t>機械群</a:t>
            </a:r>
          </a:p>
        </p:txBody>
      </p:sp>
      <p:sp>
        <p:nvSpPr>
          <p:cNvPr id="5" name="六邊形 4">
            <a:extLst/>
          </p:cNvPr>
          <p:cNvSpPr/>
          <p:nvPr/>
        </p:nvSpPr>
        <p:spPr>
          <a:xfrm>
            <a:off x="3359150" y="3644901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動力機械群</a:t>
            </a:r>
          </a:p>
        </p:txBody>
      </p:sp>
      <p:sp>
        <p:nvSpPr>
          <p:cNvPr id="6" name="六邊形 5">
            <a:extLst/>
          </p:cNvPr>
          <p:cNvSpPr/>
          <p:nvPr/>
        </p:nvSpPr>
        <p:spPr>
          <a:xfrm>
            <a:off x="4583113" y="2997201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電機電子群</a:t>
            </a:r>
          </a:p>
        </p:txBody>
      </p:sp>
      <p:sp>
        <p:nvSpPr>
          <p:cNvPr id="7" name="六邊形 6">
            <a:extLst/>
          </p:cNvPr>
          <p:cNvSpPr/>
          <p:nvPr/>
        </p:nvSpPr>
        <p:spPr>
          <a:xfrm>
            <a:off x="4583113" y="4292601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土木與建築群</a:t>
            </a:r>
          </a:p>
        </p:txBody>
      </p:sp>
      <p:sp>
        <p:nvSpPr>
          <p:cNvPr id="8" name="六邊形 7">
            <a:extLst/>
          </p:cNvPr>
          <p:cNvSpPr/>
          <p:nvPr/>
        </p:nvSpPr>
        <p:spPr>
          <a:xfrm>
            <a:off x="5808663" y="2349501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化工群</a:t>
            </a:r>
          </a:p>
        </p:txBody>
      </p:sp>
      <p:sp>
        <p:nvSpPr>
          <p:cNvPr id="9" name="六邊形 8">
            <a:extLst/>
          </p:cNvPr>
          <p:cNvSpPr/>
          <p:nvPr/>
        </p:nvSpPr>
        <p:spPr>
          <a:xfrm>
            <a:off x="7032626" y="2997201"/>
            <a:ext cx="1439863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外語群</a:t>
            </a:r>
          </a:p>
        </p:txBody>
      </p:sp>
      <p:sp>
        <p:nvSpPr>
          <p:cNvPr id="10" name="六邊形 9">
            <a:extLst/>
          </p:cNvPr>
          <p:cNvSpPr/>
          <p:nvPr/>
        </p:nvSpPr>
        <p:spPr>
          <a:xfrm>
            <a:off x="5808663" y="3644901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餐旅群</a:t>
            </a:r>
          </a:p>
        </p:txBody>
      </p:sp>
      <p:sp>
        <p:nvSpPr>
          <p:cNvPr id="11" name="六邊形 10">
            <a:extLst/>
          </p:cNvPr>
          <p:cNvSpPr/>
          <p:nvPr/>
        </p:nvSpPr>
        <p:spPr>
          <a:xfrm>
            <a:off x="5808663" y="4941888"/>
            <a:ext cx="1439862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海事群</a:t>
            </a:r>
          </a:p>
        </p:txBody>
      </p:sp>
      <p:sp>
        <p:nvSpPr>
          <p:cNvPr id="12" name="六邊形 11">
            <a:extLst/>
          </p:cNvPr>
          <p:cNvSpPr/>
          <p:nvPr/>
        </p:nvSpPr>
        <p:spPr>
          <a:xfrm>
            <a:off x="7032626" y="4292601"/>
            <a:ext cx="1439863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農業群</a:t>
            </a:r>
          </a:p>
        </p:txBody>
      </p:sp>
      <p:sp>
        <p:nvSpPr>
          <p:cNvPr id="13" name="六邊形 12">
            <a:extLst/>
          </p:cNvPr>
          <p:cNvSpPr/>
          <p:nvPr/>
        </p:nvSpPr>
        <p:spPr>
          <a:xfrm>
            <a:off x="8256588" y="3644901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家政群</a:t>
            </a:r>
          </a:p>
        </p:txBody>
      </p:sp>
      <p:sp>
        <p:nvSpPr>
          <p:cNvPr id="14" name="六邊形 13">
            <a:extLst/>
          </p:cNvPr>
          <p:cNvSpPr/>
          <p:nvPr/>
        </p:nvSpPr>
        <p:spPr>
          <a:xfrm>
            <a:off x="8256588" y="4941888"/>
            <a:ext cx="1439862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食品群</a:t>
            </a:r>
          </a:p>
        </p:txBody>
      </p:sp>
      <p:sp>
        <p:nvSpPr>
          <p:cNvPr id="15" name="六邊形 14">
            <a:extLst/>
          </p:cNvPr>
          <p:cNvSpPr/>
          <p:nvPr/>
        </p:nvSpPr>
        <p:spPr>
          <a:xfrm>
            <a:off x="8256588" y="2349501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商業與管理群</a:t>
            </a:r>
          </a:p>
        </p:txBody>
      </p:sp>
      <p:sp>
        <p:nvSpPr>
          <p:cNvPr id="16" name="六邊形 15">
            <a:extLst/>
          </p:cNvPr>
          <p:cNvSpPr/>
          <p:nvPr/>
        </p:nvSpPr>
        <p:spPr>
          <a:xfrm>
            <a:off x="2135188" y="2997201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設計群</a:t>
            </a:r>
          </a:p>
        </p:txBody>
      </p:sp>
      <p:sp>
        <p:nvSpPr>
          <p:cNvPr id="17" name="六邊形 16">
            <a:extLst/>
          </p:cNvPr>
          <p:cNvSpPr/>
          <p:nvPr/>
        </p:nvSpPr>
        <p:spPr>
          <a:xfrm>
            <a:off x="3359150" y="4941888"/>
            <a:ext cx="1441450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水產群</a:t>
            </a:r>
          </a:p>
        </p:txBody>
      </p:sp>
      <p:sp>
        <p:nvSpPr>
          <p:cNvPr id="18" name="六邊形 17">
            <a:extLst/>
          </p:cNvPr>
          <p:cNvSpPr/>
          <p:nvPr/>
        </p:nvSpPr>
        <p:spPr>
          <a:xfrm>
            <a:off x="2135188" y="4292601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藝術群</a:t>
            </a:r>
          </a:p>
        </p:txBody>
      </p:sp>
      <p:sp>
        <p:nvSpPr>
          <p:cNvPr id="21" name="圓角矩形 20">
            <a:extLst/>
          </p:cNvPr>
          <p:cNvSpPr/>
          <p:nvPr/>
        </p:nvSpPr>
        <p:spPr>
          <a:xfrm>
            <a:off x="5519738" y="1993895"/>
            <a:ext cx="1784350" cy="503237"/>
          </a:xfrm>
          <a:prstGeom prst="roundRect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學校</a:t>
            </a:r>
          </a:p>
        </p:txBody>
      </p:sp>
      <p:sp>
        <p:nvSpPr>
          <p:cNvPr id="23" name="圓角矩形 22">
            <a:extLst/>
          </p:cNvPr>
          <p:cNvSpPr/>
          <p:nvPr/>
        </p:nvSpPr>
        <p:spPr>
          <a:xfrm>
            <a:off x="7304088" y="1989139"/>
            <a:ext cx="1763712" cy="503237"/>
          </a:xfrm>
          <a:prstGeom prst="roundRect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科別</a:t>
            </a:r>
          </a:p>
        </p:txBody>
      </p:sp>
      <p:sp>
        <p:nvSpPr>
          <p:cNvPr id="24" name="圓角矩形 23">
            <a:extLst/>
          </p:cNvPr>
          <p:cNvSpPr/>
          <p:nvPr/>
        </p:nvSpPr>
        <p:spPr>
          <a:xfrm>
            <a:off x="5519738" y="2492375"/>
            <a:ext cx="1784350" cy="1296988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kumimoji="0" lang="zh-TW" altLang="en-US" sz="1800" dirty="0">
                <a:solidFill>
                  <a:schemeClr val="tx1"/>
                </a:solidFill>
                <a:latin typeface="Candara" pitchFamily="34" charset="0"/>
                <a:ea typeface="標楷體" pitchFamily="65" charset="-120"/>
              </a:rPr>
              <a:t>國立台北科大附屬桃園農工</a:t>
            </a:r>
          </a:p>
        </p:txBody>
      </p:sp>
      <p:sp>
        <p:nvSpPr>
          <p:cNvPr id="25" name="圓角矩形 24">
            <a:extLst/>
          </p:cNvPr>
          <p:cNvSpPr/>
          <p:nvPr/>
        </p:nvSpPr>
        <p:spPr>
          <a:xfrm>
            <a:off x="7304088" y="2492375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26" name="圓角矩形 25">
            <a:extLst/>
          </p:cNvPr>
          <p:cNvSpPr/>
          <p:nvPr/>
        </p:nvSpPr>
        <p:spPr>
          <a:xfrm>
            <a:off x="7304088" y="2924175"/>
            <a:ext cx="1763712" cy="433388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模具科</a:t>
            </a:r>
          </a:p>
        </p:txBody>
      </p:sp>
      <p:sp>
        <p:nvSpPr>
          <p:cNvPr id="27" name="圓角矩形 26">
            <a:extLst/>
          </p:cNvPr>
          <p:cNvSpPr/>
          <p:nvPr/>
        </p:nvSpPr>
        <p:spPr>
          <a:xfrm>
            <a:off x="7304088" y="33575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生物機電科</a:t>
            </a:r>
          </a:p>
        </p:txBody>
      </p:sp>
      <p:sp>
        <p:nvSpPr>
          <p:cNvPr id="28" name="圓角矩形 27">
            <a:extLst/>
          </p:cNvPr>
          <p:cNvSpPr/>
          <p:nvPr/>
        </p:nvSpPr>
        <p:spPr>
          <a:xfrm>
            <a:off x="5519738" y="37893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市</a:t>
            </a:r>
            <a:r>
              <a:rPr kumimoji="0" lang="zh-TW" altLang="en-US" sz="1800" dirty="0" smtClean="0">
                <a:solidFill>
                  <a:schemeClr val="tx1"/>
                </a:solidFill>
              </a:rPr>
              <a:t>立</a:t>
            </a:r>
            <a:r>
              <a:rPr kumimoji="0" lang="zh-TW" altLang="en-US" sz="1800" dirty="0">
                <a:solidFill>
                  <a:schemeClr val="tx1"/>
                </a:solidFill>
              </a:rPr>
              <a:t>龍潭農工</a:t>
            </a:r>
          </a:p>
        </p:txBody>
      </p:sp>
      <p:sp>
        <p:nvSpPr>
          <p:cNvPr id="31" name="圓角矩形 30">
            <a:extLst/>
          </p:cNvPr>
          <p:cNvSpPr/>
          <p:nvPr/>
        </p:nvSpPr>
        <p:spPr>
          <a:xfrm>
            <a:off x="7304088" y="37893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32" name="圓角矩形 27">
            <a:extLst/>
          </p:cNvPr>
          <p:cNvSpPr/>
          <p:nvPr/>
        </p:nvSpPr>
        <p:spPr>
          <a:xfrm>
            <a:off x="5519738" y="42211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dirty="0">
              <a:solidFill>
                <a:schemeClr val="tx1"/>
              </a:solidFill>
            </a:endParaRPr>
          </a:p>
        </p:txBody>
      </p:sp>
      <p:sp>
        <p:nvSpPr>
          <p:cNvPr id="33" name="圓角矩形 30">
            <a:extLst/>
          </p:cNvPr>
          <p:cNvSpPr/>
          <p:nvPr/>
        </p:nvSpPr>
        <p:spPr>
          <a:xfrm>
            <a:off x="7304088" y="42211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dirty="0">
              <a:solidFill>
                <a:schemeClr val="tx1"/>
              </a:solidFill>
            </a:endParaRPr>
          </a:p>
        </p:txBody>
      </p:sp>
      <p:sp>
        <p:nvSpPr>
          <p:cNvPr id="34" name="圓角矩形 27">
            <a:extLst/>
          </p:cNvPr>
          <p:cNvSpPr/>
          <p:nvPr/>
        </p:nvSpPr>
        <p:spPr>
          <a:xfrm>
            <a:off x="5519738" y="46529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私立光啓高中</a:t>
            </a:r>
          </a:p>
        </p:txBody>
      </p:sp>
      <p:sp>
        <p:nvSpPr>
          <p:cNvPr id="35" name="圓角矩形 30">
            <a:extLst/>
          </p:cNvPr>
          <p:cNvSpPr/>
          <p:nvPr/>
        </p:nvSpPr>
        <p:spPr>
          <a:xfrm>
            <a:off x="7304088" y="46529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36" name="圓角矩形 27">
            <a:extLst/>
          </p:cNvPr>
          <p:cNvSpPr/>
          <p:nvPr/>
        </p:nvSpPr>
        <p:spPr>
          <a:xfrm>
            <a:off x="5519738" y="50847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私立六和高中</a:t>
            </a:r>
          </a:p>
        </p:txBody>
      </p:sp>
      <p:sp>
        <p:nvSpPr>
          <p:cNvPr id="37" name="圓角矩形 30">
            <a:extLst/>
          </p:cNvPr>
          <p:cNvSpPr/>
          <p:nvPr/>
        </p:nvSpPr>
        <p:spPr>
          <a:xfrm>
            <a:off x="7304088" y="50847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機電科</a:t>
            </a:r>
          </a:p>
        </p:txBody>
      </p:sp>
      <p:sp>
        <p:nvSpPr>
          <p:cNvPr id="38" name="圓角矩形 27">
            <a:extLst/>
          </p:cNvPr>
          <p:cNvSpPr/>
          <p:nvPr/>
        </p:nvSpPr>
        <p:spPr>
          <a:xfrm>
            <a:off x="5524496" y="4214819"/>
            <a:ext cx="1784350" cy="433387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私立新興高中</a:t>
            </a:r>
          </a:p>
        </p:txBody>
      </p:sp>
      <p:sp>
        <p:nvSpPr>
          <p:cNvPr id="39" name="圓角矩形 30">
            <a:extLst/>
          </p:cNvPr>
          <p:cNvSpPr/>
          <p:nvPr/>
        </p:nvSpPr>
        <p:spPr>
          <a:xfrm>
            <a:off x="7310446" y="4214819"/>
            <a:ext cx="1763712" cy="433387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>
            <a:extLst/>
          </p:cNvPr>
          <p:cNvSpPr/>
          <p:nvPr/>
        </p:nvSpPr>
        <p:spPr>
          <a:xfrm>
            <a:off x="1271464" y="2718884"/>
            <a:ext cx="9505056" cy="200626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white"/>
              </a:solidFill>
            </a:endParaRPr>
          </a:p>
        </p:txBody>
      </p:sp>
      <p:grpSp>
        <p:nvGrpSpPr>
          <p:cNvPr id="86019" name="向下箭號圖說文字 4"/>
          <p:cNvGrpSpPr>
            <a:grpSpLocks/>
          </p:cNvGrpSpPr>
          <p:nvPr/>
        </p:nvGrpSpPr>
        <p:grpSpPr bwMode="auto">
          <a:xfrm>
            <a:off x="7392144" y="420639"/>
            <a:ext cx="2981325" cy="1785938"/>
            <a:chOff x="3686" y="200"/>
            <a:chExt cx="1878" cy="1125"/>
          </a:xfrm>
        </p:grpSpPr>
        <p:pic>
          <p:nvPicPr>
            <p:cNvPr id="86067" name="向下箭號圖說文字 4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86" y="200"/>
              <a:ext cx="1878" cy="1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068" name="Text Box 5"/>
            <p:cNvSpPr txBox="1">
              <a:spLocks noChangeArrowheads="1"/>
            </p:cNvSpPr>
            <p:nvPr/>
          </p:nvSpPr>
          <p:spPr bwMode="auto">
            <a:xfrm>
              <a:off x="3742" y="255"/>
              <a:ext cx="1769" cy="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r>
                <a:rPr kumimoji="0" lang="zh-TW" altLang="en-US" sz="3600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九年級統整評估與決定</a:t>
              </a:r>
            </a:p>
          </p:txBody>
        </p:sp>
      </p:grpSp>
      <p:sp>
        <p:nvSpPr>
          <p:cNvPr id="2" name="圓角矩形 1">
            <a:extLst/>
          </p:cNvPr>
          <p:cNvSpPr/>
          <p:nvPr/>
        </p:nvSpPr>
        <p:spPr>
          <a:xfrm>
            <a:off x="8184232" y="2676022"/>
            <a:ext cx="2364540" cy="151885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white"/>
              </a:solidFill>
            </a:endParaRPr>
          </a:p>
        </p:txBody>
      </p:sp>
      <p:graphicFrame>
        <p:nvGraphicFramePr>
          <p:cNvPr id="7" name="表格 6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6024"/>
              </p:ext>
            </p:extLst>
          </p:nvPr>
        </p:nvGraphicFramePr>
        <p:xfrm>
          <a:off x="1415480" y="2698751"/>
          <a:ext cx="9171559" cy="4042617"/>
        </p:xfrm>
        <a:graphic>
          <a:graphicData uri="http://schemas.openxmlformats.org/drawingml/2006/table">
            <a:tbl>
              <a:tblPr/>
              <a:tblGrid>
                <a:gridCol w="1767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6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9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98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380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94533">
                <a:tc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四、生涯統整面面觀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 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13-14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九年級第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2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學期初（約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3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月）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3503">
                <a:tc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五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、生涯發展規劃書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 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15-16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家長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導師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輔導教師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九年級第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2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學期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（免試入學及特色招生前）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6752">
                <a:tc rowSpan="2"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六、其他生涯輔導紀錄</a:t>
                      </a: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（一）生涯輔導紀錄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17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導師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輔導教師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進行學生生涯輔導後，適時填寫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782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（二）生涯諮詢紀錄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18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每年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9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月、翌年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3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月，依學期別填寫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" name="表格 11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734701"/>
              </p:ext>
            </p:extLst>
          </p:nvPr>
        </p:nvGraphicFramePr>
        <p:xfrm>
          <a:off x="1418458" y="2221532"/>
          <a:ext cx="9158443" cy="459995"/>
        </p:xfrm>
        <a:graphic>
          <a:graphicData uri="http://schemas.openxmlformats.org/drawingml/2006/table">
            <a:tbl>
              <a:tblPr/>
              <a:tblGrid>
                <a:gridCol w="1793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9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01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628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12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999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項目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分項目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頁碼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填寫人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建議填寫時間</a:t>
                      </a:r>
                      <a:endParaRPr kumimoji="0" lang="zh-TW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橢圓形圖說文字 3">
            <a:extLst/>
          </p:cNvPr>
          <p:cNvSpPr/>
          <p:nvPr/>
        </p:nvSpPr>
        <p:spPr>
          <a:xfrm>
            <a:off x="2423592" y="116632"/>
            <a:ext cx="4319587" cy="1843087"/>
          </a:xfrm>
          <a:prstGeom prst="wedgeEllipseCallout">
            <a:avLst>
              <a:gd name="adj1" fmla="val -23258"/>
              <a:gd name="adj2" fmla="val 1012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三月底前提早完成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2" name="群組 3"/>
          <p:cNvGrpSpPr>
            <a:grpSpLocks/>
          </p:cNvGrpSpPr>
          <p:nvPr/>
        </p:nvGrpSpPr>
        <p:grpSpPr bwMode="auto">
          <a:xfrm>
            <a:off x="1703388" y="115888"/>
            <a:ext cx="8856662" cy="6742112"/>
            <a:chOff x="790513" y="1196752"/>
            <a:chExt cx="7605576" cy="5578607"/>
          </a:xfrm>
        </p:grpSpPr>
        <p:pic>
          <p:nvPicPr>
            <p:cNvPr id="8705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90513" y="1196753"/>
              <a:ext cx="3853495" cy="5578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705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44008" y="1196752"/>
              <a:ext cx="3752081" cy="5578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圓角矩形 4">
            <a:extLst/>
          </p:cNvPr>
          <p:cNvSpPr/>
          <p:nvPr/>
        </p:nvSpPr>
        <p:spPr>
          <a:xfrm>
            <a:off x="1739900" y="1196976"/>
            <a:ext cx="4319588" cy="36544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8" name="圓角矩形 7">
            <a:extLst/>
          </p:cNvPr>
          <p:cNvSpPr/>
          <p:nvPr/>
        </p:nvSpPr>
        <p:spPr>
          <a:xfrm>
            <a:off x="1739900" y="4868863"/>
            <a:ext cx="4319588" cy="9572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9" name="圓角矩形 8">
            <a:extLst/>
          </p:cNvPr>
          <p:cNvSpPr/>
          <p:nvPr/>
        </p:nvSpPr>
        <p:spPr>
          <a:xfrm>
            <a:off x="1739900" y="5805488"/>
            <a:ext cx="4319588" cy="9572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6" name="圓角矩形 5">
            <a:extLst/>
          </p:cNvPr>
          <p:cNvSpPr/>
          <p:nvPr/>
        </p:nvSpPr>
        <p:spPr>
          <a:xfrm>
            <a:off x="6191250" y="260351"/>
            <a:ext cx="4368800" cy="24368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1" name="圓角矩形 10">
            <a:extLst/>
          </p:cNvPr>
          <p:cNvSpPr/>
          <p:nvPr/>
        </p:nvSpPr>
        <p:spPr>
          <a:xfrm>
            <a:off x="6191250" y="2708276"/>
            <a:ext cx="4368800" cy="21764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2" name="圓角矩形 11">
            <a:extLst/>
          </p:cNvPr>
          <p:cNvSpPr/>
          <p:nvPr/>
        </p:nvSpPr>
        <p:spPr>
          <a:xfrm>
            <a:off x="6191250" y="4868864"/>
            <a:ext cx="4368800" cy="19018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0" name="圓角矩形 9">
            <a:extLst/>
          </p:cNvPr>
          <p:cNvSpPr/>
          <p:nvPr/>
        </p:nvSpPr>
        <p:spPr>
          <a:xfrm>
            <a:off x="3395663" y="1700214"/>
            <a:ext cx="692150" cy="27844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興趣與性向</a:t>
            </a:r>
          </a:p>
        </p:txBody>
      </p:sp>
      <p:sp>
        <p:nvSpPr>
          <p:cNvPr id="15" name="圓角矩形 14">
            <a:extLst/>
          </p:cNvPr>
          <p:cNvSpPr/>
          <p:nvPr/>
        </p:nvSpPr>
        <p:spPr>
          <a:xfrm>
            <a:off x="3179763" y="5013326"/>
            <a:ext cx="1111250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環境</a:t>
            </a:r>
          </a:p>
        </p:txBody>
      </p:sp>
      <p:sp>
        <p:nvSpPr>
          <p:cNvPr id="16" name="圓角矩形 15">
            <a:extLst/>
          </p:cNvPr>
          <p:cNvSpPr/>
          <p:nvPr/>
        </p:nvSpPr>
        <p:spPr>
          <a:xfrm>
            <a:off x="3179763" y="5949951"/>
            <a:ext cx="1111250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資訊</a:t>
            </a:r>
          </a:p>
        </p:txBody>
      </p:sp>
      <p:sp>
        <p:nvSpPr>
          <p:cNvPr id="18" name="圓角矩形 17">
            <a:extLst/>
          </p:cNvPr>
          <p:cNvSpPr/>
          <p:nvPr/>
        </p:nvSpPr>
        <p:spPr>
          <a:xfrm>
            <a:off x="6708775" y="1196976"/>
            <a:ext cx="3354388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進路類型選擇</a:t>
            </a:r>
          </a:p>
        </p:txBody>
      </p:sp>
      <p:sp>
        <p:nvSpPr>
          <p:cNvPr id="19" name="圓角矩形 18">
            <a:extLst/>
          </p:cNvPr>
          <p:cNvSpPr/>
          <p:nvPr/>
        </p:nvSpPr>
        <p:spPr>
          <a:xfrm>
            <a:off x="6708775" y="3357564"/>
            <a:ext cx="3354388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家長、老師想法</a:t>
            </a:r>
          </a:p>
        </p:txBody>
      </p:sp>
      <p:sp>
        <p:nvSpPr>
          <p:cNvPr id="20" name="圓角矩形 19">
            <a:extLst/>
          </p:cNvPr>
          <p:cNvSpPr/>
          <p:nvPr/>
        </p:nvSpPr>
        <p:spPr>
          <a:xfrm>
            <a:off x="6780214" y="5661026"/>
            <a:ext cx="3025775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適性入學選擇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/>
          </p:cNvPr>
          <p:cNvSpPr txBox="1">
            <a:spLocks noGrp="1"/>
          </p:cNvSpPr>
          <p:nvPr/>
        </p:nvSpPr>
        <p:spPr>
          <a:xfrm>
            <a:off x="1984375" y="6151564"/>
            <a:ext cx="2381250" cy="554037"/>
          </a:xfrm>
          <a:prstGeom prst="rect">
            <a:avLst/>
          </a:prstGeom>
          <a:noFill/>
        </p:spPr>
        <p:txBody>
          <a:bodyPr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44F78BF-ECCE-4D81-9170-B87A12F16664}" type="datetime1">
              <a:rPr kumimoji="0" lang="zh-TW" altLang="en-US" sz="11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2022/11/13</a:t>
            </a:fld>
            <a:endParaRPr kumimoji="0" lang="en-US" altLang="zh-TW" sz="110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8067" name="投影片編號版面配置區 2"/>
          <p:cNvSpPr txBox="1">
            <a:spLocks noGrp="1"/>
          </p:cNvSpPr>
          <p:nvPr/>
        </p:nvSpPr>
        <p:spPr bwMode="auto">
          <a:xfrm>
            <a:off x="8080375" y="6151564"/>
            <a:ext cx="23812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 eaLnBrk="1" hangingPunct="1"/>
            <a:fld id="{00B28188-2E2A-48B2-A16B-47035507E5DC}" type="slidenum">
              <a:rPr kumimoji="0" lang="en-US" altLang="zh-TW" sz="1100">
                <a:solidFill>
                  <a:srgbClr val="3172C4"/>
                </a:solidFill>
              </a:rPr>
              <a:pPr algn="ctr" eaLnBrk="1" hangingPunct="1"/>
              <a:t>49</a:t>
            </a:fld>
            <a:endParaRPr kumimoji="0" lang="en-US" altLang="zh-TW" sz="1100">
              <a:solidFill>
                <a:srgbClr val="3172C4"/>
              </a:solidFill>
            </a:endParaRPr>
          </a:p>
        </p:txBody>
      </p:sp>
      <p:grpSp>
        <p:nvGrpSpPr>
          <p:cNvPr id="88068" name="群組 3"/>
          <p:cNvGrpSpPr>
            <a:grpSpLocks/>
          </p:cNvGrpSpPr>
          <p:nvPr/>
        </p:nvGrpSpPr>
        <p:grpSpPr bwMode="auto">
          <a:xfrm>
            <a:off x="1774825" y="115888"/>
            <a:ext cx="8605838" cy="6553200"/>
            <a:chOff x="1115616" y="1341767"/>
            <a:chExt cx="6742509" cy="4772167"/>
          </a:xfrm>
        </p:grpSpPr>
        <p:pic>
          <p:nvPicPr>
            <p:cNvPr id="8807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15616" y="1341767"/>
              <a:ext cx="3456384" cy="4772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07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72000" y="1341909"/>
              <a:ext cx="3286125" cy="4772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圓角矩形 7">
            <a:extLst/>
          </p:cNvPr>
          <p:cNvSpPr/>
          <p:nvPr/>
        </p:nvSpPr>
        <p:spPr>
          <a:xfrm>
            <a:off x="1774826" y="115889"/>
            <a:ext cx="4411663" cy="384492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9" name="圓角矩形 8">
            <a:extLst/>
          </p:cNvPr>
          <p:cNvSpPr/>
          <p:nvPr/>
        </p:nvSpPr>
        <p:spPr>
          <a:xfrm>
            <a:off x="2566988" y="5084763"/>
            <a:ext cx="2901950" cy="69215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就近入學選擇</a:t>
            </a:r>
          </a:p>
        </p:txBody>
      </p:sp>
      <p:sp>
        <p:nvSpPr>
          <p:cNvPr id="11" name="圓角矩形 10">
            <a:extLst/>
          </p:cNvPr>
          <p:cNvSpPr/>
          <p:nvPr/>
        </p:nvSpPr>
        <p:spPr>
          <a:xfrm>
            <a:off x="1774826" y="3933825"/>
            <a:ext cx="4411663" cy="27178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2" name="圓角矩形 11">
            <a:extLst/>
          </p:cNvPr>
          <p:cNvSpPr/>
          <p:nvPr/>
        </p:nvSpPr>
        <p:spPr>
          <a:xfrm>
            <a:off x="6207126" y="112713"/>
            <a:ext cx="4100513" cy="65786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pic>
        <p:nvPicPr>
          <p:cNvPr id="88073" name="圖片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19288" y="1700214"/>
            <a:ext cx="4032250" cy="1944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" name="圓角矩形 14">
            <a:extLst/>
          </p:cNvPr>
          <p:cNvSpPr/>
          <p:nvPr/>
        </p:nvSpPr>
        <p:spPr>
          <a:xfrm>
            <a:off x="7896226" y="3500439"/>
            <a:ext cx="1533525" cy="205263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選擇與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評估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82"/>
          <p:cNvSpPr>
            <a:spLocks noGrp="1"/>
          </p:cNvSpPr>
          <p:nvPr>
            <p:ph type="title" idx="4294967295"/>
          </p:nvPr>
        </p:nvSpPr>
        <p:spPr>
          <a:xfrm>
            <a:off x="1559496" y="247846"/>
            <a:ext cx="8229600" cy="1143000"/>
          </a:xfrm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buSzPct val="25000"/>
            </a:pPr>
            <a:r>
              <a:rPr lang="en-US" altLang="zh-TW" sz="4800" b="1" dirty="0">
                <a:solidFill>
                  <a:srgbClr val="0000FF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111學年度適性入學成果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880665"/>
              </p:ext>
            </p:extLst>
          </p:nvPr>
        </p:nvGraphicFramePr>
        <p:xfrm>
          <a:off x="1127448" y="1957329"/>
          <a:ext cx="9289033" cy="42799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0028">
                  <a:extLst>
                    <a:ext uri="{9D8B030D-6E8A-4147-A177-3AD203B41FA5}">
                      <a16:colId xmlns:a16="http://schemas.microsoft.com/office/drawing/2014/main" val="494805573"/>
                    </a:ext>
                  </a:extLst>
                </a:gridCol>
                <a:gridCol w="1505801">
                  <a:extLst>
                    <a:ext uri="{9D8B030D-6E8A-4147-A177-3AD203B41FA5}">
                      <a16:colId xmlns:a16="http://schemas.microsoft.com/office/drawing/2014/main" val="2385537653"/>
                    </a:ext>
                  </a:extLst>
                </a:gridCol>
                <a:gridCol w="1505801">
                  <a:extLst>
                    <a:ext uri="{9D8B030D-6E8A-4147-A177-3AD203B41FA5}">
                      <a16:colId xmlns:a16="http://schemas.microsoft.com/office/drawing/2014/main" val="2596078452"/>
                    </a:ext>
                  </a:extLst>
                </a:gridCol>
                <a:gridCol w="1505801">
                  <a:extLst>
                    <a:ext uri="{9D8B030D-6E8A-4147-A177-3AD203B41FA5}">
                      <a16:colId xmlns:a16="http://schemas.microsoft.com/office/drawing/2014/main" val="1965127403"/>
                    </a:ext>
                  </a:extLst>
                </a:gridCol>
                <a:gridCol w="1505801">
                  <a:extLst>
                    <a:ext uri="{9D8B030D-6E8A-4147-A177-3AD203B41FA5}">
                      <a16:colId xmlns:a16="http://schemas.microsoft.com/office/drawing/2014/main" val="1405118383"/>
                    </a:ext>
                  </a:extLst>
                </a:gridCol>
                <a:gridCol w="1505801">
                  <a:extLst>
                    <a:ext uri="{9D8B030D-6E8A-4147-A177-3AD203B41FA5}">
                      <a16:colId xmlns:a16="http://schemas.microsoft.com/office/drawing/2014/main" val="2795580015"/>
                    </a:ext>
                  </a:extLst>
                </a:gridCol>
              </a:tblGrid>
              <a:tr h="848285"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統計項目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桃連區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基北區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中投區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台南區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高雄區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4108968"/>
                  </a:ext>
                </a:extLst>
              </a:tr>
              <a:tr h="848285"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報名人數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14,968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31,566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21,838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10,122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16,048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46076622"/>
                  </a:ext>
                </a:extLst>
              </a:tr>
              <a:tr h="848285"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錄取人數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14,888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31,227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21,733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10,058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15,931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62464501"/>
                  </a:ext>
                </a:extLst>
              </a:tr>
              <a:tr h="424143"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錄取率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99.47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98.93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99.52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99.37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99.27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36395083"/>
                  </a:ext>
                </a:extLst>
              </a:tr>
              <a:tr h="655493">
                <a:tc>
                  <a:txBody>
                    <a:bodyPr/>
                    <a:lstStyle/>
                    <a:p>
                      <a:pPr marL="304800"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第</a:t>
                      </a:r>
                      <a:r>
                        <a:rPr lang="en-US" sz="1600" kern="100" dirty="0">
                          <a:effectLst/>
                        </a:rPr>
                        <a:t>1</a:t>
                      </a:r>
                      <a:r>
                        <a:rPr lang="zh-TW" sz="1600" kern="100" dirty="0">
                          <a:effectLst/>
                        </a:rPr>
                        <a:t>志願</a:t>
                      </a:r>
                    </a:p>
                    <a:p>
                      <a:pPr marL="304800"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錄取率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sng" kern="100" dirty="0">
                          <a:effectLst/>
                        </a:rPr>
                        <a:t>55.23</a:t>
                      </a:r>
                      <a:r>
                        <a:rPr lang="zh-TW" sz="2000" u="sng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31.33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40.39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50.84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41.93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44844207"/>
                  </a:ext>
                </a:extLst>
              </a:tr>
              <a:tr h="655493">
                <a:tc>
                  <a:txBody>
                    <a:bodyPr/>
                    <a:lstStyle/>
                    <a:p>
                      <a:pPr marL="304800"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前</a:t>
                      </a:r>
                      <a:r>
                        <a:rPr lang="en-US" sz="1600" kern="100" dirty="0">
                          <a:effectLst/>
                        </a:rPr>
                        <a:t>3</a:t>
                      </a:r>
                      <a:r>
                        <a:rPr lang="zh-TW" sz="1600" kern="100" dirty="0">
                          <a:effectLst/>
                        </a:rPr>
                        <a:t>志願</a:t>
                      </a:r>
                    </a:p>
                    <a:p>
                      <a:pPr marL="304800"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錄取率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sng" kern="100" dirty="0">
                          <a:effectLst/>
                        </a:rPr>
                        <a:t>94.46</a:t>
                      </a:r>
                      <a:r>
                        <a:rPr lang="zh-TW" sz="2000" u="sng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81.06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69.37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84.19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75.37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35859161"/>
                  </a:ext>
                </a:extLst>
              </a:tr>
            </a:tbl>
          </a:graphicData>
        </a:graphic>
      </p:graphicFrame>
      <p:sp>
        <p:nvSpPr>
          <p:cNvPr id="9" name="Shape 84"/>
          <p:cNvSpPr>
            <a:spLocks noChangeArrowheads="1"/>
          </p:cNvSpPr>
          <p:nvPr/>
        </p:nvSpPr>
        <p:spPr bwMode="auto">
          <a:xfrm>
            <a:off x="2927648" y="1957329"/>
            <a:ext cx="1440160" cy="4279984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11" name="Shape 82"/>
          <p:cNvSpPr txBox="1">
            <a:spLocks/>
          </p:cNvSpPr>
          <p:nvPr/>
        </p:nvSpPr>
        <p:spPr bwMode="auto">
          <a:xfrm>
            <a:off x="1127448" y="1156256"/>
            <a:ext cx="1008112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en-US" altLang="zh-TW" sz="32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11</a:t>
            </a:r>
            <a:r>
              <a:rPr lang="zh-TW" altLang="zh-TW" sz="32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學年度高級中等學校</a:t>
            </a:r>
            <a:r>
              <a:rPr lang="en-US" altLang="zh-TW" sz="32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6</a:t>
            </a:r>
            <a:r>
              <a:rPr lang="zh-TW" altLang="zh-TW" sz="32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都免試入學錄取資訊一覽表</a:t>
            </a:r>
            <a:endParaRPr kumimoji="0" lang="en-US" altLang="zh-TW" sz="3200" b="1" kern="0" dirty="0">
              <a:solidFill>
                <a:srgbClr val="FF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12" name="Shape 82"/>
          <p:cNvSpPr txBox="1">
            <a:spLocks/>
          </p:cNvSpPr>
          <p:nvPr/>
        </p:nvSpPr>
        <p:spPr bwMode="auto">
          <a:xfrm>
            <a:off x="1919536" y="6165304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註：本區第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志願錄取率及前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志願錄取率皆為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都中最高。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/>
          </p:cNvPr>
          <p:cNvSpPr txBox="1">
            <a:spLocks noGrp="1"/>
          </p:cNvSpPr>
          <p:nvPr/>
        </p:nvSpPr>
        <p:spPr>
          <a:xfrm>
            <a:off x="1600200" y="6400801"/>
            <a:ext cx="3200400" cy="284163"/>
          </a:xfrm>
          <a:prstGeom prst="rect">
            <a:avLst/>
          </a:prstGeom>
          <a:noFill/>
        </p:spPr>
        <p:txBody>
          <a:bodyPr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44F78BF-ECCE-4D81-9170-B87A12F16664}" type="datetime1">
              <a:rPr kumimoji="0" lang="zh-TW" altLang="en-US" sz="11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2022/11/13</a:t>
            </a:fld>
            <a:endParaRPr kumimoji="0" lang="en-US" altLang="zh-TW" sz="110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9091" name="投影片編號版面配置區 2"/>
          <p:cNvSpPr txBox="1">
            <a:spLocks noGrp="1"/>
          </p:cNvSpPr>
          <p:nvPr/>
        </p:nvSpPr>
        <p:spPr bwMode="auto">
          <a:xfrm>
            <a:off x="5638800" y="6400801"/>
            <a:ext cx="914400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 eaLnBrk="1" hangingPunct="1"/>
            <a:fld id="{AE18D5EA-3F1F-47D5-B072-095D4F733FF9}" type="slidenum">
              <a:rPr kumimoji="0" lang="en-US" altLang="zh-TW" sz="1100">
                <a:solidFill>
                  <a:srgbClr val="3172C4"/>
                </a:solidFill>
              </a:rPr>
              <a:pPr algn="ctr" eaLnBrk="1" hangingPunct="1"/>
              <a:t>50</a:t>
            </a:fld>
            <a:endParaRPr kumimoji="0" lang="en-US" altLang="zh-TW" sz="1100">
              <a:solidFill>
                <a:srgbClr val="3172C4"/>
              </a:solidFill>
            </a:endParaRPr>
          </a:p>
        </p:txBody>
      </p:sp>
      <p:grpSp>
        <p:nvGrpSpPr>
          <p:cNvPr id="89092" name="群組 3"/>
          <p:cNvGrpSpPr>
            <a:grpSpLocks/>
          </p:cNvGrpSpPr>
          <p:nvPr/>
        </p:nvGrpSpPr>
        <p:grpSpPr bwMode="auto">
          <a:xfrm>
            <a:off x="1703388" y="115888"/>
            <a:ext cx="8856662" cy="6481762"/>
            <a:chOff x="578464" y="1340768"/>
            <a:chExt cx="6706472" cy="4829175"/>
          </a:xfrm>
        </p:grpSpPr>
        <p:pic>
          <p:nvPicPr>
            <p:cNvPr id="89099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8464" y="1340768"/>
              <a:ext cx="3276600" cy="4829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100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16289" y="1372887"/>
              <a:ext cx="3468647" cy="4758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圓角矩形 8">
            <a:extLst/>
          </p:cNvPr>
          <p:cNvSpPr/>
          <p:nvPr/>
        </p:nvSpPr>
        <p:spPr>
          <a:xfrm>
            <a:off x="3000375" y="333375"/>
            <a:ext cx="1608138" cy="200183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評估與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決定</a:t>
            </a:r>
          </a:p>
        </p:txBody>
      </p:sp>
      <p:sp>
        <p:nvSpPr>
          <p:cNvPr id="10" name="圓角矩形 9">
            <a:extLst/>
          </p:cNvPr>
          <p:cNvSpPr/>
          <p:nvPr/>
        </p:nvSpPr>
        <p:spPr>
          <a:xfrm>
            <a:off x="3071814" y="3213100"/>
            <a:ext cx="1608137" cy="200183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親師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支持</a:t>
            </a:r>
          </a:p>
        </p:txBody>
      </p:sp>
      <p:sp>
        <p:nvSpPr>
          <p:cNvPr id="11" name="圓角矩形 10">
            <a:extLst/>
          </p:cNvPr>
          <p:cNvSpPr/>
          <p:nvPr/>
        </p:nvSpPr>
        <p:spPr>
          <a:xfrm>
            <a:off x="7391401" y="2852739"/>
            <a:ext cx="1609725" cy="200342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諮詢過程紀錄</a:t>
            </a:r>
          </a:p>
        </p:txBody>
      </p:sp>
      <p:sp>
        <p:nvSpPr>
          <p:cNvPr id="12" name="圓角矩形 11">
            <a:extLst/>
          </p:cNvPr>
          <p:cNvSpPr/>
          <p:nvPr/>
        </p:nvSpPr>
        <p:spPr>
          <a:xfrm>
            <a:off x="1703389" y="115888"/>
            <a:ext cx="4276725" cy="26860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3" name="圓角矩形 12">
            <a:extLst/>
          </p:cNvPr>
          <p:cNvSpPr/>
          <p:nvPr/>
        </p:nvSpPr>
        <p:spPr>
          <a:xfrm>
            <a:off x="1703389" y="2781301"/>
            <a:ext cx="4276725" cy="26844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4" name="圓角矩形 13">
            <a:extLst/>
          </p:cNvPr>
          <p:cNvSpPr/>
          <p:nvPr/>
        </p:nvSpPr>
        <p:spPr>
          <a:xfrm>
            <a:off x="5951539" y="1052514"/>
            <a:ext cx="4581525" cy="51387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9" descr="圖片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1088" y="1700213"/>
            <a:ext cx="3033712" cy="42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5387" y="5099051"/>
            <a:ext cx="12890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矩形 10"/>
          <p:cNvSpPr>
            <a:spLocks noChangeArrowheads="1"/>
          </p:cNvSpPr>
          <p:nvPr/>
        </p:nvSpPr>
        <p:spPr bwMode="auto">
          <a:xfrm>
            <a:off x="1510145" y="593921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六、生涯輔導紀錄－家長的話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011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61100" y="1358900"/>
            <a:ext cx="4059238" cy="565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>
            <a:extLst/>
          </p:cNvPr>
          <p:cNvSpPr/>
          <p:nvPr/>
        </p:nvSpPr>
        <p:spPr bwMode="auto">
          <a:xfrm>
            <a:off x="8591837" y="1181100"/>
            <a:ext cx="3436937" cy="3686175"/>
          </a:xfrm>
          <a:prstGeom prst="wedgeEllipseCallout">
            <a:avLst>
              <a:gd name="adj1" fmla="val -8272"/>
              <a:gd name="adj2" fmla="val 5559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請爸媽仔細看完孩子的各項紀錄，找時間與孩子聊聊、寫下自己對孩子生涯規劃的想法，</a:t>
            </a:r>
            <a:r>
              <a:rPr lang="zh-TW" altLang="en-US" sz="2400" b="1" u="sng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不要只有簽名喔！</a:t>
            </a:r>
          </a:p>
        </p:txBody>
      </p:sp>
      <p:pic>
        <p:nvPicPr>
          <p:cNvPr id="90119" name="圖片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89505" y="5040314"/>
            <a:ext cx="13208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橢圓形圖說文字 7">
            <a:extLst/>
          </p:cNvPr>
          <p:cNvSpPr/>
          <p:nvPr/>
        </p:nvSpPr>
        <p:spPr bwMode="auto">
          <a:xfrm>
            <a:off x="359428" y="1461862"/>
            <a:ext cx="3097212" cy="3167062"/>
          </a:xfrm>
          <a:prstGeom prst="wedgeEllipseCallout">
            <a:avLst>
              <a:gd name="adj1" fmla="val -9937"/>
              <a:gd name="adj2" fmla="val 65492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每學年結束前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大約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，學校會請孩子將生涯輔導紀錄手冊帶回請家長參閱內容。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0EF67A8E-A55C-405D-AB46-23F4DF225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350" y="2197426"/>
            <a:ext cx="3317155" cy="43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7528" y="491089"/>
            <a:ext cx="8496944" cy="636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矩形 3"/>
          <p:cNvSpPr>
            <a:spLocks noChangeArrowheads="1"/>
          </p:cNvSpPr>
          <p:nvPr/>
        </p:nvSpPr>
        <p:spPr bwMode="auto">
          <a:xfrm>
            <a:off x="2603501" y="1844676"/>
            <a:ext cx="7216775" cy="868363"/>
          </a:xfrm>
          <a:prstGeom prst="rect">
            <a:avLst/>
          </a:prstGeom>
          <a:solidFill>
            <a:srgbClr val="FFFFCC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633413" indent="-633413" algn="ctr" eaLnBrk="1" hangingPunct="1"/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親師生共同完成「</a:t>
            </a:r>
            <a:r>
              <a:rPr lang="zh-TW" altLang="en-US" sz="30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國中學生生涯輔導紀錄手冊</a:t>
            </a: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」生涯發展規劃書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5">
            <a:extLst/>
          </p:cNvPr>
          <p:cNvSpPr/>
          <p:nvPr/>
        </p:nvSpPr>
        <p:spPr>
          <a:xfrm>
            <a:off x="2590801" y="3141663"/>
            <a:ext cx="7216775" cy="93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認識各縣市免試入學（含超額比序）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及特色招生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>
            <a:extLst/>
          </p:cNvPr>
          <p:cNvSpPr/>
          <p:nvPr/>
        </p:nvSpPr>
        <p:spPr>
          <a:xfrm>
            <a:off x="2586039" y="4508501"/>
            <a:ext cx="7216775" cy="9366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認識全國五專、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各免試就學區高中職學校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3189" name="矩形 7"/>
          <p:cNvSpPr>
            <a:spLocks noChangeArrowheads="1"/>
          </p:cNvSpPr>
          <p:nvPr/>
        </p:nvSpPr>
        <p:spPr bwMode="auto">
          <a:xfrm>
            <a:off x="2566988" y="5876926"/>
            <a:ext cx="7218362" cy="576263"/>
          </a:xfrm>
          <a:prstGeom prst="rect">
            <a:avLst/>
          </a:prstGeom>
          <a:solidFill>
            <a:srgbClr val="FFC000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教育部或各縣市志願選填試探系統</a:t>
            </a:r>
          </a:p>
        </p:txBody>
      </p:sp>
      <p:sp>
        <p:nvSpPr>
          <p:cNvPr id="16" name="向右箭號 15">
            <a:extLst/>
          </p:cNvPr>
          <p:cNvSpPr/>
          <p:nvPr/>
        </p:nvSpPr>
        <p:spPr>
          <a:xfrm rot="5400000">
            <a:off x="6018213" y="2752725"/>
            <a:ext cx="361950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向右箭號 16">
            <a:extLst/>
          </p:cNvPr>
          <p:cNvSpPr/>
          <p:nvPr/>
        </p:nvSpPr>
        <p:spPr>
          <a:xfrm rot="5400000">
            <a:off x="6014244" y="4120357"/>
            <a:ext cx="360363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向右箭號 17">
            <a:extLst/>
          </p:cNvPr>
          <p:cNvSpPr/>
          <p:nvPr/>
        </p:nvSpPr>
        <p:spPr>
          <a:xfrm rot="5400000">
            <a:off x="6013450" y="5487988"/>
            <a:ext cx="361950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3193" name="矩形 10"/>
          <p:cNvSpPr>
            <a:spLocks noChangeArrowheads="1"/>
          </p:cNvSpPr>
          <p:nvPr/>
        </p:nvSpPr>
        <p:spPr bwMode="auto">
          <a:xfrm>
            <a:off x="1524000" y="908051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孩子國中畢業前，如何協助孩子適性入學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3388" y="1689100"/>
            <a:ext cx="10795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/>
          </p:cNvPr>
          <p:cNvSpPr>
            <a:spLocks noGrp="1"/>
          </p:cNvSpPr>
          <p:nvPr>
            <p:ph type="body" idx="4294967295"/>
          </p:nvPr>
        </p:nvSpPr>
        <p:spPr>
          <a:xfrm>
            <a:off x="1775520" y="2348880"/>
            <a:ext cx="8712968" cy="1500187"/>
          </a:xfrm>
        </p:spPr>
        <p:txBody>
          <a:bodyPr anchor="b"/>
          <a:lstStyle/>
          <a:p>
            <a:pPr marL="0" indent="0" algn="ctr">
              <a:buNone/>
              <a:defRPr/>
            </a:pPr>
            <a:r>
              <a:rPr lang="zh-TW" altLang="en-US" sz="6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四、教育會考</a:t>
            </a:r>
            <a:endParaRPr lang="zh-TW" altLang="en-US" sz="6600" dirty="0">
              <a:ea typeface="微軟正黑體" pitchFamily="34" charset="-120"/>
            </a:endParaRPr>
          </a:p>
        </p:txBody>
      </p:sp>
      <p:sp>
        <p:nvSpPr>
          <p:cNvPr id="94211" name="投影片編號版面配置區 3"/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73D9CB42-2F99-46B2-966D-961D946719C8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buFont typeface="Arial" pitchFamily="34" charset="0"/>
                <a:buNone/>
              </a:pPr>
              <a:t>54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教育會考何時考</a:t>
            </a:r>
          </a:p>
        </p:txBody>
      </p:sp>
      <p:graphicFrame>
        <p:nvGraphicFramePr>
          <p:cNvPr id="5" name="內容版面配置區 4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58479959"/>
              </p:ext>
            </p:extLst>
          </p:nvPr>
        </p:nvGraphicFramePr>
        <p:xfrm>
          <a:off x="2024034" y="1268414"/>
          <a:ext cx="8280400" cy="5195891"/>
        </p:xfrm>
        <a:graphic>
          <a:graphicData uri="http://schemas.openxmlformats.org/drawingml/2006/table">
            <a:tbl>
              <a:tblPr/>
              <a:tblGrid>
                <a:gridCol w="2070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112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20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日（六）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112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21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日（日）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社    會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    然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數    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英語（閱讀）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11:50-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午休 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11:30-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12:05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13:50-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15:00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    文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12:05-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英語（聽力）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2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15:00-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15:50-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16:40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寫作測驗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標題 1"/>
          <p:cNvSpPr>
            <a:spLocks noGrp="1"/>
          </p:cNvSpPr>
          <p:nvPr>
            <p:ph type="title" idx="4294967295"/>
          </p:nvPr>
        </p:nvSpPr>
        <p:spPr>
          <a:xfrm>
            <a:off x="2438400" y="188913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教育會考怎麼考</a:t>
            </a:r>
          </a:p>
        </p:txBody>
      </p:sp>
      <p:graphicFrame>
        <p:nvGraphicFramePr>
          <p:cNvPr id="4" name="內容版面配置區 3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84537039"/>
              </p:ext>
            </p:extLst>
          </p:nvPr>
        </p:nvGraphicFramePr>
        <p:xfrm>
          <a:off x="2013087" y="1268760"/>
          <a:ext cx="8165826" cy="5328941"/>
        </p:xfrm>
        <a:graphic>
          <a:graphicData uri="http://schemas.openxmlformats.org/drawingml/2006/table">
            <a:tbl>
              <a:tblPr/>
              <a:tblGrid>
                <a:gridCol w="1805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0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8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12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652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考試科目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題型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題數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考試時間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2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　文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38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46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295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  語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（閱讀）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295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（聽力）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30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295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數　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23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28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80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295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非選擇題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2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社　會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2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　然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45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55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2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寫作測驗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引導寫作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標題 3"/>
          <p:cNvSpPr>
            <a:spLocks noGrp="1"/>
          </p:cNvSpPr>
          <p:nvPr>
            <p:ph type="title" idx="4294967295"/>
          </p:nvPr>
        </p:nvSpPr>
        <p:spPr>
          <a:xfrm>
            <a:off x="2438400" y="404813"/>
            <a:ext cx="8229600" cy="850900"/>
          </a:xfrm>
        </p:spPr>
        <p:txBody>
          <a:bodyPr/>
          <a:lstStyle/>
          <a:p>
            <a:pPr eaLnBrk="1" hangingPunct="1"/>
            <a:r>
              <a:rPr lang="zh-TW" altLang="en-US" sz="4800" b="1" dirty="0">
                <a:solidFill>
                  <a:schemeClr val="hlink"/>
                </a:solidFill>
                <a:ea typeface="標楷體" pitchFamily="65" charset="-120"/>
              </a:rPr>
              <a:t>能力等級與加註標示</a:t>
            </a:r>
          </a:p>
        </p:txBody>
      </p:sp>
      <p:graphicFrame>
        <p:nvGraphicFramePr>
          <p:cNvPr id="6" name="內容版面配置區 5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80081233"/>
              </p:ext>
            </p:extLst>
          </p:nvPr>
        </p:nvGraphicFramePr>
        <p:xfrm>
          <a:off x="1631504" y="1255713"/>
          <a:ext cx="9121730" cy="525658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628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87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244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707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能力等級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加註標示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標示說明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7073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精熟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(A)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答對題數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80~85%</a:t>
                      </a: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A++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精熟等級前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25%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7073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A+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精熟等級前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26%</a:t>
                      </a:r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～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50%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7073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7073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基礎</a:t>
                      </a:r>
                      <a:r>
                        <a:rPr lang="en-US" altLang="zh-TW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(B)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答對題數</a:t>
                      </a:r>
                      <a:endParaRPr lang="en-US" altLang="zh-TW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40%</a:t>
                      </a: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 ++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基礎等級前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25%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7073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B+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基礎等級前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26%</a:t>
                      </a:r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～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50%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7073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707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待加強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(C)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C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內容版面配置區 2"/>
          <p:cNvSpPr>
            <a:spLocks noGrp="1"/>
          </p:cNvSpPr>
          <p:nvPr>
            <p:ph idx="4294967295"/>
          </p:nvPr>
        </p:nvSpPr>
        <p:spPr>
          <a:xfrm>
            <a:off x="407368" y="1340768"/>
            <a:ext cx="11521280" cy="4525963"/>
          </a:xfrm>
        </p:spPr>
        <p:txBody>
          <a:bodyPr/>
          <a:lstStyle/>
          <a:p>
            <a:r>
              <a:rPr lang="zh-TW" altLang="en-US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數學科「</a:t>
            </a:r>
            <a:r>
              <a:rPr lang="zh-TW" altLang="en-US" sz="4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非選擇題」</a:t>
            </a:r>
            <a:r>
              <a:rPr lang="zh-TW" altLang="en-US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以及英語科「</a:t>
            </a:r>
            <a:r>
              <a:rPr lang="zh-TW" altLang="en-US" sz="4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聽力測驗」</a:t>
            </a:r>
            <a:r>
              <a:rPr lang="zh-TW" altLang="en-US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部分均納入成績計算。</a:t>
            </a:r>
            <a:endParaRPr lang="en-US" altLang="zh-TW" sz="4200" b="1" dirty="0">
              <a:solidFill>
                <a:srgbClr val="333399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zh-TW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英語科</a:t>
            </a:r>
            <a:r>
              <a:rPr lang="zh-TW" altLang="en-US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zh-TW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呈現整體（閱讀及聽力）能力等級，並分列閱讀及聽力的等級描述，以提供學生學力資訊，閱讀及聽力計分比例為</a:t>
            </a:r>
            <a:r>
              <a:rPr lang="en-US" altLang="zh-TW" sz="4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80:20</a:t>
            </a:r>
            <a:r>
              <a:rPr lang="zh-TW" altLang="zh-TW" sz="4200" b="1" dirty="0">
                <a:solidFill>
                  <a:srgbClr val="333399"/>
                </a:solidFill>
              </a:rPr>
              <a:t>。</a:t>
            </a:r>
            <a:endParaRPr lang="en-US" altLang="zh-TW" sz="4200" b="1" dirty="0">
              <a:solidFill>
                <a:srgbClr val="333399"/>
              </a:solidFill>
            </a:endParaRPr>
          </a:p>
          <a:p>
            <a:r>
              <a:rPr lang="zh-TW" altLang="zh-TW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數學科</a:t>
            </a:r>
            <a:r>
              <a:rPr lang="zh-TW" altLang="en-US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zh-TW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選擇題及非選擇題計分比例為</a:t>
            </a:r>
            <a:r>
              <a:rPr lang="en-US" altLang="zh-TW" sz="4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85:15</a:t>
            </a:r>
            <a:r>
              <a:rPr lang="zh-TW" altLang="zh-TW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>
              <a:buFont typeface="Arial" pitchFamily="34" charset="0"/>
              <a:buNone/>
            </a:pPr>
            <a:r>
              <a:rPr lang="zh-TW" altLang="en-US" dirty="0">
                <a:solidFill>
                  <a:srgbClr val="003366"/>
                </a:solidFill>
              </a:rPr>
              <a:t/>
            </a:r>
            <a:br>
              <a:rPr lang="zh-TW" altLang="en-US" dirty="0">
                <a:solidFill>
                  <a:srgbClr val="003366"/>
                </a:solidFill>
              </a:rPr>
            </a:br>
            <a:endParaRPr lang="zh-TW" altLang="en-US" dirty="0"/>
          </a:p>
        </p:txBody>
      </p:sp>
      <p:sp>
        <p:nvSpPr>
          <p:cNvPr id="6" name="Picture 5" descr="MC900281970[1]"/>
          <p:cNvSpPr>
            <a:spLocks noChangeAspect="1" noChangeArrowheads="1"/>
          </p:cNvSpPr>
          <p:nvPr/>
        </p:nvSpPr>
        <p:spPr bwMode="auto">
          <a:xfrm>
            <a:off x="9097964" y="1"/>
            <a:ext cx="1570037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zh-TW" altLang="en-US" sz="18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數學非選擇題評量的能力</a:t>
            </a:r>
          </a:p>
        </p:txBody>
      </p:sp>
      <p:sp>
        <p:nvSpPr>
          <p:cNvPr id="106499" name="內容版面配置區 2"/>
          <p:cNvSpPr>
            <a:spLocks noGrp="1"/>
          </p:cNvSpPr>
          <p:nvPr>
            <p:ph idx="4294967295"/>
          </p:nvPr>
        </p:nvSpPr>
        <p:spPr>
          <a:xfrm>
            <a:off x="263352" y="1268760"/>
            <a:ext cx="11809312" cy="4781550"/>
          </a:xfrm>
        </p:spPr>
        <p:txBody>
          <a:bodyPr/>
          <a:lstStyle/>
          <a:p>
            <a:pPr eaLnBrk="1" hangingPunct="1">
              <a:buFont typeface="Wingdings" pitchFamily="2" charset="2"/>
              <a:buChar char="u"/>
            </a:pPr>
            <a:r>
              <a:rPr lang="zh-TW" altLang="zh-TW" sz="4200" dirty="0">
                <a:latin typeface="標楷體" pitchFamily="65" charset="-120"/>
                <a:ea typeface="標楷體" pitchFamily="65" charset="-120"/>
              </a:rPr>
              <a:t>評量學生</a:t>
            </a:r>
            <a:r>
              <a:rPr lang="zh-TW" altLang="zh-TW" sz="4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運用數學知識解題</a:t>
            </a:r>
            <a:r>
              <a:rPr lang="zh-TW" altLang="zh-TW" sz="4200" dirty="0">
                <a:latin typeface="標楷體" pitchFamily="65" charset="-120"/>
                <a:ea typeface="標楷體" pitchFamily="65" charset="-120"/>
              </a:rPr>
              <a:t>，並</a:t>
            </a:r>
            <a:r>
              <a:rPr lang="zh-TW" altLang="zh-TW" sz="4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表達其解題思維過程與說明理由的能力</a:t>
            </a:r>
            <a:r>
              <a:rPr lang="zh-TW" altLang="zh-TW" sz="42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4200" dirty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Char char="u"/>
            </a:pPr>
            <a:r>
              <a:rPr lang="zh-TW" altLang="zh-TW" sz="4200" dirty="0">
                <a:latin typeface="標楷體" pitchFamily="65" charset="-120"/>
                <a:ea typeface="標楷體" pitchFamily="65" charset="-120"/>
              </a:rPr>
              <a:t>評分規準</a:t>
            </a:r>
            <a:r>
              <a:rPr lang="zh-TW" altLang="en-US" sz="4200" dirty="0">
                <a:latin typeface="標楷體" pitchFamily="65" charset="-120"/>
                <a:ea typeface="標楷體" pitchFamily="65" charset="-120"/>
              </a:rPr>
              <a:t>：</a:t>
            </a:r>
            <a:endParaRPr lang="en-US" altLang="zh-TW" sz="4200" dirty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4200" dirty="0"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評閱</a:t>
            </a: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學生解題過程中擬定「</a:t>
            </a:r>
            <a:r>
              <a:rPr lang="zh-TW" altLang="zh-TW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策略</a:t>
            </a: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」的適切性，及過程「</a:t>
            </a:r>
            <a:r>
              <a:rPr lang="zh-TW" altLang="zh-TW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</a:t>
            </a: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」的合理、完整性。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 lvl="1" eaLnBrk="1" hangingPunct="1">
              <a:buFont typeface="Arial" pitchFamily="34" charset="0"/>
              <a:buChar char="•"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策略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」是指學生察覺題目條件要素，將題目轉化成數學問題並擬定解題方法。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 lvl="1" eaLnBrk="1" hangingPunct="1">
              <a:buFont typeface="Arial" pitchFamily="34" charset="0"/>
              <a:buChar char="•"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」是指解題過程的呈現與步驟間合理性的說明。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82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buSzPct val="25000"/>
            </a:pPr>
            <a:r>
              <a:rPr lang="en-US" altLang="zh-TW" sz="4800" b="1" dirty="0">
                <a:solidFill>
                  <a:srgbClr val="0000FF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111學年度適性入學成果</a:t>
            </a:r>
          </a:p>
        </p:txBody>
      </p:sp>
      <p:sp>
        <p:nvSpPr>
          <p:cNvPr id="11" name="Shape 82"/>
          <p:cNvSpPr txBox="1">
            <a:spLocks/>
          </p:cNvSpPr>
          <p:nvPr/>
        </p:nvSpPr>
        <p:spPr bwMode="auto">
          <a:xfrm>
            <a:off x="1919536" y="1292210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zh-TW" altLang="zh-TW" sz="32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本區近</a:t>
            </a:r>
            <a:r>
              <a:rPr lang="en-US" altLang="zh-TW" sz="32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8</a:t>
            </a:r>
            <a:r>
              <a:rPr lang="zh-TW" altLang="zh-TW" sz="32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年錄取率</a:t>
            </a:r>
            <a:endParaRPr lang="en-US" altLang="zh-TW" sz="3200" b="1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2" name="Shape 82"/>
          <p:cNvSpPr txBox="1">
            <a:spLocks/>
          </p:cNvSpPr>
          <p:nvPr/>
        </p:nvSpPr>
        <p:spPr bwMode="auto">
          <a:xfrm>
            <a:off x="2063552" y="5968725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註：</a:t>
            </a:r>
            <a:r>
              <a:rPr lang="zh-TW" altLang="zh-TW" sz="2400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本區近</a:t>
            </a:r>
            <a:r>
              <a:rPr lang="en-US" altLang="zh-TW" sz="2400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</a:t>
            </a:r>
            <a:r>
              <a:rPr lang="zh-TW" altLang="zh-TW" sz="2400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年前</a:t>
            </a:r>
            <a:r>
              <a:rPr lang="en-US" altLang="zh-TW" sz="2400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zh-TW" altLang="zh-TW" sz="2400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志願錄取率及總錄取率皆維持穩定比率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0584233"/>
              </p:ext>
            </p:extLst>
          </p:nvPr>
        </p:nvGraphicFramePr>
        <p:xfrm>
          <a:off x="839416" y="1839354"/>
          <a:ext cx="11233251" cy="41252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93683">
                  <a:extLst>
                    <a:ext uri="{9D8B030D-6E8A-4147-A177-3AD203B41FA5}">
                      <a16:colId xmlns:a16="http://schemas.microsoft.com/office/drawing/2014/main" val="254185441"/>
                    </a:ext>
                  </a:extLst>
                </a:gridCol>
                <a:gridCol w="1167446">
                  <a:extLst>
                    <a:ext uri="{9D8B030D-6E8A-4147-A177-3AD203B41FA5}">
                      <a16:colId xmlns:a16="http://schemas.microsoft.com/office/drawing/2014/main" val="2464573548"/>
                    </a:ext>
                  </a:extLst>
                </a:gridCol>
                <a:gridCol w="1167446">
                  <a:extLst>
                    <a:ext uri="{9D8B030D-6E8A-4147-A177-3AD203B41FA5}">
                      <a16:colId xmlns:a16="http://schemas.microsoft.com/office/drawing/2014/main" val="1283432225"/>
                    </a:ext>
                  </a:extLst>
                </a:gridCol>
                <a:gridCol w="1167446">
                  <a:extLst>
                    <a:ext uri="{9D8B030D-6E8A-4147-A177-3AD203B41FA5}">
                      <a16:colId xmlns:a16="http://schemas.microsoft.com/office/drawing/2014/main" val="3941859150"/>
                    </a:ext>
                  </a:extLst>
                </a:gridCol>
                <a:gridCol w="1167446">
                  <a:extLst>
                    <a:ext uri="{9D8B030D-6E8A-4147-A177-3AD203B41FA5}">
                      <a16:colId xmlns:a16="http://schemas.microsoft.com/office/drawing/2014/main" val="537544458"/>
                    </a:ext>
                  </a:extLst>
                </a:gridCol>
                <a:gridCol w="1167446">
                  <a:extLst>
                    <a:ext uri="{9D8B030D-6E8A-4147-A177-3AD203B41FA5}">
                      <a16:colId xmlns:a16="http://schemas.microsoft.com/office/drawing/2014/main" val="909219341"/>
                    </a:ext>
                  </a:extLst>
                </a:gridCol>
                <a:gridCol w="1167446">
                  <a:extLst>
                    <a:ext uri="{9D8B030D-6E8A-4147-A177-3AD203B41FA5}">
                      <a16:colId xmlns:a16="http://schemas.microsoft.com/office/drawing/2014/main" val="735278889"/>
                    </a:ext>
                  </a:extLst>
                </a:gridCol>
                <a:gridCol w="1167446">
                  <a:extLst>
                    <a:ext uri="{9D8B030D-6E8A-4147-A177-3AD203B41FA5}">
                      <a16:colId xmlns:a16="http://schemas.microsoft.com/office/drawing/2014/main" val="55710627"/>
                    </a:ext>
                  </a:extLst>
                </a:gridCol>
                <a:gridCol w="1167446">
                  <a:extLst>
                    <a:ext uri="{9D8B030D-6E8A-4147-A177-3AD203B41FA5}">
                      <a16:colId xmlns:a16="http://schemas.microsoft.com/office/drawing/2014/main" val="2839369890"/>
                    </a:ext>
                  </a:extLst>
                </a:gridCol>
              </a:tblGrid>
              <a:tr h="796568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學年度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111</a:t>
                      </a:r>
                      <a:endParaRPr lang="zh-TW" altLang="en-US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110</a:t>
                      </a:r>
                      <a:endParaRPr lang="zh-TW" altLang="en-US" sz="19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109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108 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107 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106 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105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104 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4354298"/>
                  </a:ext>
                </a:extLst>
              </a:tr>
              <a:tr h="1664331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spc="-150">
                          <a:effectLst/>
                        </a:rPr>
                        <a:t>前</a:t>
                      </a:r>
                      <a:r>
                        <a:rPr lang="en-US" sz="2000" kern="100" spc="-150">
                          <a:effectLst/>
                        </a:rPr>
                        <a:t>3</a:t>
                      </a:r>
                      <a:r>
                        <a:rPr lang="zh-TW" sz="2000" kern="100" spc="-150">
                          <a:effectLst/>
                        </a:rPr>
                        <a:t>志願錄取率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94.46%</a:t>
                      </a:r>
                      <a:endParaRPr lang="zh-TW" altLang="en-US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93.44%</a:t>
                      </a:r>
                      <a:endParaRPr lang="zh-TW" altLang="en-US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9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93.64%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93.62%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93.7%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92.32%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87.28%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87.26%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65076855"/>
                  </a:ext>
                </a:extLst>
              </a:tr>
              <a:tr h="1664331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總錄取率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99.47%</a:t>
                      </a:r>
                      <a:endParaRPr lang="zh-TW" altLang="en-US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99.33%</a:t>
                      </a:r>
                      <a:endParaRPr lang="zh-TW" altLang="en-US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9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99.08%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98.61%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98.66%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98.70%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96.39%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97.20%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52580339"/>
                  </a:ext>
                </a:extLst>
              </a:tr>
            </a:tbl>
          </a:graphicData>
        </a:graphic>
      </p:graphicFrame>
      <p:sp>
        <p:nvSpPr>
          <p:cNvPr id="8" name="Shape 84"/>
          <p:cNvSpPr>
            <a:spLocks noChangeArrowheads="1"/>
          </p:cNvSpPr>
          <p:nvPr/>
        </p:nvSpPr>
        <p:spPr bwMode="auto">
          <a:xfrm>
            <a:off x="2711624" y="1835212"/>
            <a:ext cx="1224136" cy="412937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83812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評分規準</a:t>
            </a:r>
          </a:p>
        </p:txBody>
      </p:sp>
      <p:graphicFrame>
        <p:nvGraphicFramePr>
          <p:cNvPr id="548867" name="Group 3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03567992"/>
              </p:ext>
            </p:extLst>
          </p:nvPr>
        </p:nvGraphicFramePr>
        <p:xfrm>
          <a:off x="407368" y="1628800"/>
          <a:ext cx="11449271" cy="4937672"/>
        </p:xfrm>
        <a:graphic>
          <a:graphicData uri="http://schemas.openxmlformats.org/drawingml/2006/table">
            <a:tbl>
              <a:tblPr/>
              <a:tblGrid>
                <a:gridCol w="1165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83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8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分數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評分規準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79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  <a:endParaRPr kumimoji="0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1.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策略適切，表達合理、完整。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978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  <a:endParaRPr kumimoji="0" lang="zh-TW" alt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策略適切，表達雖合理，大致完整，但出現計算錯誤。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策略適切，表達合理，大致完整，但沒有顯示部分步驟間的合理性。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978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策略適切，表達雖大致合理，但出現錯誤的引用。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策略方向正確，但缺乏嚴謹性，不足以解決題目問題。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策略方向正確，但未能完全將題目轉化成數學問題。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79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kumimoji="0" lang="zh-TW" alt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1.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策略模糊不清；解題過程空白或與題目無關。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圖片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2539" y="-697"/>
            <a:ext cx="5220294" cy="6858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>
            <a:extLst/>
          </p:cNvPr>
          <p:cNvSpPr txBox="1">
            <a:spLocks/>
          </p:cNvSpPr>
          <p:nvPr/>
        </p:nvSpPr>
        <p:spPr bwMode="auto">
          <a:xfrm>
            <a:off x="1919289" y="1"/>
            <a:ext cx="1019175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</a:rPr>
              <a:t>答案卷樣式</a:t>
            </a:r>
            <a:endParaRPr lang="zh-TW" altLang="en-US" sz="4400" b="1" dirty="0">
              <a:latin typeface="標楷體" pitchFamily="65" charset="-120"/>
              <a:ea typeface="標楷體" pitchFamily="65" charset="-120"/>
              <a:cs typeface="+mj-cs"/>
            </a:endParaRPr>
          </a:p>
        </p:txBody>
      </p:sp>
      <p:sp>
        <p:nvSpPr>
          <p:cNvPr id="4" name="矩形圖說文字 3">
            <a:extLst/>
          </p:cNvPr>
          <p:cNvSpPr/>
          <p:nvPr/>
        </p:nvSpPr>
        <p:spPr>
          <a:xfrm>
            <a:off x="9192344" y="404664"/>
            <a:ext cx="2698750" cy="936625"/>
          </a:xfrm>
          <a:prstGeom prst="wedgeRectCallout">
            <a:avLst>
              <a:gd name="adj1" fmla="val -77691"/>
              <a:gd name="adj2" fmla="val 4253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itchFamily="34" charset="0"/>
              <a:buChar char="•"/>
              <a:defRPr/>
            </a:pPr>
            <a:r>
              <a:rPr lang="zh-TW" altLang="en-US" sz="1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非選擇題作答區每格</a:t>
            </a:r>
            <a:endParaRPr lang="en-US" altLang="zh-TW" sz="1800" dirty="0">
              <a:solidFill>
                <a:schemeClr val="tx1"/>
              </a:solidFill>
              <a:latin typeface="標楷體" pitchFamily="65" charset="-120"/>
            </a:endParaRPr>
          </a:p>
          <a:p>
            <a:pPr indent="98425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大小為 </a:t>
            </a:r>
            <a:r>
              <a:rPr lang="en-US" altLang="zh-TW" sz="1800" b="1" u="sng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12cm*12cm</a:t>
            </a:r>
            <a:endParaRPr lang="zh-TW" altLang="en-US" sz="18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圖說文字 5">
            <a:extLst/>
          </p:cNvPr>
          <p:cNvSpPr/>
          <p:nvPr/>
        </p:nvSpPr>
        <p:spPr>
          <a:xfrm>
            <a:off x="1668464" y="4365625"/>
            <a:ext cx="2124075" cy="1079500"/>
          </a:xfrm>
          <a:prstGeom prst="wedgeRectCallout">
            <a:avLst>
              <a:gd name="adj1" fmla="val 70568"/>
              <a:gd name="adj2" fmla="val -638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選擇題作答區，</a:t>
            </a:r>
            <a:endParaRPr lang="en-US" altLang="zh-TW" sz="1800" dirty="0">
              <a:solidFill>
                <a:schemeClr val="tx1"/>
              </a:solidFill>
              <a:latin typeface="標楷體" pitchFamily="65" charset="-120"/>
            </a:endParaRPr>
          </a:p>
          <a:p>
            <a:pPr algn="ctr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需以</a:t>
            </a:r>
            <a:r>
              <a:rPr lang="en-US" altLang="zh-TW" sz="1800" dirty="0">
                <a:solidFill>
                  <a:schemeClr val="tx1"/>
                </a:solidFill>
                <a:latin typeface="標楷體" pitchFamily="65" charset="-120"/>
              </a:rPr>
              <a:t>2B</a:t>
            </a: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鉛筆書寫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標題 1"/>
          <p:cNvSpPr>
            <a:spLocks noGrp="1"/>
          </p:cNvSpPr>
          <p:nvPr>
            <p:ph type="title" idx="4294967295"/>
          </p:nvPr>
        </p:nvSpPr>
        <p:spPr>
          <a:xfrm>
            <a:off x="2438400" y="115888"/>
            <a:ext cx="8229600" cy="1143000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作答注意事項</a:t>
            </a:r>
          </a:p>
        </p:txBody>
      </p:sp>
      <p:sp>
        <p:nvSpPr>
          <p:cNvPr id="109571" name="內容版面配置區 2"/>
          <p:cNvSpPr>
            <a:spLocks noGrp="1"/>
          </p:cNvSpPr>
          <p:nvPr>
            <p:ph idx="4294967295"/>
          </p:nvPr>
        </p:nvSpPr>
        <p:spPr>
          <a:xfrm>
            <a:off x="407368" y="1260879"/>
            <a:ext cx="11233247" cy="3006574"/>
          </a:xfrm>
        </p:spPr>
        <p:txBody>
          <a:bodyPr/>
          <a:lstStyle/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只寫答案而</a:t>
            </a:r>
            <a:r>
              <a:rPr lang="zh-TW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無計算過程或說明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，無法判斷其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「策略」與「表達」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能力，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該題以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0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分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計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8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使用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黑色墨水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的筆書寫，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在規定的作答區內書寫</a:t>
            </a:r>
            <a:endParaRPr lang="en-US" altLang="zh-TW" sz="30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914400" lvl="1" indent="-514350" eaLnBrk="1" hangingPunct="1">
              <a:buFont typeface="Arial" pitchFamily="34" charset="0"/>
              <a:buChar char="•"/>
            </a:pPr>
            <a:r>
              <a:rPr lang="zh-TW" altLang="en-US" sz="26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學生作答超出作答區，</a:t>
            </a:r>
            <a:r>
              <a:rPr lang="zh-TW" altLang="en-US" sz="2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僅以作答區內之內容進行評分</a:t>
            </a:r>
            <a:endParaRPr lang="en-US" altLang="zh-TW" sz="26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914400" lvl="1" indent="-514350" eaLnBrk="1" hangingPunct="1">
              <a:buFont typeface="Arial" pitchFamily="34" charset="0"/>
              <a:buChar char="•"/>
            </a:pPr>
            <a:r>
              <a:rPr lang="zh-TW" altLang="en-US" sz="26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學生可先行</a:t>
            </a:r>
            <a:r>
              <a:rPr lang="zh-TW" altLang="en-US" sz="2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規劃作答方式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避免超出作答區</a:t>
            </a:r>
            <a:endParaRPr lang="en-US" altLang="zh-TW" sz="26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內容版面配置區 2">
            <a:extLst/>
          </p:cNvPr>
          <p:cNvSpPr txBox="1">
            <a:spLocks/>
          </p:cNvSpPr>
          <p:nvPr/>
        </p:nvSpPr>
        <p:spPr bwMode="auto">
          <a:xfrm>
            <a:off x="407368" y="3786188"/>
            <a:ext cx="11233247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algn="just" eaLnBrk="1">
              <a:spcBef>
                <a:spcPct val="20000"/>
              </a:spcBef>
              <a:buFontTx/>
              <a:buAutoNum type="arabicPeriod" startAt="3"/>
              <a:defRPr/>
            </a:pP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若作答時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自行在試題圖形上標示的記號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，在作答時需要用到，則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需將題目圖形畫在作答區內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，以利閱卷委員進行評分。</a:t>
            </a:r>
            <a:endParaRPr kumimoji="0" lang="en-US" altLang="zh-TW" sz="2800" kern="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 algn="just" eaLnBrk="1">
              <a:spcBef>
                <a:spcPct val="20000"/>
              </a:spcBef>
              <a:buFontTx/>
              <a:buAutoNum type="arabicPeriod" startAt="4"/>
              <a:defRPr/>
            </a:pP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違規卷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包含學生洩漏私人身份（如：姓名、准考證號）、劃記與題目無關的文字、圖形或符號，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則</a:t>
            </a:r>
            <a:r>
              <a:rPr kumimoji="0" lang="zh-TW" altLang="en-US" sz="2800" b="1" u="sng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數學科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不計列等級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kumimoji="0" lang="en-US" altLang="zh-TW" sz="2800" kern="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>
              <a:spcBef>
                <a:spcPct val="20000"/>
              </a:spcBef>
              <a:defRPr/>
            </a:pPr>
            <a:endParaRPr kumimoji="0" lang="en-US" altLang="zh-TW" kern="0" dirty="0">
              <a:latin typeface="微軟正黑體" pitchFamily="34" charset="-120"/>
              <a:ea typeface="標楷體" pitchFamily="65" charset="-120"/>
            </a:endParaRPr>
          </a:p>
          <a:p>
            <a:pPr marL="514350" indent="-514350">
              <a:spcBef>
                <a:spcPct val="20000"/>
              </a:spcBef>
              <a:buFont typeface="Arial" pitchFamily="34" charset="0"/>
              <a:buChar char="•"/>
              <a:defRPr/>
            </a:pPr>
            <a:endParaRPr kumimoji="0" lang="zh-TW" altLang="en-US" kern="0" dirty="0">
              <a:latin typeface="微軟正黑體" pitchFamily="34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標題 1"/>
          <p:cNvSpPr>
            <a:spLocks noGrp="1"/>
          </p:cNvSpPr>
          <p:nvPr>
            <p:ph type="title" idx="4294967295"/>
          </p:nvPr>
        </p:nvSpPr>
        <p:spPr>
          <a:xfrm>
            <a:off x="1524000" y="188913"/>
            <a:ext cx="8229600" cy="1143000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超出作答區</a:t>
            </a:r>
          </a:p>
        </p:txBody>
      </p:sp>
      <p:sp>
        <p:nvSpPr>
          <p:cNvPr id="110595" name="內容版面配置區 2"/>
          <p:cNvSpPr>
            <a:spLocks noGrp="1"/>
          </p:cNvSpPr>
          <p:nvPr>
            <p:ph idx="4294967295"/>
          </p:nvPr>
        </p:nvSpPr>
        <p:spPr>
          <a:xfrm>
            <a:off x="1631504" y="1134925"/>
            <a:ext cx="7704856" cy="1158875"/>
          </a:xfrm>
        </p:spPr>
        <p:txBody>
          <a:bodyPr/>
          <a:lstStyle/>
          <a:p>
            <a:r>
              <a:rPr lang="zh-TW" altLang="en-US" sz="4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僅針對作答區內容進行評分</a:t>
            </a:r>
          </a:p>
        </p:txBody>
      </p:sp>
      <p:pic>
        <p:nvPicPr>
          <p:cNvPr id="110596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384" y="2319944"/>
            <a:ext cx="4270201" cy="43237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0597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2290422"/>
            <a:ext cx="4274120" cy="4375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60350"/>
            <a:ext cx="8229600" cy="1143000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規劃作答區</a:t>
            </a:r>
          </a:p>
        </p:txBody>
      </p:sp>
      <p:sp>
        <p:nvSpPr>
          <p:cNvPr id="111619" name="內容版面配置區 2"/>
          <p:cNvSpPr>
            <a:spLocks noGrp="1"/>
          </p:cNvSpPr>
          <p:nvPr>
            <p:ph idx="4294967295"/>
          </p:nvPr>
        </p:nvSpPr>
        <p:spPr>
          <a:xfrm>
            <a:off x="1889231" y="1355404"/>
            <a:ext cx="9217024" cy="1714500"/>
          </a:xfrm>
        </p:spPr>
        <p:txBody>
          <a:bodyPr/>
          <a:lstStyle/>
          <a:p>
            <a:r>
              <a:rPr lang="zh-TW" altLang="en-US" sz="3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學生標示作答順序，並將作答區區分作答。</a:t>
            </a:r>
          </a:p>
        </p:txBody>
      </p:sp>
      <p:pic>
        <p:nvPicPr>
          <p:cNvPr id="111620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1464" y="2212654"/>
            <a:ext cx="4427412" cy="45337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1621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3326" y="2253121"/>
            <a:ext cx="4853234" cy="43905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標題 1"/>
          <p:cNvSpPr>
            <a:spLocks noGrp="1"/>
          </p:cNvSpPr>
          <p:nvPr>
            <p:ph type="title" idx="4294967295"/>
          </p:nvPr>
        </p:nvSpPr>
        <p:spPr>
          <a:xfrm>
            <a:off x="1524000" y="185738"/>
            <a:ext cx="8229600" cy="1143000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將題目圖形畫在作答區內</a:t>
            </a:r>
          </a:p>
        </p:txBody>
      </p:sp>
      <p:sp>
        <p:nvSpPr>
          <p:cNvPr id="112643" name="內容版面配置區 2"/>
          <p:cNvSpPr>
            <a:spLocks noGrp="1"/>
          </p:cNvSpPr>
          <p:nvPr>
            <p:ph idx="4294967295"/>
          </p:nvPr>
        </p:nvSpPr>
        <p:spPr>
          <a:xfrm>
            <a:off x="335360" y="1196753"/>
            <a:ext cx="11737304" cy="1224136"/>
          </a:xfrm>
        </p:spPr>
        <p:txBody>
          <a:bodyPr/>
          <a:lstStyle/>
          <a:p>
            <a:r>
              <a:rPr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學生如自行在題目的圖形上標示記號，並使用該記號作答時，需將題目圖形及使用的記號畫記在作答區內。</a:t>
            </a:r>
          </a:p>
        </p:txBody>
      </p:sp>
      <p:pic>
        <p:nvPicPr>
          <p:cNvPr id="112644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67608" y="2708920"/>
            <a:ext cx="756084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標題 1"/>
          <p:cNvSpPr>
            <a:spLocks noGrp="1"/>
          </p:cNvSpPr>
          <p:nvPr>
            <p:ph type="title" idx="4294967295"/>
          </p:nvPr>
        </p:nvSpPr>
        <p:spPr>
          <a:xfrm>
            <a:off x="2438400" y="260350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違規卷</a:t>
            </a:r>
          </a:p>
        </p:txBody>
      </p:sp>
      <p:sp>
        <p:nvSpPr>
          <p:cNvPr id="113667" name="內容版面配置區 2"/>
          <p:cNvSpPr>
            <a:spLocks noGrp="1"/>
          </p:cNvSpPr>
          <p:nvPr>
            <p:ph idx="4294967295"/>
          </p:nvPr>
        </p:nvSpPr>
        <p:spPr>
          <a:xfrm>
            <a:off x="1271464" y="1143001"/>
            <a:ext cx="9396536" cy="917847"/>
          </a:xfrm>
        </p:spPr>
        <p:txBody>
          <a:bodyPr/>
          <a:lstStyle/>
          <a:p>
            <a:r>
              <a:rPr lang="zh-TW" altLang="en-US" sz="3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作答區中書寫與解題無關之文字、作圖。</a:t>
            </a:r>
          </a:p>
        </p:txBody>
      </p:sp>
      <p:pic>
        <p:nvPicPr>
          <p:cNvPr id="113668" name="圖片 4" descr="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9456" y="2555876"/>
            <a:ext cx="4087812" cy="3944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3669" name="Picture 2" descr="C:\Documents and Settings\liying\桌面\違規卷\105141212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767" y="2555876"/>
            <a:ext cx="3819525" cy="4143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F47AD18-E8BF-4638-93FE-DD7E6510E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1535268"/>
            <a:ext cx="10225135" cy="524695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503712" y="692696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4000" b="1" dirty="0">
                <a:latin typeface="微軟正黑體" pitchFamily="34" charset="-120"/>
                <a:ea typeface="標楷體" pitchFamily="65" charset="-120"/>
              </a:rPr>
              <a:t>寫作</a:t>
            </a:r>
            <a:r>
              <a:rPr lang="zh-TW" altLang="en-US" sz="4000" b="1" dirty="0" smtClean="0">
                <a:latin typeface="微軟正黑體" pitchFamily="34" charset="-120"/>
                <a:ea typeface="標楷體" pitchFamily="65" charset="-120"/>
              </a:rPr>
              <a:t>測驗評分</a:t>
            </a:r>
            <a:r>
              <a:rPr lang="zh-TW" altLang="en-US" sz="4000" b="1" dirty="0">
                <a:latin typeface="微軟正黑體" pitchFamily="34" charset="-120"/>
                <a:ea typeface="標楷體" pitchFamily="65" charset="-120"/>
              </a:rPr>
              <a:t>說明</a:t>
            </a:r>
            <a:endParaRPr lang="zh-TW" altLang="en-US" sz="4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10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3071557-FBAA-4BA9-ABEF-59F469A5E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764704"/>
            <a:ext cx="11305256" cy="58326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546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DEC8AC38-CE9B-4BC0-969B-309184E28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620688"/>
            <a:ext cx="11305256" cy="59979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025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/>
          </p:cNvPr>
          <p:cNvSpPr>
            <a:spLocks noGrp="1"/>
          </p:cNvSpPr>
          <p:nvPr>
            <p:ph type="body" idx="4294967295"/>
          </p:nvPr>
        </p:nvSpPr>
        <p:spPr>
          <a:xfrm>
            <a:off x="2351584" y="2348881"/>
            <a:ext cx="7772400" cy="1500187"/>
          </a:xfrm>
        </p:spPr>
        <p:txBody>
          <a:bodyPr anchor="b"/>
          <a:lstStyle/>
          <a:p>
            <a:pPr marL="0" indent="0" algn="ctr">
              <a:buNone/>
              <a:defRPr/>
            </a:pPr>
            <a:r>
              <a:rPr lang="zh-TW" altLang="en-US" sz="6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二、學費補助</a:t>
            </a:r>
            <a:endParaRPr lang="zh-TW" altLang="en-US" sz="6600" dirty="0">
              <a:ea typeface="微軟正黑體" pitchFamily="34" charset="-120"/>
            </a:endParaRPr>
          </a:p>
        </p:txBody>
      </p:sp>
      <p:sp>
        <p:nvSpPr>
          <p:cNvPr id="94211" name="投影片編號版面配置區 3"/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73D9CB42-2F99-46B2-966D-961D946719C8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buFont typeface="Arial" pitchFamily="34" charset="0"/>
                <a:buNone/>
              </a:pPr>
              <a:t>7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06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A996C48-FC5A-404A-A754-D703945E5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876484"/>
            <a:ext cx="5328592" cy="534206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E823DAC-DD7B-43C9-9A48-5B27D4966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984" y="1196751"/>
            <a:ext cx="6011866" cy="50217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314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2438400" y="269776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寫作測驗評量的能力</a:t>
            </a:r>
          </a:p>
        </p:txBody>
      </p:sp>
      <p:sp>
        <p:nvSpPr>
          <p:cNvPr id="115715" name="內容版面配置區 2"/>
          <p:cNvSpPr>
            <a:spLocks noGrp="1"/>
          </p:cNvSpPr>
          <p:nvPr>
            <p:ph idx="4294967295"/>
          </p:nvPr>
        </p:nvSpPr>
        <p:spPr>
          <a:xfrm>
            <a:off x="587388" y="1916832"/>
            <a:ext cx="11017224" cy="3744887"/>
          </a:xfrm>
        </p:spPr>
        <p:txBody>
          <a:bodyPr/>
          <a:lstStyle/>
          <a:p>
            <a:pPr marL="0" indent="0" algn="just" eaLnBrk="1">
              <a:lnSpc>
                <a:spcPct val="90000"/>
              </a:lnSpc>
              <a:spcAft>
                <a:spcPts val="600"/>
              </a:spcAft>
              <a:buNone/>
            </a:pPr>
            <a:r>
              <a:rPr lang="zh-TW" altLang="en-US" sz="3000" dirty="0">
                <a:latin typeface="標楷體" pitchFamily="65" charset="-120"/>
                <a:ea typeface="標楷體" pitchFamily="65" charset="-120"/>
              </a:rPr>
              <a:t>檢測國中畢業生</a:t>
            </a:r>
            <a:r>
              <a:rPr lang="zh-TW" altLang="en-US" sz="3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表達經驗見聞</a:t>
            </a:r>
            <a:r>
              <a:rPr lang="zh-TW" altLang="en-US" sz="3000" dirty="0">
                <a:latin typeface="標楷體" pitchFamily="65" charset="-120"/>
                <a:ea typeface="標楷體" pitchFamily="65" charset="-120"/>
              </a:rPr>
              <a:t>和</a:t>
            </a:r>
            <a:r>
              <a:rPr lang="zh-TW" altLang="en-US" sz="3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情感思想的綜合語文能力</a:t>
            </a:r>
            <a:r>
              <a:rPr lang="zh-TW" altLang="en-US" sz="3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3000" dirty="0">
              <a:latin typeface="標楷體" pitchFamily="65" charset="-120"/>
              <a:ea typeface="標楷體" pitchFamily="65" charset="-120"/>
            </a:endParaRP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立意與取材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：能依不同的寫作目的，統整閱讀內容、篩選合適素材，以表現個人意念。</a:t>
            </a: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結構組織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：能掌握寫作步驟，首尾連貫，組織完整篇章。</a:t>
            </a: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遣詞造句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：能正確使用本國語文，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適當的遣詞用字、運用各種句型及修辭寫作。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  <a:p>
            <a:pPr marL="0" indent="0" algn="just" eaLnBrk="1">
              <a:lnSpc>
                <a:spcPct val="90000"/>
              </a:lnSpc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錯別字、格式及標點符號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：能正確運用文字、格式及標點符號。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答案卷樣式</a:t>
            </a:r>
          </a:p>
        </p:txBody>
      </p:sp>
      <p:pic>
        <p:nvPicPr>
          <p:cNvPr id="116739" name="圖片 6" descr="會考_寫作測驗答案卷_0917_一般卷_頁面_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601" y="2017874"/>
            <a:ext cx="5903785" cy="421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0" name="圖片 6" descr="會考_寫作測驗答案卷_0826_反面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27740" y="1988840"/>
            <a:ext cx="6011783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標題 1"/>
          <p:cNvSpPr>
            <a:spLocks noGrp="1"/>
          </p:cNvSpPr>
          <p:nvPr>
            <p:ph type="title" idx="4294967295"/>
          </p:nvPr>
        </p:nvSpPr>
        <p:spPr>
          <a:xfrm>
            <a:off x="2438400" y="26064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寫作測驗作答注意事項</a:t>
            </a:r>
          </a:p>
        </p:txBody>
      </p:sp>
      <p:sp>
        <p:nvSpPr>
          <p:cNvPr id="117763" name="內容版面配置區 2"/>
          <p:cNvSpPr>
            <a:spLocks noGrp="1"/>
          </p:cNvSpPr>
          <p:nvPr>
            <p:ph idx="4294967295"/>
          </p:nvPr>
        </p:nvSpPr>
        <p:spPr>
          <a:xfrm>
            <a:off x="371364" y="1772817"/>
            <a:ext cx="11449271" cy="3816424"/>
          </a:xfrm>
        </p:spPr>
        <p:txBody>
          <a:bodyPr/>
          <a:lstStyle/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作答方式：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必須仔細閱讀完整試題後，撰寫一篇文章。 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從第一頁右邊第一行開始作答，並不得要求增加答案卷作答。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以下情形影響作答結果呈現，可能影響得分：</a:t>
            </a:r>
            <a:endParaRPr lang="en-US" altLang="zh-TW" sz="2400" b="1" dirty="0">
              <a:latin typeface="標楷體" pitchFamily="65" charset="-120"/>
              <a:ea typeface="標楷體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None/>
            </a:pPr>
            <a:r>
              <a:rPr lang="en-US" altLang="zh-TW" sz="2400" b="1" dirty="0"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未用本國文字書寫（正體字）；未用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黑色墨水的筆書寫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（</a:t>
            </a: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建議使用</a:t>
            </a:r>
            <a:r>
              <a:rPr lang="en-US" altLang="zh-TW" sz="2400" dirty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0.5mm</a:t>
            </a:r>
            <a:r>
              <a:rPr lang="zh-TW" altLang="zh-TW" sz="2400" dirty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〜</a:t>
            </a:r>
            <a:r>
              <a:rPr lang="en-US" altLang="zh-TW" sz="2400" dirty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0.7mm</a:t>
            </a: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之筆尖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，且不得使用鉛筆）；書寫內容超出答案卷格線外框。</a:t>
            </a:r>
          </a:p>
          <a:p>
            <a:pPr marL="806450" indent="-498475" algn="just" defTabSz="1511300" eaLnBrk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以下情形違反考場規則，將不予計分：</a:t>
            </a:r>
            <a:endParaRPr lang="en-US" altLang="zh-TW" sz="2400" b="1" dirty="0">
              <a:latin typeface="標楷體" pitchFamily="65" charset="-120"/>
              <a:ea typeface="標楷體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None/>
            </a:pPr>
            <a:r>
              <a:rPr lang="en-US" altLang="zh-TW" sz="2400" b="1" dirty="0">
                <a:latin typeface="標楷體" pitchFamily="65" charset="-120"/>
                <a:ea typeface="標楷體" pitchFamily="65" charset="-120"/>
              </a:rPr>
              <a:t>   	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於答案紙上洩漏私人身分；污損答案卷；或於答案卷上作任何標記。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866775" lvl="1" indent="-565150" defTabSz="1511300" eaLnBrk="1" hangingPunct="1">
              <a:lnSpc>
                <a:spcPct val="95000"/>
              </a:lnSpc>
              <a:buClr>
                <a:srgbClr val="000000"/>
              </a:buClr>
              <a:buFont typeface="Wingdings" pitchFamily="2" charset="2"/>
              <a:buChar char="u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另針對使用詩歌體、完全離題、只抄寫題目或說明及空白卷等考生，因無法判斷其寫作能力，給予其零級分。</a:t>
            </a:r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內容版面配置區 4" descr="105030114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35238" y="404814"/>
            <a:ext cx="8457306" cy="637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>
            <a:extLst/>
          </p:cNvPr>
          <p:cNvSpPr txBox="1">
            <a:spLocks/>
          </p:cNvSpPr>
          <p:nvPr/>
        </p:nvSpPr>
        <p:spPr bwMode="auto">
          <a:xfrm>
            <a:off x="1558926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墨水不足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內容版面配置區 4" descr="96260436301-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66989" y="361949"/>
            <a:ext cx="8353547" cy="636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>
            <a:extLst/>
          </p:cNvPr>
          <p:cNvSpPr txBox="1">
            <a:spLocks/>
          </p:cNvSpPr>
          <p:nvPr/>
        </p:nvSpPr>
        <p:spPr bwMode="auto">
          <a:xfrm>
            <a:off x="1558926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字體太小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/>
          </p:cNvPr>
          <p:cNvSpPr txBox="1">
            <a:spLocks/>
          </p:cNvSpPr>
          <p:nvPr/>
        </p:nvSpPr>
        <p:spPr bwMode="auto">
          <a:xfrm>
            <a:off x="1558926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詩歌體</a:t>
            </a:r>
          </a:p>
        </p:txBody>
      </p:sp>
      <p:pic>
        <p:nvPicPr>
          <p:cNvPr id="120835" name="內容版面配置區 4" descr="105073710A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711624" y="493714"/>
            <a:ext cx="8195938" cy="62174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BFF91BE-3749-411C-9CB8-48E7247C7A7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199456" y="2420888"/>
            <a:ext cx="10008665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zh-TW" altLang="en-US" sz="640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五、桃</a:t>
            </a:r>
            <a:r>
              <a:rPr lang="zh-TW" altLang="en-US" sz="640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連區主要入學管道</a:t>
            </a:r>
          </a:p>
        </p:txBody>
      </p:sp>
      <p:pic>
        <p:nvPicPr>
          <p:cNvPr id="14339" name="群組 4">
            <a:extLst>
              <a:ext uri="{FF2B5EF4-FFF2-40B4-BE49-F238E27FC236}">
                <a16:creationId xmlns:a16="http://schemas.microsoft.com/office/drawing/2014/main" id="{E0E88659-18E4-4E98-BBE4-93AAEBFD06A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4682443"/>
            <a:ext cx="1977826" cy="1728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投影片編號版面配置區 5">
            <a:extLst>
              <a:ext uri="{FF2B5EF4-FFF2-40B4-BE49-F238E27FC236}">
                <a16:creationId xmlns:a16="http://schemas.microsoft.com/office/drawing/2014/main" id="{68E2C345-2AEB-4330-905E-6769A8F8C200}"/>
              </a:ext>
            </a:extLst>
          </p:cNvPr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Blip>
                <a:blip r:embed="rId4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6C45BBB-BD2A-4FC7-9B95-0E640AC89EC1}" type="slidenum">
              <a:rPr kumimoji="0" lang="zh-TW" altLang="en-US" sz="1200">
                <a:solidFill>
                  <a:srgbClr val="898989"/>
                </a:solidFill>
                <a:ea typeface="微軟正黑體" panose="020B0604030504040204" pitchFamily="34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78</a:t>
            </a:fld>
            <a:endParaRPr kumimoji="0" lang="zh-TW" altLang="en-US" sz="120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grpSp>
        <p:nvGrpSpPr>
          <p:cNvPr id="16387" name="群組 17417">
            <a:extLst>
              <a:ext uri="{FF2B5EF4-FFF2-40B4-BE49-F238E27FC236}">
                <a16:creationId xmlns:a16="http://schemas.microsoft.com/office/drawing/2014/main" id="{F19E79B6-3F09-4D41-B613-9D8E1CBB422E}"/>
              </a:ext>
            </a:extLst>
          </p:cNvPr>
          <p:cNvGrpSpPr>
            <a:grpSpLocks/>
          </p:cNvGrpSpPr>
          <p:nvPr/>
        </p:nvGrpSpPr>
        <p:grpSpPr bwMode="auto">
          <a:xfrm>
            <a:off x="695400" y="358285"/>
            <a:ext cx="10621367" cy="6143018"/>
            <a:chOff x="148487" y="2143587"/>
            <a:chExt cx="8766353" cy="4479798"/>
          </a:xfrm>
        </p:grpSpPr>
        <p:sp>
          <p:nvSpPr>
            <p:cNvPr id="3" name="圓角矩形 2">
              <a:extLst>
                <a:ext uri="{FF2B5EF4-FFF2-40B4-BE49-F238E27FC236}">
                  <a16:creationId xmlns:a16="http://schemas.microsoft.com/office/drawing/2014/main" id="{33BC7B7A-FCC6-4F23-9E43-86546AF7CE6D}"/>
                </a:ext>
              </a:extLst>
            </p:cNvPr>
            <p:cNvSpPr/>
            <p:nvPr/>
          </p:nvSpPr>
          <p:spPr>
            <a:xfrm>
              <a:off x="2125311" y="2143587"/>
              <a:ext cx="5088750" cy="7215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defRPr/>
              </a:pPr>
              <a:r>
                <a:rPr kumimoji="0" lang="en-US" altLang="zh-TW" sz="38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112</a:t>
              </a:r>
              <a:r>
                <a:rPr kumimoji="0" lang="zh-TW" altLang="en-US" sz="38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學年度入學方式示意圖</a:t>
              </a:r>
              <a:endParaRPr kumimoji="0" lang="zh-TW" altLang="en-US" sz="3800" b="1" dirty="0">
                <a:latin typeface="Verdana" panose="020B0604030504040204" pitchFamily="34" charset="0"/>
                <a:ea typeface="微軟正黑體" panose="020B0604030504040204" pitchFamily="34" charset="-120"/>
              </a:endParaRPr>
            </a:p>
          </p:txBody>
        </p:sp>
        <p:grpSp>
          <p:nvGrpSpPr>
            <p:cNvPr id="16392" name="群組 17416">
              <a:extLst>
                <a:ext uri="{FF2B5EF4-FFF2-40B4-BE49-F238E27FC236}">
                  <a16:creationId xmlns:a16="http://schemas.microsoft.com/office/drawing/2014/main" id="{F30B6DC8-C09F-4FFE-8ECC-0361849105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487" y="2878969"/>
              <a:ext cx="8766353" cy="3744416"/>
              <a:chOff x="42754" y="2969568"/>
              <a:chExt cx="8766353" cy="3744416"/>
            </a:xfrm>
          </p:grpSpPr>
          <p:cxnSp>
            <p:nvCxnSpPr>
              <p:cNvPr id="26" name="直線單箭頭接點 25">
                <a:extLst>
                  <a:ext uri="{FF2B5EF4-FFF2-40B4-BE49-F238E27FC236}">
                    <a16:creationId xmlns:a16="http://schemas.microsoft.com/office/drawing/2014/main" id="{01552AE3-0D09-400C-BE67-895F4F7D3984}"/>
                  </a:ext>
                </a:extLst>
              </p:cNvPr>
              <p:cNvCxnSpPr/>
              <p:nvPr/>
            </p:nvCxnSpPr>
            <p:spPr>
              <a:xfrm>
                <a:off x="42754" y="6061497"/>
                <a:ext cx="1691616" cy="0"/>
              </a:xfrm>
              <a:prstGeom prst="straightConnector1">
                <a:avLst/>
              </a:prstGeom>
              <a:ln w="19050">
                <a:solidFill>
                  <a:srgbClr val="000099"/>
                </a:solidFill>
                <a:prstDash val="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394" name="群組 28">
                <a:extLst>
                  <a:ext uri="{FF2B5EF4-FFF2-40B4-BE49-F238E27FC236}">
                    <a16:creationId xmlns:a16="http://schemas.microsoft.com/office/drawing/2014/main" id="{7AE6ACF0-A4BE-4D57-88A6-4563A2FDDFE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54" y="2969568"/>
                <a:ext cx="8766353" cy="3744416"/>
                <a:chOff x="179513" y="2996952"/>
                <a:chExt cx="8766353" cy="3744416"/>
              </a:xfrm>
            </p:grpSpPr>
            <p:sp>
              <p:nvSpPr>
                <p:cNvPr id="7" name="圓角矩形 6">
                  <a:extLst>
                    <a:ext uri="{FF2B5EF4-FFF2-40B4-BE49-F238E27FC236}">
                      <a16:creationId xmlns:a16="http://schemas.microsoft.com/office/drawing/2014/main" id="{3BAA199D-8D9A-43C7-98AE-E36BECD7F31F}"/>
                    </a:ext>
                  </a:extLst>
                </p:cNvPr>
                <p:cNvSpPr/>
                <p:nvPr/>
              </p:nvSpPr>
              <p:spPr>
                <a:xfrm>
                  <a:off x="2005707" y="3143277"/>
                  <a:ext cx="6364290" cy="541125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rgbClr val="000099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/>
                      <a:ea typeface="標楷體"/>
                    </a:rPr>
                    <a:t>高中、高職、五專多元入學管道</a:t>
                  </a:r>
                  <a:endParaRPr kumimoji="0" lang="zh-TW" altLang="en-US" sz="28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8" name="圓角矩形 7">
                  <a:extLst>
                    <a:ext uri="{FF2B5EF4-FFF2-40B4-BE49-F238E27FC236}">
                      <a16:creationId xmlns:a16="http://schemas.microsoft.com/office/drawing/2014/main" id="{28DD3551-B0E0-43A0-805F-F509AC15940C}"/>
                    </a:ext>
                  </a:extLst>
                </p:cNvPr>
                <p:cNvSpPr/>
                <p:nvPr/>
              </p:nvSpPr>
              <p:spPr>
                <a:xfrm>
                  <a:off x="1908685" y="3789491"/>
                  <a:ext cx="1258148" cy="936381"/>
                </a:xfrm>
                <a:prstGeom prst="roundRect">
                  <a:avLst/>
                </a:prstGeom>
                <a:solidFill>
                  <a:srgbClr val="FFD9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免試</a:t>
                  </a:r>
                  <a:r>
                    <a:rPr kumimoji="0" lang="en-US" altLang="zh-TW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/>
                  </a:r>
                  <a:br>
                    <a:rPr kumimoji="0" lang="en-US" altLang="zh-TW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</a:b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入學</a:t>
                  </a:r>
                </a:p>
              </p:txBody>
            </p:sp>
            <p:sp>
              <p:nvSpPr>
                <p:cNvPr id="9" name="圓角矩形 8">
                  <a:extLst>
                    <a:ext uri="{FF2B5EF4-FFF2-40B4-BE49-F238E27FC236}">
                      <a16:creationId xmlns:a16="http://schemas.microsoft.com/office/drawing/2014/main" id="{05995E45-DD91-435F-BC8A-2D106E5EC4E7}"/>
                    </a:ext>
                  </a:extLst>
                </p:cNvPr>
                <p:cNvSpPr/>
                <p:nvPr/>
              </p:nvSpPr>
              <p:spPr>
                <a:xfrm>
                  <a:off x="3234122" y="3819291"/>
                  <a:ext cx="1873139" cy="934813"/>
                </a:xfrm>
                <a:prstGeom prst="roundRect">
                  <a:avLst/>
                </a:prstGeom>
                <a:solidFill>
                  <a:srgbClr val="DD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申請入學</a:t>
                  </a:r>
                  <a:endParaRPr kumimoji="0" lang="en-US" altLang="zh-TW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endParaRPr>
                </a:p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zh-TW" sz="16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(</a:t>
                  </a:r>
                  <a:r>
                    <a:rPr kumimoji="0" lang="zh-TW" altLang="en-US" sz="16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五專申請抽籤</a:t>
                  </a:r>
                  <a:r>
                    <a:rPr kumimoji="0" lang="en-US" altLang="zh-TW" sz="16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)</a:t>
                  </a:r>
                  <a:endParaRPr kumimoji="0" lang="zh-TW" altLang="en-US" sz="16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1" name="圓角矩形 10">
                  <a:extLst>
                    <a:ext uri="{FF2B5EF4-FFF2-40B4-BE49-F238E27FC236}">
                      <a16:creationId xmlns:a16="http://schemas.microsoft.com/office/drawing/2014/main" id="{3BDCE4E3-B031-42BC-8683-9453529D22CC}"/>
                    </a:ext>
                  </a:extLst>
                </p:cNvPr>
                <p:cNvSpPr/>
                <p:nvPr/>
              </p:nvSpPr>
              <p:spPr>
                <a:xfrm>
                  <a:off x="5187069" y="3828702"/>
                  <a:ext cx="1225287" cy="934813"/>
                </a:xfrm>
                <a:prstGeom prst="roundRect">
                  <a:avLst/>
                </a:prstGeom>
                <a:solidFill>
                  <a:srgbClr val="E1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甄選入學</a:t>
                  </a:r>
                  <a:endParaRPr kumimoji="0" lang="en-US" altLang="zh-TW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2" name="圓角矩形 11">
                  <a:extLst>
                    <a:ext uri="{FF2B5EF4-FFF2-40B4-BE49-F238E27FC236}">
                      <a16:creationId xmlns:a16="http://schemas.microsoft.com/office/drawing/2014/main" id="{B76C4E26-4AC0-4F16-9323-4CBC313A6A9F}"/>
                    </a:ext>
                  </a:extLst>
                </p:cNvPr>
                <p:cNvSpPr/>
                <p:nvPr/>
              </p:nvSpPr>
              <p:spPr>
                <a:xfrm>
                  <a:off x="6504682" y="3828702"/>
                  <a:ext cx="2305041" cy="934813"/>
                </a:xfrm>
                <a:prstGeom prst="roundRect">
                  <a:avLst/>
                </a:prstGeom>
                <a:solidFill>
                  <a:srgbClr val="E1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登記分發</a:t>
                  </a:r>
                  <a:r>
                    <a:rPr kumimoji="0" lang="en-US" altLang="zh-TW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/>
                  </a:r>
                  <a:br>
                    <a:rPr kumimoji="0" lang="en-US" altLang="zh-TW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</a:b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入學</a:t>
                  </a:r>
                  <a:endParaRPr kumimoji="0" lang="en-US" altLang="zh-TW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cxnSp>
              <p:nvCxnSpPr>
                <p:cNvPr id="5" name="直線單箭頭接點 4">
                  <a:extLst>
                    <a:ext uri="{FF2B5EF4-FFF2-40B4-BE49-F238E27FC236}">
                      <a16:creationId xmlns:a16="http://schemas.microsoft.com/office/drawing/2014/main" id="{4F6F05D4-AFA1-4509-AE67-10736A3C21E8}"/>
                    </a:ext>
                  </a:extLst>
                </p:cNvPr>
                <p:cNvCxnSpPr/>
                <p:nvPr/>
              </p:nvCxnSpPr>
              <p:spPr>
                <a:xfrm>
                  <a:off x="179513" y="4437272"/>
                  <a:ext cx="1729172" cy="0"/>
                </a:xfrm>
                <a:prstGeom prst="straightConnector1">
                  <a:avLst/>
                </a:prstGeom>
                <a:ln w="19050">
                  <a:solidFill>
                    <a:srgbClr val="000099"/>
                  </a:solidFill>
                  <a:prstDash val="dash"/>
                  <a:tailEnd type="triangl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圓角矩形 14">
                  <a:extLst>
                    <a:ext uri="{FF2B5EF4-FFF2-40B4-BE49-F238E27FC236}">
                      <a16:creationId xmlns:a16="http://schemas.microsoft.com/office/drawing/2014/main" id="{81399967-C15F-469F-92CD-1723D9047517}"/>
                    </a:ext>
                  </a:extLst>
                </p:cNvPr>
                <p:cNvSpPr/>
                <p:nvPr/>
              </p:nvSpPr>
              <p:spPr>
                <a:xfrm>
                  <a:off x="598896" y="3789491"/>
                  <a:ext cx="1117311" cy="7199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eaLnBrk="1" hangingPunct="1">
                    <a:defRPr/>
                  </a:pPr>
                  <a:r>
                    <a:rPr kumimoji="0" lang="zh-TW" altLang="en-US" sz="2800" b="1">
                      <a:solidFill>
                        <a:srgbClr val="000099"/>
                      </a:solidFill>
                      <a:latin typeface="標楷體" pitchFamily="65" charset="-120"/>
                      <a:ea typeface="標楷體" pitchFamily="65" charset="-120"/>
                    </a:rPr>
                    <a:t>過去</a:t>
                  </a:r>
                </a:p>
              </p:txBody>
            </p:sp>
            <p:sp>
              <p:nvSpPr>
                <p:cNvPr id="16" name="圓角矩形 15">
                  <a:extLst>
                    <a:ext uri="{FF2B5EF4-FFF2-40B4-BE49-F238E27FC236}">
                      <a16:creationId xmlns:a16="http://schemas.microsoft.com/office/drawing/2014/main" id="{4135F38F-0B8E-49D5-A9AD-3F0C35F391CE}"/>
                    </a:ext>
                  </a:extLst>
                </p:cNvPr>
                <p:cNvSpPr/>
                <p:nvPr/>
              </p:nvSpPr>
              <p:spPr>
                <a:xfrm>
                  <a:off x="1908685" y="4964281"/>
                  <a:ext cx="4600692" cy="1585733"/>
                </a:xfrm>
                <a:prstGeom prst="roundRect">
                  <a:avLst/>
                </a:prstGeom>
                <a:solidFill>
                  <a:srgbClr val="FFE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免試入學</a:t>
                  </a:r>
                  <a:endParaRPr kumimoji="0" lang="zh-TW" altLang="en-US" sz="2800" b="1" dirty="0">
                    <a:solidFill>
                      <a:srgbClr val="FF0000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7" name="圓角矩形 16">
                  <a:extLst>
                    <a:ext uri="{FF2B5EF4-FFF2-40B4-BE49-F238E27FC236}">
                      <a16:creationId xmlns:a16="http://schemas.microsoft.com/office/drawing/2014/main" id="{2BA8F9BC-33E9-42C2-8ABC-03595C52A4DB}"/>
                    </a:ext>
                  </a:extLst>
                </p:cNvPr>
                <p:cNvSpPr/>
                <p:nvPr/>
              </p:nvSpPr>
              <p:spPr>
                <a:xfrm>
                  <a:off x="6562583" y="4843509"/>
                  <a:ext cx="2306606" cy="1681409"/>
                </a:xfrm>
                <a:prstGeom prst="roundRect">
                  <a:avLst/>
                </a:prstGeom>
                <a:solidFill>
                  <a:srgbClr val="E1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en-US" altLang="zh-TW" sz="2000" b="1" dirty="0">
                    <a:solidFill>
                      <a:srgbClr val="FF0000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8" name="圓角矩形 17">
                  <a:extLst>
                    <a:ext uri="{FF2B5EF4-FFF2-40B4-BE49-F238E27FC236}">
                      <a16:creationId xmlns:a16="http://schemas.microsoft.com/office/drawing/2014/main" id="{AA79BDBA-2458-47B8-A450-F23578829275}"/>
                    </a:ext>
                  </a:extLst>
                </p:cNvPr>
                <p:cNvSpPr/>
                <p:nvPr/>
              </p:nvSpPr>
              <p:spPr>
                <a:xfrm>
                  <a:off x="6593880" y="5660686"/>
                  <a:ext cx="1012465" cy="890896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400" b="1" u="sng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甄選</a:t>
                  </a:r>
                  <a:r>
                    <a:rPr kumimoji="0" lang="zh-TW" altLang="en-US" sz="2400" b="1" dirty="0">
                      <a:solidFill>
                        <a:srgbClr val="000099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入學</a:t>
                  </a:r>
                  <a:endParaRPr kumimoji="0" lang="en-US" altLang="zh-TW" sz="24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9" name="圓角矩形 18">
                  <a:extLst>
                    <a:ext uri="{FF2B5EF4-FFF2-40B4-BE49-F238E27FC236}">
                      <a16:creationId xmlns:a16="http://schemas.microsoft.com/office/drawing/2014/main" id="{B521E4FF-13C9-4379-A58A-AE534F205EDD}"/>
                    </a:ext>
                  </a:extLst>
                </p:cNvPr>
                <p:cNvSpPr/>
                <p:nvPr/>
              </p:nvSpPr>
              <p:spPr>
                <a:xfrm>
                  <a:off x="7398219" y="5660686"/>
                  <a:ext cx="1547647" cy="890896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lnSpc>
                      <a:spcPts val="28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400" b="1" u="sng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考試分發</a:t>
                  </a:r>
                  <a:r>
                    <a:rPr kumimoji="0" lang="en-US" altLang="zh-TW" sz="2400" b="1" u="sng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/>
                  </a:r>
                  <a:br>
                    <a:rPr kumimoji="0" lang="en-US" altLang="zh-TW" sz="2400" b="1" u="sng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</a:br>
                  <a:r>
                    <a:rPr kumimoji="0" lang="zh-TW" altLang="en-US" sz="2400" b="1" dirty="0">
                      <a:solidFill>
                        <a:srgbClr val="000099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入學</a:t>
                  </a:r>
                  <a:endParaRPr kumimoji="0" lang="en-US" altLang="zh-TW" sz="24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cxnSp>
              <p:nvCxnSpPr>
                <p:cNvPr id="14" name="直線接點 13">
                  <a:extLst>
                    <a:ext uri="{FF2B5EF4-FFF2-40B4-BE49-F238E27FC236}">
                      <a16:creationId xmlns:a16="http://schemas.microsoft.com/office/drawing/2014/main" id="{585BE7F9-F7B9-4E95-86C4-6AF2E2A62961}"/>
                    </a:ext>
                  </a:extLst>
                </p:cNvPr>
                <p:cNvCxnSpPr>
                  <a:endCxn id="17" idx="3"/>
                </p:cNvCxnSpPr>
                <p:nvPr/>
              </p:nvCxnSpPr>
              <p:spPr>
                <a:xfrm>
                  <a:off x="6562583" y="5684213"/>
                  <a:ext cx="2306606" cy="0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線接點 22">
                  <a:extLst>
                    <a:ext uri="{FF2B5EF4-FFF2-40B4-BE49-F238E27FC236}">
                      <a16:creationId xmlns:a16="http://schemas.microsoft.com/office/drawing/2014/main" id="{FF5CF89E-928B-4B0A-86B9-516D79459F06}"/>
                    </a:ext>
                  </a:extLst>
                </p:cNvPr>
                <p:cNvCxnSpPr/>
                <p:nvPr/>
              </p:nvCxnSpPr>
              <p:spPr>
                <a:xfrm>
                  <a:off x="7548445" y="5684213"/>
                  <a:ext cx="0" cy="84070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圓角矩形 26">
                  <a:extLst>
                    <a:ext uri="{FF2B5EF4-FFF2-40B4-BE49-F238E27FC236}">
                      <a16:creationId xmlns:a16="http://schemas.microsoft.com/office/drawing/2014/main" id="{EE015A91-C2A6-47D0-8851-6777BEC309EC}"/>
                    </a:ext>
                  </a:extLst>
                </p:cNvPr>
                <p:cNvSpPr/>
                <p:nvPr/>
              </p:nvSpPr>
              <p:spPr>
                <a:xfrm>
                  <a:off x="179513" y="5183868"/>
                  <a:ext cx="1729172" cy="895602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zh-TW" sz="2800" b="1" dirty="0">
                      <a:solidFill>
                        <a:srgbClr val="000099"/>
                      </a:solidFill>
                      <a:latin typeface="標楷體" pitchFamily="65" charset="-120"/>
                      <a:ea typeface="標楷體" pitchFamily="65" charset="-120"/>
                    </a:rPr>
                    <a:t>103</a:t>
                  </a:r>
                  <a:br>
                    <a:rPr kumimoji="0" lang="en-US" altLang="zh-TW" sz="2800" b="1" dirty="0">
                      <a:solidFill>
                        <a:srgbClr val="000099"/>
                      </a:solidFill>
                      <a:latin typeface="標楷體" pitchFamily="65" charset="-120"/>
                      <a:ea typeface="標楷體" pitchFamily="65" charset="-120"/>
                    </a:rPr>
                  </a:br>
                  <a:r>
                    <a:rPr kumimoji="0" lang="zh-TW" altLang="en-US" sz="2800" b="1" dirty="0">
                      <a:solidFill>
                        <a:srgbClr val="000099"/>
                      </a:solidFill>
                      <a:latin typeface="標楷體" pitchFamily="65" charset="-120"/>
                      <a:ea typeface="標楷體" pitchFamily="65" charset="-120"/>
                    </a:rPr>
                    <a:t>學年度起</a:t>
                  </a:r>
                </a:p>
              </p:txBody>
            </p:sp>
            <p:sp>
              <p:nvSpPr>
                <p:cNvPr id="28" name="圓角矩形 27">
                  <a:extLst>
                    <a:ext uri="{FF2B5EF4-FFF2-40B4-BE49-F238E27FC236}">
                      <a16:creationId xmlns:a16="http://schemas.microsoft.com/office/drawing/2014/main" id="{D86845DE-A2F4-449B-9663-A16F779434EC}"/>
                    </a:ext>
                  </a:extLst>
                </p:cNvPr>
                <p:cNvSpPr/>
                <p:nvPr/>
              </p:nvSpPr>
              <p:spPr>
                <a:xfrm>
                  <a:off x="179513" y="2997408"/>
                  <a:ext cx="8766353" cy="3743960"/>
                </a:xfrm>
                <a:prstGeom prst="roundRect">
                  <a:avLst/>
                </a:prstGeom>
                <a:noFill/>
                <a:ln w="2222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/>
                </a:p>
              </p:txBody>
            </p:sp>
          </p:grpSp>
          <p:sp>
            <p:nvSpPr>
              <p:cNvPr id="20" name="圓角矩形 19">
                <a:extLst>
                  <a:ext uri="{FF2B5EF4-FFF2-40B4-BE49-F238E27FC236}">
                    <a16:creationId xmlns:a16="http://schemas.microsoft.com/office/drawing/2014/main" id="{005E49CF-51DD-4D8C-BBF5-D5E20070E58A}"/>
                  </a:ext>
                </a:extLst>
              </p:cNvPr>
              <p:cNvSpPr/>
              <p:nvPr/>
            </p:nvSpPr>
            <p:spPr>
              <a:xfrm>
                <a:off x="6425824" y="4816125"/>
                <a:ext cx="2306606" cy="88932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rPr>
                  <a:t>特色招生</a:t>
                </a:r>
                <a:endParaRPr kumimoji="0" lang="en-US" altLang="zh-TW" sz="2000" b="1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endParaRPr>
              </a:p>
            </p:txBody>
          </p:sp>
        </p:grpSp>
      </p:grpSp>
      <p:sp>
        <p:nvSpPr>
          <p:cNvPr id="16388" name="Line 25">
            <a:extLst>
              <a:ext uri="{FF2B5EF4-FFF2-40B4-BE49-F238E27FC236}">
                <a16:creationId xmlns:a16="http://schemas.microsoft.com/office/drawing/2014/main" id="{86F94AEC-6361-4780-89E0-1CAF9B156F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17941" y="2510168"/>
            <a:ext cx="7546611" cy="111941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389" name="Line 26">
            <a:extLst>
              <a:ext uri="{FF2B5EF4-FFF2-40B4-BE49-F238E27FC236}">
                <a16:creationId xmlns:a16="http://schemas.microsoft.com/office/drawing/2014/main" id="{5D3E73D4-D600-47C7-8933-DC04B867ABA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86824" y="2619862"/>
            <a:ext cx="7813485" cy="101293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37274" name="Rectangle 26">
            <a:extLst>
              <a:ext uri="{FF2B5EF4-FFF2-40B4-BE49-F238E27FC236}">
                <a16:creationId xmlns:a16="http://schemas.microsoft.com/office/drawing/2014/main" id="{3809B631-3A01-4244-A6DD-179CED62F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625" y="3246438"/>
            <a:ext cx="412750" cy="3667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/>
              <a:t>：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投影片編號版面配置區 3">
            <a:extLst>
              <a:ext uri="{FF2B5EF4-FFF2-40B4-BE49-F238E27FC236}">
                <a16:creationId xmlns:a16="http://schemas.microsoft.com/office/drawing/2014/main" id="{7A8B927D-DFA9-4A7F-A7FC-FF5B957E82CD}"/>
              </a:ext>
            </a:extLst>
          </p:cNvPr>
          <p:cNvSpPr txBox="1">
            <a:spLocks noGrp="1"/>
          </p:cNvSpPr>
          <p:nvPr/>
        </p:nvSpPr>
        <p:spPr bwMode="auto">
          <a:xfrm>
            <a:off x="8066088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Blip>
                <a:blip r:embed="rId4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B7F946D-33DB-403C-ABB8-EF26BAE8F088}" type="slidenum">
              <a:rPr kumimoji="0" lang="zh-TW" altLang="en-US" sz="1200">
                <a:solidFill>
                  <a:srgbClr val="898989"/>
                </a:solidFill>
                <a:ea typeface="微軟正黑體" panose="020B0604030504040204" pitchFamily="34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79</a:t>
            </a:fld>
            <a:endParaRPr kumimoji="0" lang="en-US" altLang="zh-TW" sz="120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782E8A93-BF2D-4403-AA0C-E9D6D51E249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27448" y="4509120"/>
          <a:ext cx="4889264" cy="914400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889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身心障礙適性輔導安置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685CAC80-A29F-4123-991E-534F0221FB5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27448" y="1340768"/>
          <a:ext cx="4889264" cy="2664040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881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7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6010">
                <a:tc rowSpan="4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免試入學</a:t>
                      </a:r>
                    </a:p>
                  </a:txBody>
                  <a:tcPr marL="7620" marR="7620" marT="7620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校內直升入學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60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免試入學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60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技優生甄審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60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單獨招生</a:t>
                      </a:r>
                      <a:r>
                        <a:rPr lang="en-US" altLang="zh-TW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(</a:t>
                      </a: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含園區生</a:t>
                      </a:r>
                      <a:r>
                        <a:rPr lang="en-US" altLang="zh-TW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9FE7D1FF-4BF0-4FB7-84F5-C1320121FF6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312024" y="1340768"/>
          <a:ext cx="3960439" cy="3167730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86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6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74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3546">
                <a:tc rowSpan="5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特色招生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甄選入學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藝才班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35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體育班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35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科學班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35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endParaRPr lang="zh-TW" altLang="en-US" sz="2800" b="1" kern="1200" dirty="0">
                        <a:solidFill>
                          <a:srgbClr val="0000FF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專業群科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35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考試分發入學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標題 2">
            <a:extLst>
              <a:ext uri="{FF2B5EF4-FFF2-40B4-BE49-F238E27FC236}">
                <a16:creationId xmlns:a16="http://schemas.microsoft.com/office/drawing/2014/main" id="{677CFC95-3EAD-4DEF-9041-FD8533691B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25095" y="221396"/>
            <a:ext cx="8784901" cy="1143000"/>
          </a:xfrm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en-US" altLang="zh-TW" sz="4000" dirty="0">
                <a:ln>
                  <a:noFill/>
                </a:ln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112</a:t>
            </a:r>
            <a:r>
              <a:rPr lang="zh-TW" altLang="zh-TW" sz="4000" dirty="0">
                <a:ln>
                  <a:noFill/>
                </a:ln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學年度</a:t>
            </a:r>
            <a:r>
              <a:rPr lang="zh-TW" altLang="en-US" sz="4000" dirty="0">
                <a:ln>
                  <a:noFill/>
                </a:ln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桃連區</a:t>
            </a:r>
            <a:r>
              <a:rPr lang="zh-TW" altLang="zh-TW" sz="4000" dirty="0">
                <a:ln>
                  <a:noFill/>
                </a:ln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適性入學管道</a:t>
            </a:r>
            <a:endParaRPr lang="zh-TW" altLang="en-US" sz="4000" dirty="0">
              <a:ln>
                <a:noFill/>
              </a:ln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8439" name="圖片 24">
            <a:extLst>
              <a:ext uri="{FF2B5EF4-FFF2-40B4-BE49-F238E27FC236}">
                <a16:creationId xmlns:a16="http://schemas.microsoft.com/office/drawing/2014/main" id="{3F1E47A2-E4B8-43D5-A6AF-2CAEBB7DF2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5733256"/>
            <a:ext cx="38877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6CA73E1A-A080-481A-95AB-EA8D029B5B2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311901" y="4649088"/>
          <a:ext cx="3960439" cy="1835852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854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63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8963">
                <a:tc rowSpan="4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其他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實用技能學程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9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建教合作班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89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體育績優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89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軍校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/>
          </p:cNvPr>
          <p:cNvSpPr txBox="1">
            <a:spLocks/>
          </p:cNvSpPr>
          <p:nvPr/>
        </p:nvSpPr>
        <p:spPr>
          <a:xfrm>
            <a:off x="3575050" y="558800"/>
            <a:ext cx="5392738" cy="1155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kumimoji="0" lang="zh-TW" altLang="en-US" sz="4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桃園市學費補助</a:t>
            </a:r>
          </a:p>
        </p:txBody>
      </p:sp>
      <p:pic>
        <p:nvPicPr>
          <p:cNvPr id="19459" name="Picture 4" descr="Capture_2016_02_29_12_23_43_7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9456" y="1499280"/>
            <a:ext cx="10369152" cy="5145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 bwMode="auto">
          <a:xfrm>
            <a:off x="4223792" y="6155146"/>
            <a:ext cx="792088" cy="28803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>
              <a:solidFill>
                <a:schemeClr val="tx1"/>
              </a:solidFill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140061" y="6068329"/>
            <a:ext cx="959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6,623</a:t>
            </a: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FB69187-4211-4513-811C-F1AE1827F8F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631951" y="2390776"/>
            <a:ext cx="8964613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桃園市試辦</a:t>
            </a: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完全免試入學管道</a:t>
            </a:r>
          </a:p>
        </p:txBody>
      </p:sp>
      <p:pic>
        <p:nvPicPr>
          <p:cNvPr id="4099" name="群組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0" y="4076700"/>
            <a:ext cx="1365250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93957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:a16="http://schemas.microsoft.com/office/drawing/2014/main" id="{71A76AD7-5CFA-404E-8FDF-D761D9ED5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460938"/>
            <a:ext cx="10972800" cy="1143000"/>
          </a:xfrm>
        </p:spPr>
        <p:txBody>
          <a:bodyPr/>
          <a:lstStyle/>
          <a:p>
            <a:pPr>
              <a:defRPr/>
            </a:pP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資格、做法</a:t>
            </a:r>
          </a:p>
        </p:txBody>
      </p:sp>
      <p:sp>
        <p:nvSpPr>
          <p:cNvPr id="6147" name="內容版面配置區 7"/>
          <p:cNvSpPr>
            <a:spLocks noGrp="1"/>
          </p:cNvSpPr>
          <p:nvPr>
            <p:ph sz="half" idx="1"/>
          </p:nvPr>
        </p:nvSpPr>
        <p:spPr>
          <a:xfrm>
            <a:off x="1806639" y="1603938"/>
            <a:ext cx="7574632" cy="2088232"/>
          </a:xfrm>
        </p:spPr>
        <p:txBody>
          <a:bodyPr/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報名資格：桃園市國中應屆畢業生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報名方式：向原就讀國中進行報名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志願選填：一校一科組，不得重複報名。</a:t>
            </a:r>
          </a:p>
        </p:txBody>
      </p:sp>
      <p:sp>
        <p:nvSpPr>
          <p:cNvPr id="6148" name="內容版面配置區 8"/>
          <p:cNvSpPr>
            <a:spLocks noGrp="1"/>
          </p:cNvSpPr>
          <p:nvPr>
            <p:ph sz="half" idx="2"/>
          </p:nvPr>
        </p:nvSpPr>
        <p:spPr>
          <a:xfrm>
            <a:off x="1798216" y="3964468"/>
            <a:ext cx="8352928" cy="2880320"/>
          </a:xfrm>
        </p:spPr>
        <p:txBody>
          <a:bodyPr/>
          <a:lstStyle/>
          <a:p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招生範圍：桃園市</a:t>
            </a:r>
            <a:r>
              <a:rPr lang="en-US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不分行政區</a:t>
            </a:r>
            <a:r>
              <a:rPr lang="en-US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分發方式：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報名人數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&lt;=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招生人數，全額錄取。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報名人數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&gt;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招生人數，依據積分高低依序錄取。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積分採計：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不採計適性輔導及國中教育會考積分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02016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E64C9E9-F829-4222-BBC9-4A52AD4ABB4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招生範圍與學校</a:t>
            </a:r>
          </a:p>
        </p:txBody>
      </p:sp>
      <p:pic>
        <p:nvPicPr>
          <p:cNvPr id="7171" name="內容版面配置區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6763" y="1357313"/>
            <a:ext cx="4273550" cy="5072062"/>
          </a:xfrm>
        </p:spPr>
      </p:pic>
      <p:sp>
        <p:nvSpPr>
          <p:cNvPr id="15" name="甜甜圈 14">
            <a:extLst>
              <a:ext uri="{FF2B5EF4-FFF2-40B4-BE49-F238E27FC236}">
                <a16:creationId xmlns:a16="http://schemas.microsoft.com/office/drawing/2014/main" id="{3F361AE3-AA08-4DBD-B37F-EE09469D5B1E}"/>
              </a:ext>
            </a:extLst>
          </p:cNvPr>
          <p:cNvSpPr/>
          <p:nvPr/>
        </p:nvSpPr>
        <p:spPr>
          <a:xfrm>
            <a:off x="1775520" y="1417638"/>
            <a:ext cx="4651049" cy="4596024"/>
          </a:xfrm>
          <a:prstGeom prst="donut">
            <a:avLst>
              <a:gd name="adj" fmla="val 187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schemeClr val="tx1"/>
              </a:solidFill>
            </a:endParaRPr>
          </a:p>
        </p:txBody>
      </p:sp>
      <p:sp>
        <p:nvSpPr>
          <p:cNvPr id="7176" name="投影片編號版面配置區 4"/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EFFF1D9-0214-407C-87AE-5AD668867B5A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82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8743" y="1341454"/>
            <a:ext cx="4545849" cy="508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43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C6398D41-320F-42AF-AB63-87E5AEB4AC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5295931"/>
              </p:ext>
            </p:extLst>
          </p:nvPr>
        </p:nvGraphicFramePr>
        <p:xfrm>
          <a:off x="1271464" y="836712"/>
          <a:ext cx="9793088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5"/>
          <p:cNvSpPr>
            <a:spLocks noChangeArrowheads="1"/>
          </p:cNvSpPr>
          <p:nvPr/>
        </p:nvSpPr>
        <p:spPr bwMode="auto">
          <a:xfrm>
            <a:off x="2527266" y="289140"/>
            <a:ext cx="888922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桃連區</a:t>
            </a: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112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年重要</a:t>
            </a:r>
            <a:r>
              <a:rPr lang="zh-TW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日程表</a:t>
            </a: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教育部版</a:t>
            </a: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)</a:t>
            </a:r>
            <a:endParaRPr lang="zh-TW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altLang="zh-TW" sz="4000" b="1" dirty="0">
              <a:solidFill>
                <a:srgbClr val="3319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defRPr/>
            </a:pPr>
            <a:r>
              <a:rPr lang="en-US" altLang="zh-TW" sz="2800" b="1" dirty="0">
                <a:solidFill>
                  <a:srgbClr val="3319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                               </a:t>
            </a:r>
            <a:endParaRPr lang="zh-TW" altLang="zh-TW" sz="2000" b="1" dirty="0">
              <a:solidFill>
                <a:srgbClr val="3319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4" name="圓角矩形 23"/>
          <p:cNvSpPr/>
          <p:nvPr/>
        </p:nvSpPr>
        <p:spPr>
          <a:xfrm>
            <a:off x="1343472" y="2085135"/>
            <a:ext cx="3467735" cy="738315"/>
          </a:xfrm>
          <a:prstGeom prst="roundRect">
            <a:avLst/>
          </a:prstGeom>
          <a:solidFill>
            <a:srgbClr val="80D3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特招專業群科報名</a:t>
            </a:r>
            <a:r>
              <a:rPr lang="en-US" altLang="zh-TW" sz="2400" dirty="0">
                <a:solidFill>
                  <a:srgbClr val="3319F5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(3/13~3/17)</a:t>
            </a:r>
            <a:endParaRPr lang="zh-TW" altLang="en-US" sz="2400" dirty="0">
              <a:solidFill>
                <a:srgbClr val="3319F5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5" name="向下箭號 24"/>
          <p:cNvSpPr/>
          <p:nvPr/>
        </p:nvSpPr>
        <p:spPr>
          <a:xfrm>
            <a:off x="3214689" y="1694648"/>
            <a:ext cx="504825" cy="360363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26" name="圓角矩形 25"/>
          <p:cNvSpPr/>
          <p:nvPr/>
        </p:nvSpPr>
        <p:spPr>
          <a:xfrm>
            <a:off x="1343472" y="941997"/>
            <a:ext cx="3490829" cy="71010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科學班報名</a:t>
            </a:r>
            <a:r>
              <a:rPr lang="en-US" altLang="zh-TW" sz="2000" dirty="0">
                <a:solidFill>
                  <a:srgbClr val="3319F5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(2/16~3/2)</a:t>
            </a:r>
          </a:p>
          <a:p>
            <a:pPr algn="ctr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科學班檢定</a:t>
            </a: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(3/11)</a:t>
            </a:r>
            <a:endParaRPr lang="zh-TW" altLang="en-US" sz="2000" dirty="0">
              <a:solidFill>
                <a:srgbClr val="3319F5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7" name="向下箭號 26"/>
          <p:cNvSpPr/>
          <p:nvPr/>
        </p:nvSpPr>
        <p:spPr>
          <a:xfrm>
            <a:off x="3190370" y="2866613"/>
            <a:ext cx="504825" cy="42227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28" name="圓角矩形 27"/>
          <p:cNvSpPr/>
          <p:nvPr/>
        </p:nvSpPr>
        <p:spPr>
          <a:xfrm>
            <a:off x="1343472" y="3307201"/>
            <a:ext cx="3455291" cy="680039"/>
          </a:xfrm>
          <a:prstGeom prst="roundRect">
            <a:avLst/>
          </a:prstGeom>
          <a:solidFill>
            <a:srgbClr val="80D3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特招群科術科測驗</a:t>
            </a:r>
            <a:endParaRPr lang="en-US" altLang="zh-TW" sz="2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0" hangingPunct="0">
              <a:defRPr/>
            </a:pP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400" dirty="0">
                <a:solidFill>
                  <a:srgbClr val="3319F5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4/22</a:t>
            </a:r>
            <a:r>
              <a:rPr lang="zh-TW" altLang="en-US" sz="2400" dirty="0">
                <a:solidFill>
                  <a:srgbClr val="3319F5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en-US" altLang="zh-TW" sz="2400" dirty="0">
                <a:solidFill>
                  <a:srgbClr val="3319F5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4/23)</a:t>
            </a:r>
            <a:endParaRPr lang="zh-TW" altLang="en-US" sz="2400" dirty="0">
              <a:solidFill>
                <a:srgbClr val="3319F5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9" name="向下箭號 28"/>
          <p:cNvSpPr/>
          <p:nvPr/>
        </p:nvSpPr>
        <p:spPr>
          <a:xfrm>
            <a:off x="3200834" y="4034104"/>
            <a:ext cx="504825" cy="43815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30" name="圓角矩形 29"/>
          <p:cNvSpPr/>
          <p:nvPr/>
        </p:nvSpPr>
        <p:spPr>
          <a:xfrm>
            <a:off x="7477937" y="976210"/>
            <a:ext cx="2736850" cy="73822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會考成績公告</a:t>
            </a:r>
            <a:r>
              <a:rPr lang="en-US" altLang="zh-TW" sz="2400" dirty="0">
                <a:solidFill>
                  <a:srgbClr val="3319F5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(6/9)</a:t>
            </a:r>
            <a:endParaRPr lang="zh-TW" altLang="en-US" sz="2400" dirty="0">
              <a:solidFill>
                <a:srgbClr val="3319F5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1" name="向下箭號 30"/>
          <p:cNvSpPr/>
          <p:nvPr/>
        </p:nvSpPr>
        <p:spPr>
          <a:xfrm>
            <a:off x="8549688" y="1701654"/>
            <a:ext cx="503237" cy="34607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32" name="圓角矩形 31"/>
          <p:cNvSpPr/>
          <p:nvPr/>
        </p:nvSpPr>
        <p:spPr>
          <a:xfrm>
            <a:off x="7471504" y="2051992"/>
            <a:ext cx="2963242" cy="865188"/>
          </a:xfrm>
          <a:prstGeom prst="roundRect">
            <a:avLst/>
          </a:prstGeom>
          <a:solidFill>
            <a:srgbClr val="80D3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特招高職放榜</a:t>
            </a:r>
            <a:r>
              <a:rPr lang="en-US" altLang="zh-TW" sz="2400" dirty="0">
                <a:solidFill>
                  <a:srgbClr val="3319F5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(6/14)</a:t>
            </a:r>
            <a:endParaRPr lang="en-US" altLang="zh-TW" sz="24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報到</a:t>
            </a:r>
            <a:r>
              <a:rPr lang="en-US" altLang="zh-TW" sz="2400" dirty="0">
                <a:solidFill>
                  <a:srgbClr val="3319F5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(6/15)</a:t>
            </a:r>
            <a:endParaRPr lang="zh-TW" altLang="en-US" sz="2400" dirty="0">
              <a:solidFill>
                <a:srgbClr val="3319F5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3" name="向下箭號 32"/>
          <p:cNvSpPr/>
          <p:nvPr/>
        </p:nvSpPr>
        <p:spPr>
          <a:xfrm>
            <a:off x="8575997" y="2905671"/>
            <a:ext cx="503237" cy="33020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35" name="圓角矩形 1"/>
          <p:cNvSpPr>
            <a:spLocks noChangeArrowheads="1"/>
          </p:cNvSpPr>
          <p:nvPr/>
        </p:nvSpPr>
        <p:spPr bwMode="auto">
          <a:xfrm>
            <a:off x="4926830" y="4829426"/>
            <a:ext cx="2551107" cy="1417781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桃園市辦理</a:t>
            </a:r>
            <a:endParaRPr lang="en-US" altLang="zh-TW" sz="24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高中職博覽會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2400" dirty="0">
                <a:solidFill>
                  <a:srgbClr val="0000FF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(3/11</a:t>
            </a:r>
            <a:r>
              <a:rPr lang="zh-TW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、</a:t>
            </a:r>
            <a:r>
              <a:rPr lang="en-US" altLang="zh-TW" sz="2400" dirty="0">
                <a:solidFill>
                  <a:srgbClr val="0000FF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3/12)</a:t>
            </a:r>
            <a:endParaRPr lang="zh-TW" altLang="en-US" sz="2400" dirty="0">
              <a:solidFill>
                <a:srgbClr val="0000FF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36" name="圓角矩形 35"/>
          <p:cNvSpPr/>
          <p:nvPr/>
        </p:nvSpPr>
        <p:spPr>
          <a:xfrm>
            <a:off x="1343472" y="4484845"/>
            <a:ext cx="3490829" cy="71669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國中教育會考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400" dirty="0">
                <a:solidFill>
                  <a:srgbClr val="3319F5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(5/20~5/21)</a:t>
            </a:r>
            <a:endParaRPr lang="zh-TW" altLang="en-US" sz="2400" dirty="0">
              <a:solidFill>
                <a:srgbClr val="3319F5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8" name="向下箭號 37"/>
          <p:cNvSpPr/>
          <p:nvPr/>
        </p:nvSpPr>
        <p:spPr>
          <a:xfrm>
            <a:off x="8575996" y="4197454"/>
            <a:ext cx="503237" cy="33020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39" name="圓角矩形 38"/>
          <p:cNvSpPr/>
          <p:nvPr/>
        </p:nvSpPr>
        <p:spPr>
          <a:xfrm>
            <a:off x="7471504" y="4558235"/>
            <a:ext cx="2916593" cy="70315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免試、特招考試、藝才班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放榜</a:t>
            </a:r>
            <a:r>
              <a:rPr lang="en-US" altLang="zh-TW" sz="2400" dirty="0">
                <a:solidFill>
                  <a:srgbClr val="3319F5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(7/11)</a:t>
            </a:r>
            <a:endParaRPr lang="zh-TW" altLang="en-US" sz="2400" dirty="0">
              <a:solidFill>
                <a:srgbClr val="3319F5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0" name="向下箭號 39"/>
          <p:cNvSpPr/>
          <p:nvPr/>
        </p:nvSpPr>
        <p:spPr>
          <a:xfrm>
            <a:off x="3204224" y="5235208"/>
            <a:ext cx="503238" cy="184943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41" name="圓角矩形 1"/>
          <p:cNvSpPr>
            <a:spLocks noChangeArrowheads="1"/>
          </p:cNvSpPr>
          <p:nvPr/>
        </p:nvSpPr>
        <p:spPr bwMode="auto">
          <a:xfrm>
            <a:off x="1343472" y="5420151"/>
            <a:ext cx="3490829" cy="1016263"/>
          </a:xfrm>
          <a:prstGeom prst="roundRect">
            <a:avLst>
              <a:gd name="adj" fmla="val 13932"/>
            </a:avLst>
          </a:prstGeom>
          <a:solidFill>
            <a:srgbClr val="00B05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zh-TW" altLang="en-US" sz="2000" dirty="0">
                <a:solidFill>
                  <a:srgbClr val="FFFF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實用技能、高職技優</a:t>
            </a:r>
            <a:endParaRPr lang="en-US" altLang="zh-TW" sz="2000" dirty="0">
              <a:solidFill>
                <a:srgbClr val="FFFF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algn="ctr" eaLnBrk="0" hangingPunct="0"/>
            <a:r>
              <a:rPr lang="zh-TW" altLang="en-US" sz="16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報名</a:t>
            </a:r>
            <a:r>
              <a:rPr lang="en-US" altLang="zh-TW" sz="16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5/25</a:t>
            </a:r>
            <a:r>
              <a:rPr lang="zh-TW" altLang="en-US" sz="16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、</a:t>
            </a:r>
            <a:r>
              <a:rPr lang="en-US" altLang="zh-TW" sz="16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5/26</a:t>
            </a:r>
          </a:p>
          <a:p>
            <a:pPr algn="ctr"/>
            <a:r>
              <a:rPr lang="zh-TW" altLang="en-US" sz="1600" dirty="0">
                <a:solidFill>
                  <a:srgbClr val="FFFF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實技</a:t>
            </a:r>
            <a:r>
              <a:rPr lang="zh-TW" altLang="en-US" sz="16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放榜</a:t>
            </a:r>
            <a:r>
              <a:rPr lang="en-US" altLang="zh-TW" sz="16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6/12</a:t>
            </a:r>
            <a:r>
              <a:rPr lang="zh-TW" altLang="en-US" sz="16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1600" dirty="0">
                <a:solidFill>
                  <a:srgbClr val="FFFF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技優</a:t>
            </a:r>
            <a:r>
              <a:rPr lang="zh-TW" altLang="en-US" sz="16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放榜</a:t>
            </a:r>
            <a:r>
              <a:rPr lang="en-US" altLang="zh-TW" sz="16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6/14</a:t>
            </a:r>
          </a:p>
          <a:p>
            <a:pPr algn="ctr"/>
            <a:r>
              <a:rPr lang="zh-TW" altLang="en-US" sz="16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報到</a:t>
            </a:r>
            <a:r>
              <a:rPr lang="en-US" altLang="zh-TW" sz="16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6/15</a:t>
            </a:r>
            <a:endParaRPr lang="zh-TW" altLang="en-US" sz="16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44" name="圓角矩形 43"/>
          <p:cNvSpPr/>
          <p:nvPr/>
        </p:nvSpPr>
        <p:spPr>
          <a:xfrm>
            <a:off x="7471504" y="3278183"/>
            <a:ext cx="2927705" cy="95073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免試入學填志願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含特招考試分發</a:t>
            </a:r>
            <a:r>
              <a:rPr lang="en-US" altLang="zh-TW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400" dirty="0">
                <a:solidFill>
                  <a:srgbClr val="3319F5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(6/21</a:t>
            </a:r>
            <a:r>
              <a:rPr lang="zh-TW" altLang="en-US" sz="2400" dirty="0">
                <a:solidFill>
                  <a:srgbClr val="3319F5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起</a:t>
            </a:r>
            <a:r>
              <a:rPr lang="en-US" altLang="zh-TW" sz="2400" dirty="0">
                <a:solidFill>
                  <a:srgbClr val="3319F5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TW" altLang="en-US" sz="2400" dirty="0">
              <a:solidFill>
                <a:srgbClr val="3319F5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" name="五角星形 1"/>
          <p:cNvSpPr/>
          <p:nvPr/>
        </p:nvSpPr>
        <p:spPr bwMode="auto">
          <a:xfrm rot="1635059">
            <a:off x="10128791" y="2886809"/>
            <a:ext cx="1109296" cy="1048144"/>
          </a:xfrm>
          <a:prstGeom prst="star5">
            <a:avLst>
              <a:gd name="adj" fmla="val 32307"/>
              <a:gd name="hf" fmla="val 105146"/>
              <a:gd name="vf" fmla="val 110557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000" b="1" dirty="0">
                <a:solidFill>
                  <a:srgbClr val="3D25F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注意返校</a:t>
            </a:r>
          </a:p>
        </p:txBody>
      </p:sp>
      <p:sp>
        <p:nvSpPr>
          <p:cNvPr id="37" name="向下箭號 36"/>
          <p:cNvSpPr/>
          <p:nvPr/>
        </p:nvSpPr>
        <p:spPr>
          <a:xfrm>
            <a:off x="8594743" y="5310034"/>
            <a:ext cx="503237" cy="33020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43" name="圓角矩形 42"/>
          <p:cNvSpPr/>
          <p:nvPr/>
        </p:nvSpPr>
        <p:spPr>
          <a:xfrm>
            <a:off x="7477937" y="5688875"/>
            <a:ext cx="2916593" cy="70315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免試、特招考試、藝才班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報到</a:t>
            </a:r>
            <a:r>
              <a:rPr lang="en-US" altLang="zh-TW" sz="2400" dirty="0">
                <a:solidFill>
                  <a:srgbClr val="3319F5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(7/12)</a:t>
            </a:r>
            <a:endParaRPr lang="zh-TW" altLang="en-US" sz="2400" dirty="0">
              <a:solidFill>
                <a:srgbClr val="3319F5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5" name="圓角矩形 1"/>
          <p:cNvSpPr>
            <a:spLocks noChangeArrowheads="1"/>
          </p:cNvSpPr>
          <p:nvPr/>
        </p:nvSpPr>
        <p:spPr bwMode="auto">
          <a:xfrm>
            <a:off x="4926830" y="978681"/>
            <a:ext cx="2452145" cy="3753922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endParaRPr lang="en-US" altLang="zh-TW" sz="24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0" hangingPunct="0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桃園市辦理試模擬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測驗</a:t>
            </a:r>
            <a:endParaRPr lang="en-US" altLang="zh-TW" sz="24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0" hangingPunct="0"/>
            <a:r>
              <a:rPr lang="en-US" altLang="zh-TW" sz="2400" dirty="0" smtClean="0">
                <a:solidFill>
                  <a:srgbClr val="3D25F6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(</a:t>
            </a:r>
            <a:r>
              <a:rPr lang="en-US" altLang="zh-TW" sz="2400" dirty="0">
                <a:solidFill>
                  <a:srgbClr val="3D25F6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12/20</a:t>
            </a:r>
            <a:r>
              <a:rPr lang="zh-TW" altLang="en-US" sz="2400" dirty="0">
                <a:solidFill>
                  <a:srgbClr val="3D25F6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、</a:t>
            </a:r>
            <a:r>
              <a:rPr lang="en-US" altLang="zh-TW" sz="2400" dirty="0">
                <a:solidFill>
                  <a:srgbClr val="3D25F6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21)</a:t>
            </a:r>
          </a:p>
          <a:p>
            <a:pPr algn="ctr" eaLnBrk="0" hangingPunct="0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試模擬</a:t>
            </a:r>
            <a:endParaRPr lang="en-US" altLang="zh-TW" sz="24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0" hangingPunct="0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選填志願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endParaRPr lang="en-US" altLang="zh-TW" sz="24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0" hangingPunct="0"/>
            <a:r>
              <a:rPr lang="en-US" altLang="zh-TW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(</a:t>
            </a:r>
            <a:r>
              <a:rPr lang="en-US" altLang="zh-TW" sz="2400" dirty="0">
                <a:solidFill>
                  <a:srgbClr val="0000FF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1/6-1/12)</a:t>
            </a:r>
          </a:p>
          <a:p>
            <a:pPr algn="ctr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試模擬分發放榜</a:t>
            </a:r>
            <a:r>
              <a:rPr lang="en-US" altLang="zh-TW" sz="2400" dirty="0">
                <a:solidFill>
                  <a:srgbClr val="3D25F6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(</a:t>
            </a:r>
            <a:r>
              <a:rPr lang="en-US" altLang="zh-TW" sz="2400" dirty="0">
                <a:solidFill>
                  <a:srgbClr val="0000FF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2/13</a:t>
            </a:r>
            <a:r>
              <a:rPr lang="en-US" altLang="zh-TW" sz="2400" dirty="0">
                <a:solidFill>
                  <a:srgbClr val="3D25F6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)</a:t>
            </a:r>
            <a:endParaRPr lang="zh-TW" altLang="en-US" sz="2400" dirty="0">
              <a:solidFill>
                <a:srgbClr val="3D25F6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algn="ctr" eaLnBrk="0" hangingPunct="0"/>
            <a:endParaRPr lang="zh-TW" altLang="en-US" sz="1800" dirty="0">
              <a:solidFill>
                <a:srgbClr val="3D25F6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3" name="五角星形 22"/>
          <p:cNvSpPr/>
          <p:nvPr/>
        </p:nvSpPr>
        <p:spPr bwMode="auto">
          <a:xfrm rot="1638504">
            <a:off x="4397868" y="1788087"/>
            <a:ext cx="539552" cy="44506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/>
          </a:p>
        </p:txBody>
      </p:sp>
      <p:sp>
        <p:nvSpPr>
          <p:cNvPr id="34" name="圓角矩形 33"/>
          <p:cNvSpPr/>
          <p:nvPr/>
        </p:nvSpPr>
        <p:spPr>
          <a:xfrm>
            <a:off x="2872267" y="6457044"/>
            <a:ext cx="6660231" cy="39596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桃連區實施日期以桃園市政府教育局公告為主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06009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文字方塊 3">
            <a:extLst>
              <a:ext uri="{FF2B5EF4-FFF2-40B4-BE49-F238E27FC236}">
                <a16:creationId xmlns:a16="http://schemas.microsoft.com/office/drawing/2014/main" id="{777F29A0-0CAF-4FA9-BE6A-ABF1EE8DF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448" y="692151"/>
            <a:ext cx="105851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桃連區的特色招生</a:t>
            </a:r>
            <a:r>
              <a:rPr lang="en-US" altLang="zh-TW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甄選入學</a:t>
            </a:r>
            <a:r>
              <a:rPr lang="en-US" altLang="zh-TW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藝才班、體育班</a:t>
            </a:r>
            <a:r>
              <a:rPr lang="en-US" altLang="zh-TW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21507" name="文字方塊 1">
            <a:extLst>
              <a:ext uri="{FF2B5EF4-FFF2-40B4-BE49-F238E27FC236}">
                <a16:creationId xmlns:a16="http://schemas.microsoft.com/office/drawing/2014/main" id="{501B912D-3DED-4CA4-B470-6F4B6EEB0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560" y="1556792"/>
            <a:ext cx="8712968" cy="612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武陵高中</a:t>
            </a:r>
            <a:r>
              <a:rPr lang="en-US" altLang="zh-TW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科學班</a:t>
            </a:r>
            <a:r>
              <a:rPr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班、</a:t>
            </a:r>
            <a:r>
              <a:rPr lang="zh-TW" alt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音樂班</a:t>
            </a:r>
            <a:r>
              <a:rPr lang="en-US" altLang="zh-TW" sz="28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班</a:t>
            </a:r>
            <a:endParaRPr lang="en-US" altLang="zh-TW" sz="2800" dirty="0">
              <a:solidFill>
                <a:srgbClr val="7030A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桃園高中</a:t>
            </a:r>
            <a:r>
              <a:rPr lang="en-US" altLang="zh-TW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班、舞蹈班</a:t>
            </a:r>
            <a:r>
              <a:rPr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中大壢中</a:t>
            </a:r>
            <a:r>
              <a:rPr lang="en-US" altLang="zh-TW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音樂班</a:t>
            </a:r>
            <a:r>
              <a:rPr lang="en-US" altLang="zh-TW" sz="28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班</a:t>
            </a:r>
            <a:endParaRPr lang="en-US" altLang="zh-TW" sz="2800" dirty="0">
              <a:solidFill>
                <a:srgbClr val="7030A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內壢高中</a:t>
            </a:r>
            <a:r>
              <a:rPr lang="en-US" altLang="zh-TW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美術班</a:t>
            </a:r>
            <a:r>
              <a:rPr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陽明高中</a:t>
            </a:r>
            <a:r>
              <a:rPr lang="en-US" altLang="zh-TW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美術班</a:t>
            </a:r>
            <a:r>
              <a:rPr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南崁高中</a:t>
            </a:r>
            <a:r>
              <a:rPr lang="en-US" altLang="zh-TW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(3)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班、</a:t>
            </a:r>
            <a:r>
              <a:rPr lang="zh-TW" alt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音樂班</a:t>
            </a:r>
            <a:r>
              <a:rPr lang="en-US" altLang="zh-TW" sz="28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班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、美術班</a:t>
            </a:r>
            <a:r>
              <a:rPr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永豐高中</a:t>
            </a:r>
            <a:r>
              <a:rPr lang="en-US" altLang="zh-TW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平鎮高中</a:t>
            </a:r>
            <a:r>
              <a:rPr lang="en-US" altLang="zh-TW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(3)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班、美術班</a:t>
            </a:r>
            <a:r>
              <a:rPr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大園高中</a:t>
            </a:r>
            <a:r>
              <a:rPr lang="en-US" altLang="zh-TW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班    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楊梅高中</a:t>
            </a:r>
            <a:r>
              <a:rPr lang="en-US" altLang="zh-TW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班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大溪高中</a:t>
            </a:r>
            <a:r>
              <a:rPr lang="en-US" altLang="zh-TW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班    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觀音高中</a:t>
            </a:r>
            <a:r>
              <a:rPr lang="en-US" altLang="zh-TW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班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北科附工</a:t>
            </a:r>
            <a:r>
              <a:rPr lang="en-US" altLang="zh-TW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班    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新屋高中</a:t>
            </a:r>
            <a:r>
              <a:rPr lang="en-US" altLang="zh-TW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壽山高中</a:t>
            </a:r>
            <a:r>
              <a:rPr lang="en-US" altLang="zh-TW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班    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懷恩高中</a:t>
            </a:r>
            <a:r>
              <a:rPr lang="en-US" altLang="zh-TW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班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3EE37E-3C7A-44F3-9F39-D580EA11322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703388" y="1714501"/>
            <a:ext cx="8964612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專業群科甄選</a:t>
            </a: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特色招生</a:t>
            </a: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2531" name="群組 4">
            <a:extLst>
              <a:ext uri="{FF2B5EF4-FFF2-40B4-BE49-F238E27FC236}">
                <a16:creationId xmlns:a16="http://schemas.microsoft.com/office/drawing/2014/main" id="{D452935B-B10C-4673-8187-2AFE8B40832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810" y="4221088"/>
            <a:ext cx="182975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34" name="Group 34">
            <a:extLst>
              <a:ext uri="{FF2B5EF4-FFF2-40B4-BE49-F238E27FC236}">
                <a16:creationId xmlns:a16="http://schemas.microsoft.com/office/drawing/2014/main" id="{992CDE3E-7A07-4389-9DF8-ABE8916470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606775"/>
              </p:ext>
            </p:extLst>
          </p:nvPr>
        </p:nvGraphicFramePr>
        <p:xfrm>
          <a:off x="191344" y="596736"/>
          <a:ext cx="11773308" cy="6055732"/>
        </p:xfrm>
        <a:graphic>
          <a:graphicData uri="http://schemas.openxmlformats.org/drawingml/2006/table">
            <a:tbl>
              <a:tblPr/>
              <a:tblGrid>
                <a:gridCol w="19095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0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46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1194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              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各校術科考試類型歸類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參考，以簡章為準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39608" marR="39608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7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考試類型</a:t>
                      </a:r>
                    </a:p>
                  </a:txBody>
                  <a:tcPr marL="39608" marR="396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科數</a:t>
                      </a:r>
                    </a:p>
                  </a:txBody>
                  <a:tcPr marL="39608" marR="396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學校科別</a:t>
                      </a:r>
                    </a:p>
                  </a:txBody>
                  <a:tcPr marL="39608" marR="396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93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面試</a:t>
                      </a:r>
                    </a:p>
                  </a:txBody>
                  <a:tcPr marL="39608" marR="396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39608" marR="396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大興電機、大興餐管、大興資訊、大興時尚造型、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育達資訊、育達資處、育達廣設、育達時尚、育達幼保、育達餐管、育達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應英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啟英汽車、啟英電商、啟英應日、啟英時尚造型、啟英廣設、啟英表藝、啟英餐飲、啟英餐飲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客家料理特色班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、啟英資訊、永平資處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、永平汽車、永平餐管（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國際餐飲廚藝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）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永平餐管（烘焙）、永平餐管（鐵板燒）、永平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觀光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飲料調製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）、永平表演藝術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、成功機械、成功流通、成功幼保、成功資訊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成功餐管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異國料理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、至善家具木工、至善幼兒保育、至善觀光、至善農產行銷、六和機電、方曙照顧服務、方曙飛修、方曙資訊、方曙餐管、羅浮觀光、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治平資訊、治平資處、治平應英、治平應日、治平電機、治平時尚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、光啟電機、光啟汽車、清華餐管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清華軌道車輛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清華汽車、清華資訊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9608" marR="3960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49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書審</a:t>
                      </a:r>
                    </a:p>
                  </a:txBody>
                  <a:tcPr marL="39608" marR="396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9608" marR="396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北科附工汽車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9608" marR="3960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04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面試</a:t>
                      </a: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書審</a:t>
                      </a:r>
                    </a:p>
                  </a:txBody>
                  <a:tcPr marL="39608" marR="396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39608" marR="396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北科附工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農業群特色班、大興飛修、新興機械、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新興汽車、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新興飛修、新興資訊、新興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電子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、新興資處、新興國貿、新興應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日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、新興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應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英、新興多媒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體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設計、新興觀光、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振聲多媒體設計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振聲廣設、振聲觀光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振聲資訊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振聲電子商務、振聲應英、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9608" marR="3960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1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合計</a:t>
                      </a:r>
                    </a:p>
                  </a:txBody>
                  <a:tcPr marL="39608" marR="396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74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9608" marR="396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39608" marR="3960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5261" name="標題 1">
            <a:extLst>
              <a:ext uri="{FF2B5EF4-FFF2-40B4-BE49-F238E27FC236}">
                <a16:creationId xmlns:a16="http://schemas.microsoft.com/office/drawing/2014/main" id="{9EDADD8B-D4C0-4F65-A550-5A57C37B7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6" y="260350"/>
            <a:ext cx="59928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特色招生甄選入學辦理概況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191344" y="1043814"/>
            <a:ext cx="2808312" cy="576262"/>
          </a:xfrm>
          <a:solidFill>
            <a:srgbClr val="FF0000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Autofit/>
          </a:bodyPr>
          <a:lstStyle/>
          <a:p>
            <a:pPr>
              <a:defRPr/>
            </a:pPr>
            <a:r>
              <a:rPr lang="zh-TW" altLang="en-US" sz="24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術科考試舉隅</a:t>
            </a:r>
            <a:r>
              <a:rPr lang="en-US" altLang="zh-TW" sz="24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(</a:t>
            </a:r>
            <a:r>
              <a:rPr lang="zh-TW" altLang="en-US" sz="24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一</a:t>
            </a:r>
            <a:r>
              <a:rPr lang="en-US" altLang="zh-TW" sz="24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)</a:t>
            </a:r>
            <a:endParaRPr lang="zh-TW" altLang="en-US" sz="2400" kern="1200" dirty="0">
              <a:ln w="19050">
                <a:solidFill>
                  <a:schemeClr val="bg1"/>
                </a:solidFill>
              </a:ln>
              <a:solidFill>
                <a:srgbClr val="FF0000"/>
              </a:solidFill>
              <a:latin typeface="微軟正黑體" pitchFamily="34" charset="-120"/>
              <a:cs typeface="Tahoma" pitchFamily="34" charset="0"/>
            </a:endParaRPr>
          </a:p>
        </p:txBody>
      </p:sp>
      <p:graphicFrame>
        <p:nvGraphicFramePr>
          <p:cNvPr id="4" name="表格 3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603565"/>
              </p:ext>
            </p:extLst>
          </p:nvPr>
        </p:nvGraphicFramePr>
        <p:xfrm>
          <a:off x="1271464" y="1773238"/>
          <a:ext cx="10081120" cy="4896118"/>
        </p:xfrm>
        <a:graphic>
          <a:graphicData uri="http://schemas.openxmlformats.org/drawingml/2006/table">
            <a:tbl>
              <a:tblPr/>
              <a:tblGrid>
                <a:gridCol w="25896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91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37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職</a:t>
                      </a:r>
                      <a:r>
                        <a:rPr kumimoji="0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   </a:t>
                      </a: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群</a:t>
                      </a: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各校術科測驗舉隅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487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機械群</a:t>
                      </a: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機械能力測驗、空間概念三視圖及立體圖繪製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鉛筆素描、製圖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平面圖繪製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2487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動力機械群</a:t>
                      </a: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基本手工具使用與辨識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汽車修護基礎工具認識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汽車修護相關手工具使用、歐姆定律量測電路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2487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電機與電子群</a:t>
                      </a: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樂高機器人組裝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簡易電路焊接製作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碰碰車組裝與控制設計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37248" name="標題 1"/>
          <p:cNvSpPr txBox="1">
            <a:spLocks/>
          </p:cNvSpPr>
          <p:nvPr/>
        </p:nvSpPr>
        <p:spPr bwMode="auto">
          <a:xfrm>
            <a:off x="2279651" y="476251"/>
            <a:ext cx="799306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sz="4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151023"/>
              </p:ext>
            </p:extLst>
          </p:nvPr>
        </p:nvGraphicFramePr>
        <p:xfrm>
          <a:off x="1631504" y="1196752"/>
          <a:ext cx="9361040" cy="5486400"/>
        </p:xfrm>
        <a:graphic>
          <a:graphicData uri="http://schemas.openxmlformats.org/drawingml/2006/table">
            <a:tbl>
              <a:tblPr/>
              <a:tblGrid>
                <a:gridCol w="2169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12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土木與建築群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設計圖草圖繪製、立體模型製作、設計理念說明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模型製作與測量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商業與管理群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商業理財規劃實作、商品創意行銷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邏輯推理測驗、中英文輸入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個人理財規劃、商品創意行銷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外語群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文章朗讀、生活英語口語問答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英文口試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口語表達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素描、插畫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素描、立體造型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設計繪畫術科測驗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農業群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農藝作物識別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園藝作物與資材識別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經濟動物與寵物種類識別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38282" name="標題 1"/>
          <p:cNvSpPr txBox="1">
            <a:spLocks/>
          </p:cNvSpPr>
          <p:nvPr/>
        </p:nvSpPr>
        <p:spPr bwMode="auto">
          <a:xfrm>
            <a:off x="2771595" y="569480"/>
            <a:ext cx="7467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sz="4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  <p:sp>
        <p:nvSpPr>
          <p:cNvPr id="6" name="標題 1">
            <a:extLst/>
          </p:cNvPr>
          <p:cNvSpPr txBox="1">
            <a:spLocks/>
          </p:cNvSpPr>
          <p:nvPr/>
        </p:nvSpPr>
        <p:spPr>
          <a:xfrm>
            <a:off x="119336" y="594699"/>
            <a:ext cx="2664296" cy="504825"/>
          </a:xfrm>
          <a:prstGeom prst="rect">
            <a:avLst/>
          </a:prstGeom>
          <a:solidFill>
            <a:srgbClr val="FF0000"/>
          </a:solidFill>
        </p:spPr>
        <p:txBody>
          <a:bodyPr anchor="ctr">
            <a:noAutofit/>
          </a:bodyPr>
          <a:lstStyle/>
          <a:p>
            <a:pPr algn="ctr">
              <a:defRPr/>
            </a:pPr>
            <a:r>
              <a:rPr kumimoji="0" lang="zh-TW" altLang="en-US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術科考試舉隅</a:t>
            </a:r>
            <a:r>
              <a:rPr kumimoji="0" lang="en-US" altLang="zh-TW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(</a:t>
            </a:r>
            <a:r>
              <a:rPr kumimoji="0" lang="zh-TW" altLang="en-US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二</a:t>
            </a:r>
            <a:r>
              <a:rPr kumimoji="0" lang="en-US" altLang="zh-TW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)</a:t>
            </a:r>
            <a:endParaRPr kumimoji="0" lang="zh-TW" altLang="en-US" sz="24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latin typeface="微軟正黑體" pitchFamily="34" charset="-120"/>
              <a:ea typeface="新細明體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9386" name="Group 154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5822371"/>
              </p:ext>
            </p:extLst>
          </p:nvPr>
        </p:nvGraphicFramePr>
        <p:xfrm>
          <a:off x="983432" y="1628776"/>
          <a:ext cx="10153129" cy="5040584"/>
        </p:xfrm>
        <a:graphic>
          <a:graphicData uri="http://schemas.openxmlformats.org/drawingml/2006/table">
            <a:tbl>
              <a:tblPr/>
              <a:tblGrid>
                <a:gridCol w="1777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3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19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19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78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19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985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高中</a:t>
                      </a: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每學期</a:t>
                      </a: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高職</a:t>
                      </a:r>
                      <a:r>
                        <a:rPr kumimoji="1" lang="en-US" altLang="zh-TW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每學期</a:t>
                      </a:r>
                      <a:r>
                        <a:rPr kumimoji="1" lang="en-US" altLang="zh-TW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679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免學費補助金額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免學費補助金額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85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家戶年所得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7398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年國教</a:t>
                      </a: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入學後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</a:b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教育部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kumimoji="1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萬以下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24423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24423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546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萬以上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不補助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6623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377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桃園市</a:t>
                      </a: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補助</a:t>
                      </a:r>
                    </a:p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二名子女家庭</a:t>
                      </a: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萬以上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17800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標題 1">
            <a:extLst/>
          </p:cNvPr>
          <p:cNvSpPr txBox="1">
            <a:spLocks/>
          </p:cNvSpPr>
          <p:nvPr/>
        </p:nvSpPr>
        <p:spPr>
          <a:xfrm>
            <a:off x="1631950" y="714375"/>
            <a:ext cx="5392738" cy="7699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kumimoji="0" lang="zh-TW" altLang="en-US" sz="4800" b="1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二、學費補助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900329"/>
              </p:ext>
            </p:extLst>
          </p:nvPr>
        </p:nvGraphicFramePr>
        <p:xfrm>
          <a:off x="983432" y="1844824"/>
          <a:ext cx="10081120" cy="4693920"/>
        </p:xfrm>
        <a:graphic>
          <a:graphicData uri="http://schemas.openxmlformats.org/drawingml/2006/table">
            <a:tbl>
              <a:tblPr/>
              <a:tblGrid>
                <a:gridCol w="1945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36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5013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家政群</a:t>
                      </a: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創意繪圖（設計理念文字說明）、基礎設計手縫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眼部化粧設計圖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說故事、帶動唱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013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餐旅群</a:t>
                      </a: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由個人自選特殊才藝表現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廚藝刀工、創意盤飾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麵包包餡技巧、辨識基本食材及調味料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736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藝術群</a:t>
                      </a: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自選才藝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096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任選器樂</a:t>
                      </a: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國樂、西樂擇一</a:t>
                      </a: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自選曲一首、任選肢體</a:t>
                      </a: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拳擊、舞蹈擇一</a:t>
                      </a: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創意表演、現場音感測驗、體能潛力測驗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 </a:t>
                      </a:r>
                      <a:r>
                        <a:rPr kumimoji="0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才藝專長與口語表達</a:t>
                      </a:r>
                      <a:endParaRPr kumimoji="0" lang="zh-TW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39292" name="標題 1"/>
          <p:cNvSpPr txBox="1">
            <a:spLocks/>
          </p:cNvSpPr>
          <p:nvPr/>
        </p:nvSpPr>
        <p:spPr bwMode="auto">
          <a:xfrm>
            <a:off x="2362200" y="683078"/>
            <a:ext cx="7467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lnSpc>
                <a:spcPct val="80000"/>
              </a:lnSpc>
              <a:buFont typeface="Arial" pitchFamily="34" charset="0"/>
              <a:buNone/>
            </a:pPr>
            <a:r>
              <a:rPr kumimoji="0" lang="zh-TW" altLang="en-US" sz="4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  <p:sp>
        <p:nvSpPr>
          <p:cNvPr id="11" name="標題 1">
            <a:extLst/>
          </p:cNvPr>
          <p:cNvSpPr txBox="1">
            <a:spLocks/>
          </p:cNvSpPr>
          <p:nvPr/>
        </p:nvSpPr>
        <p:spPr>
          <a:xfrm>
            <a:off x="407368" y="1187903"/>
            <a:ext cx="2664296" cy="504825"/>
          </a:xfrm>
          <a:prstGeom prst="rect">
            <a:avLst/>
          </a:prstGeom>
          <a:solidFill>
            <a:srgbClr val="FF0000"/>
          </a:solidFill>
        </p:spPr>
        <p:txBody>
          <a:bodyPr anchor="ctr">
            <a:noAutofit/>
          </a:bodyPr>
          <a:lstStyle/>
          <a:p>
            <a:pPr algn="ctr">
              <a:defRPr/>
            </a:pPr>
            <a:r>
              <a:rPr kumimoji="0" lang="zh-TW" altLang="en-US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術科考試舉隅</a:t>
            </a:r>
            <a:r>
              <a:rPr kumimoji="0" lang="en-US" altLang="zh-TW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(</a:t>
            </a:r>
            <a:r>
              <a:rPr kumimoji="0" lang="zh-TW" altLang="en-US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三</a:t>
            </a:r>
            <a:r>
              <a:rPr kumimoji="0" lang="en-US" altLang="zh-TW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)</a:t>
            </a:r>
            <a:endParaRPr kumimoji="0" lang="zh-TW" altLang="en-US" sz="24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latin typeface="微軟正黑體" pitchFamily="34" charset="-120"/>
              <a:ea typeface="新細明體"/>
              <a:cs typeface="Tahoma" pitchFamily="34" charset="0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/>
          </p:cNvPr>
          <p:cNvSpPr>
            <a:spLocks noGrp="1"/>
          </p:cNvSpPr>
          <p:nvPr>
            <p:ph type="body" idx="4294967295"/>
          </p:nvPr>
        </p:nvSpPr>
        <p:spPr>
          <a:xfrm>
            <a:off x="1775520" y="2348880"/>
            <a:ext cx="8712968" cy="1500187"/>
          </a:xfrm>
        </p:spPr>
        <p:txBody>
          <a:bodyPr anchor="b"/>
          <a:lstStyle/>
          <a:p>
            <a:pPr marL="0" indent="0" algn="ctr">
              <a:buNone/>
              <a:defRPr/>
            </a:pPr>
            <a:r>
              <a:rPr lang="zh-TW" altLang="en-US" sz="6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六、桃連區免試入學</a:t>
            </a:r>
            <a:endParaRPr lang="zh-TW" altLang="en-US" sz="6600" dirty="0">
              <a:ea typeface="微軟正黑體" pitchFamily="34" charset="-120"/>
            </a:endParaRPr>
          </a:p>
        </p:txBody>
      </p:sp>
      <p:sp>
        <p:nvSpPr>
          <p:cNvPr id="94211" name="投影片編號版面配置區 3"/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73D9CB42-2F99-46B2-966D-961D946719C8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buFont typeface="Arial" pitchFamily="34" charset="0"/>
                <a:buNone/>
              </a:pPr>
              <a:t>91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45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文字方塊 3">
            <a:extLst>
              <a:ext uri="{FF2B5EF4-FFF2-40B4-BE49-F238E27FC236}">
                <a16:creationId xmlns:a16="http://schemas.microsoft.com/office/drawing/2014/main" id="{036BE0FD-3CBB-41FE-AC48-79123B8DA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472" y="550421"/>
            <a:ext cx="957706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桃連區的特色招生</a:t>
            </a:r>
            <a:endParaRPr lang="en-US" altLang="zh-TW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考試分發入學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</a:rPr>
              <a:t>大園國際高中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國際文憑</a:t>
            </a:r>
            <a:r>
              <a:rPr lang="en-US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IB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39DBE3DF-BD04-4593-BDE3-1B986E9CFC55}"/>
              </a:ext>
            </a:extLst>
          </p:cNvPr>
          <p:cNvSpPr txBox="1">
            <a:spLocks/>
          </p:cNvSpPr>
          <p:nvPr/>
        </p:nvSpPr>
        <p:spPr>
          <a:xfrm>
            <a:off x="1127448" y="2085092"/>
            <a:ext cx="10515600" cy="465627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特色招生</a:t>
            </a:r>
            <a:r>
              <a:rPr kumimoji="0" lang="en-US" altLang="zh-TW" sz="36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kumimoji="0" lang="en-US" altLang="zh-TW" sz="3600" kern="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2A3B</a:t>
            </a:r>
            <a:r>
              <a:rPr kumimoji="0" lang="zh-TW" alt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門檻</a:t>
            </a:r>
            <a:r>
              <a:rPr kumimoji="0" lang="en-US" altLang="zh-TW" sz="36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kumimoji="0" lang="zh-TW" altLang="en-US" sz="36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，考英文閱讀與寫作</a:t>
            </a:r>
            <a:endParaRPr kumimoji="0" lang="en-US" altLang="zh-TW" sz="3600" kern="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名額：</a:t>
            </a:r>
            <a:r>
              <a:rPr kumimoji="0" lang="en-US" altLang="zh-TW" sz="36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50 </a:t>
            </a:r>
            <a:r>
              <a:rPr kumimoji="0" lang="zh-TW" altLang="en-US" sz="36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名</a:t>
            </a:r>
            <a:endParaRPr kumimoji="0" lang="en-US" altLang="zh-TW" sz="3600" kern="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全英文授課</a:t>
            </a:r>
            <a:endParaRPr kumimoji="0" lang="en-US" altLang="zh-TW" sz="3600" kern="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畢業要寫論文，</a:t>
            </a:r>
            <a:r>
              <a:rPr kumimoji="0" lang="en-US" altLang="zh-TW" sz="36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APA</a:t>
            </a:r>
            <a:r>
              <a:rPr kumimoji="0" lang="zh-TW" altLang="en-US" sz="36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格式、外部審查</a:t>
            </a:r>
            <a:endParaRPr kumimoji="0" lang="en-US" altLang="zh-TW" sz="3600" kern="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en-US" altLang="zh-TW" sz="36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</a:t>
            </a:r>
            <a:r>
              <a:rPr kumimoji="0" lang="zh-TW" altLang="en-US" sz="36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月考全球大會考</a:t>
            </a:r>
            <a:endParaRPr kumimoji="0" lang="en-US" altLang="zh-TW" sz="3600" kern="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不用考托福、雅思</a:t>
            </a:r>
            <a:endParaRPr kumimoji="0" lang="en-US" altLang="zh-TW" sz="3600" kern="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升學：國內外大學都可以</a:t>
            </a:r>
            <a:endParaRPr kumimoji="0" lang="en-US" altLang="zh-TW" sz="3600" kern="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學費：每學期</a:t>
            </a:r>
            <a:r>
              <a:rPr kumimoji="0" lang="en-US" altLang="zh-TW" sz="3600" kern="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45000</a:t>
            </a:r>
            <a:r>
              <a:rPr kumimoji="0" lang="zh-TW" alt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元</a:t>
            </a:r>
            <a:endParaRPr kumimoji="0" lang="en-US" altLang="zh-TW" sz="3600" kern="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/>
          </p:cNvPr>
          <p:cNvSpPr>
            <a:spLocks noGrp="1"/>
          </p:cNvSpPr>
          <p:nvPr>
            <p:ph type="body" idx="4294967295"/>
          </p:nvPr>
        </p:nvSpPr>
        <p:spPr>
          <a:xfrm>
            <a:off x="1055440" y="1052736"/>
            <a:ext cx="9164775" cy="4740547"/>
          </a:xfrm>
        </p:spPr>
        <p:txBody>
          <a:bodyPr anchor="b"/>
          <a:lstStyle/>
          <a:p>
            <a:pPr marL="0" indent="0" algn="ctr">
              <a:buNone/>
              <a:defRPr/>
            </a:pPr>
            <a:r>
              <a:rPr lang="zh-TW" altLang="en-US" sz="6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桃園市公私立高中</a:t>
            </a:r>
            <a:endParaRPr lang="en-US" altLang="zh-TW" sz="6600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0" indent="0" algn="ctr">
              <a:buNone/>
              <a:defRPr/>
            </a:pPr>
            <a:r>
              <a:rPr lang="zh-TW" altLang="en-US" sz="6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雙聯學位</a:t>
            </a:r>
            <a:endParaRPr lang="en-US" altLang="zh-TW" sz="6600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0" indent="0" algn="ctr">
              <a:buNone/>
              <a:defRPr/>
            </a:pPr>
            <a:r>
              <a:rPr lang="en-US" altLang="zh-TW" sz="6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6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同時取得美國或加拿大高中學位</a:t>
            </a:r>
            <a:r>
              <a:rPr lang="en-US" altLang="zh-TW" sz="6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6600" dirty="0">
              <a:ea typeface="微軟正黑體" pitchFamily="34" charset="-120"/>
            </a:endParaRPr>
          </a:p>
        </p:txBody>
      </p:sp>
      <p:sp>
        <p:nvSpPr>
          <p:cNvPr id="94211" name="投影片編號版面配置區 3"/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73D9CB42-2F99-46B2-966D-961D946719C8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buFont typeface="Arial" pitchFamily="34" charset="0"/>
                <a:buNone/>
              </a:pPr>
              <a:t>93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74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4970790E-B3E5-4FA9-A3C3-99DE37FC3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美國緬因州中央中學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D2254AE5-3830-4477-8AF9-29326A310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合作學校：</a:t>
            </a:r>
            <a:r>
              <a:rPr lang="zh-TW" alt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武陵高中、桃園高中、陽明高中、內壢高中、大園國際高中</a:t>
            </a:r>
            <a:endParaRPr lang="en-US" altLang="zh-TW" sz="4000" dirty="0">
              <a:solidFill>
                <a:srgbClr val="C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國內學分必須全部及格</a:t>
            </a:r>
            <a:endParaRPr lang="en-US" altLang="zh-TW" sz="4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每年修一門美國課程</a:t>
            </a:r>
            <a:r>
              <a:rPr lang="en-US" altLang="zh-TW" sz="4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4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時間：晚間、假日</a:t>
            </a:r>
            <a:r>
              <a:rPr lang="en-US" altLang="zh-TW" sz="4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其中一個暑假到美國上課</a:t>
            </a:r>
            <a:endParaRPr lang="en-US" altLang="zh-TW" sz="4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學費約</a:t>
            </a:r>
            <a:r>
              <a:rPr lang="en-US" altLang="zh-TW" sz="4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18,000</a:t>
            </a:r>
            <a:r>
              <a:rPr lang="zh-TW" altLang="en-US" sz="4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美金</a:t>
            </a: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CDDAF55-743F-462A-8F65-B87921005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2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4D2A5174-7E77-4CFF-975B-C4EAB331F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66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加拿大薩省</a:t>
            </a:r>
            <a:r>
              <a:rPr lang="en-US" altLang="zh-TW" dirty="0">
                <a:solidFill>
                  <a:srgbClr val="0066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GSCS</a:t>
            </a:r>
            <a:r>
              <a:rPr lang="zh-TW" altLang="en-US" dirty="0">
                <a:solidFill>
                  <a:srgbClr val="0066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、卑詩省第</a:t>
            </a:r>
            <a:r>
              <a:rPr lang="en-US" altLang="zh-TW" dirty="0">
                <a:solidFill>
                  <a:srgbClr val="0066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73</a:t>
            </a:r>
            <a:r>
              <a:rPr lang="zh-TW" altLang="en-US" dirty="0">
                <a:solidFill>
                  <a:srgbClr val="0066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學區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8409308-9706-4063-B18D-81AD05797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600201"/>
            <a:ext cx="11103024" cy="5121275"/>
          </a:xfrm>
        </p:spPr>
        <p:txBody>
          <a:bodyPr/>
          <a:lstStyle/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合作學校：</a:t>
            </a:r>
            <a:r>
              <a:rPr lang="zh-TW" alt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扣除前述</a:t>
            </a:r>
            <a:r>
              <a:rPr lang="en-US" altLang="zh-TW" sz="4000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</a:t>
            </a:r>
            <a:r>
              <a:rPr lang="zh-TW" alt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所學校之外的本市其他高中，合計</a:t>
            </a:r>
            <a:r>
              <a:rPr lang="en-US" altLang="zh-TW" sz="4000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36</a:t>
            </a:r>
            <a:r>
              <a:rPr lang="zh-TW" altLang="en-US" sz="4000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所學校。</a:t>
            </a:r>
            <a:endParaRPr lang="en-US" altLang="zh-TW" sz="4000" dirty="0">
              <a:solidFill>
                <a:srgbClr val="C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要參加加拿大的測驗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每年修一門加拿大課程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時間：晚間、假日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卑詩省其中一暑假到加拿大學校、薩省要到加拿大一年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學費約</a:t>
            </a:r>
            <a:r>
              <a:rPr lang="en-US" altLang="zh-TW" sz="4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20,000</a:t>
            </a:r>
            <a:r>
              <a:rPr lang="zh-TW" altLang="en-US" sz="4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美金</a:t>
            </a:r>
            <a:endParaRPr lang="en-US" altLang="zh-TW" sz="4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3AA7990-2FA5-4BE4-96F3-B71B5C2E0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101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向右箭號 13"/>
          <p:cNvSpPr>
            <a:spLocks noChangeArrowheads="1"/>
          </p:cNvSpPr>
          <p:nvPr/>
        </p:nvSpPr>
        <p:spPr bwMode="auto">
          <a:xfrm>
            <a:off x="1524001" y="2208213"/>
            <a:ext cx="7019925" cy="876300"/>
          </a:xfrm>
          <a:prstGeom prst="rightArrow">
            <a:avLst>
              <a:gd name="adj1" fmla="val 75148"/>
              <a:gd name="adj2" fmla="val 82111"/>
            </a:avLst>
          </a:prstGeom>
          <a:solidFill>
            <a:srgbClr val="CCFFCC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一、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報名人數</a:t>
            </a:r>
            <a:r>
              <a:rPr lang="zh-TW" altLang="zh-TW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未超過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學校招生名額</a:t>
            </a:r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八角星形 14">
            <a:extLst/>
          </p:cNvPr>
          <p:cNvSpPr/>
          <p:nvPr/>
        </p:nvSpPr>
        <p:spPr bwMode="auto">
          <a:xfrm>
            <a:off x="8359776" y="1652589"/>
            <a:ext cx="1839913" cy="1271587"/>
          </a:xfrm>
          <a:prstGeom prst="star8">
            <a:avLst/>
          </a:prstGeom>
          <a:solidFill>
            <a:srgbClr val="FFFFCC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zh-TW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全額</a:t>
            </a:r>
            <a:endParaRPr lang="en-US" altLang="zh-TW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zh-TW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錄取</a:t>
            </a:r>
            <a:endParaRPr lang="zh-TW" altLang="en-US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向右箭號 15"/>
          <p:cNvSpPr>
            <a:spLocks noChangeArrowheads="1"/>
          </p:cNvSpPr>
          <p:nvPr/>
        </p:nvSpPr>
        <p:spPr bwMode="auto">
          <a:xfrm>
            <a:off x="1524001" y="3227389"/>
            <a:ext cx="7135813" cy="777875"/>
          </a:xfrm>
          <a:prstGeom prst="rightArrow">
            <a:avLst>
              <a:gd name="adj1" fmla="val 75148"/>
              <a:gd name="adj2" fmla="val 76318"/>
            </a:avLst>
          </a:prstGeom>
          <a:solidFill>
            <a:srgbClr val="FFCC99"/>
          </a:solidFill>
          <a:ln w="28575" algn="ctr">
            <a:solidFill>
              <a:srgbClr val="FF6600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二、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報名人數</a:t>
            </a:r>
            <a:r>
              <a:rPr lang="zh-TW" altLang="zh-TW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超過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學校招生名額</a:t>
            </a:r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八角星形 16">
            <a:extLst/>
          </p:cNvPr>
          <p:cNvSpPr/>
          <p:nvPr/>
        </p:nvSpPr>
        <p:spPr bwMode="auto">
          <a:xfrm>
            <a:off x="8594726" y="2825750"/>
            <a:ext cx="2009775" cy="1333500"/>
          </a:xfrm>
          <a:prstGeom prst="star8">
            <a:avLst/>
          </a:prstGeom>
          <a:solidFill>
            <a:srgbClr val="CCFF99"/>
          </a:solidFill>
          <a:ln>
            <a:solidFill>
              <a:srgbClr val="0066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超額</a:t>
            </a:r>
            <a:endParaRPr lang="en-US" altLang="zh-TW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比序</a:t>
            </a:r>
          </a:p>
        </p:txBody>
      </p:sp>
      <p:sp>
        <p:nvSpPr>
          <p:cNvPr id="145414" name="矩形 31"/>
          <p:cNvSpPr>
            <a:spLocks noChangeArrowheads="1"/>
          </p:cNvSpPr>
          <p:nvPr/>
        </p:nvSpPr>
        <p:spPr bwMode="auto">
          <a:xfrm>
            <a:off x="1493838" y="658814"/>
            <a:ext cx="9144001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3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適性入學方式</a:t>
            </a:r>
            <a:r>
              <a:rPr lang="en-US" altLang="zh-TW" sz="36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</a:t>
            </a: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免試入學</a:t>
            </a:r>
            <a:endParaRPr lang="zh-TW" altLang="zh-TW" sz="3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文字方塊 2">
            <a:extLst/>
          </p:cNvPr>
          <p:cNvSpPr txBox="1"/>
          <p:nvPr/>
        </p:nvSpPr>
        <p:spPr>
          <a:xfrm>
            <a:off x="1493838" y="4205289"/>
            <a:ext cx="9174163" cy="23082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chemeClr val="accent5">
                <a:lumMod val="50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112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年全國約有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20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萬名國中畢業生</a:t>
            </a:r>
          </a:p>
          <a:p>
            <a:pPr eaLnBrk="1" hangingPunct="1">
              <a:defRPr/>
            </a:pP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高中、高職及五專總招生名額約有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30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萬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高中職五專招生名額 ＞</a:t>
            </a:r>
            <a:r>
              <a:rPr lang="en-US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國中畢業生人數</a:t>
            </a:r>
            <a:endParaRPr lang="zh-TW" altLang="zh-TW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資料來源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十二年國民基本教育資訊網 </a:t>
            </a:r>
            <a:r>
              <a:rPr lang="en-US" altLang="zh-TW" sz="2400" u="sng" dirty="0">
                <a:latin typeface="微軟正黑體" pitchFamily="34" charset="-120"/>
                <a:ea typeface="微軟正黑體" pitchFamily="34" charset="-120"/>
                <a:hlinkClick r:id="rId3"/>
              </a:rPr>
              <a:t>http://12basic.edu.tw/Detail.php?LevelNo=229</a:t>
            </a: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流程圖: 替代處理程序 10"/>
          <p:cNvSpPr>
            <a:spLocks noChangeArrowheads="1"/>
          </p:cNvSpPr>
          <p:nvPr/>
        </p:nvSpPr>
        <p:spPr bwMode="auto">
          <a:xfrm>
            <a:off x="1524001" y="1516063"/>
            <a:ext cx="6640513" cy="652462"/>
          </a:xfrm>
          <a:prstGeom prst="flowChartAlternateProcess">
            <a:avLst/>
          </a:prstGeom>
          <a:solidFill>
            <a:srgbClr val="FFFF99"/>
          </a:solidFill>
          <a:ln w="254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r>
              <a:rPr lang="zh-TW" altLang="en-US" sz="36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免試入學</a:t>
            </a:r>
            <a:r>
              <a:rPr lang="en-US" altLang="zh-TW" sz="3600">
                <a:latin typeface="微軟正黑體" pitchFamily="34" charset="-120"/>
                <a:ea typeface="微軟正黑體" pitchFamily="34" charset="-120"/>
              </a:rPr>
              <a:t>－</a:t>
            </a:r>
            <a:r>
              <a:rPr lang="zh-TW" altLang="en-US" sz="3600">
                <a:latin typeface="微軟正黑體" pitchFamily="34" charset="-120"/>
                <a:ea typeface="微軟正黑體" pitchFamily="34" charset="-120"/>
              </a:rPr>
              <a:t>無入學門檻或條件</a:t>
            </a:r>
            <a:endParaRPr lang="en-US" altLang="zh-TW" sz="36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45417" name="圖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80551" y="5149850"/>
            <a:ext cx="1044575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58" name="群組 5"/>
          <p:cNvGrpSpPr>
            <a:grpSpLocks/>
          </p:cNvGrpSpPr>
          <p:nvPr/>
        </p:nvGrpSpPr>
        <p:grpSpPr bwMode="auto">
          <a:xfrm>
            <a:off x="1055440" y="1196752"/>
            <a:ext cx="9865096" cy="5558369"/>
            <a:chOff x="2099453" y="847684"/>
            <a:chExt cx="7405859" cy="5556352"/>
          </a:xfrm>
        </p:grpSpPr>
        <p:sp>
          <p:nvSpPr>
            <p:cNvPr id="9" name="文字方塊 8">
              <a:extLst/>
            </p:cNvPr>
            <p:cNvSpPr txBox="1"/>
            <p:nvPr/>
          </p:nvSpPr>
          <p:spPr>
            <a:xfrm>
              <a:off x="6084871" y="847684"/>
              <a:ext cx="3168352" cy="1815882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畢業資格：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分</a:t>
              </a:r>
              <a:endParaRPr kumimoji="0" lang="en-US" altLang="zh-TW" sz="28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生涯規劃：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分</a:t>
              </a:r>
              <a:endParaRPr kumimoji="0" lang="en-US" altLang="zh-TW" sz="28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【</a:t>
              </a:r>
              <a:r>
                <a:rPr kumimoji="0" lang="zh-TW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變動式積分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】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就近入學：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分</a:t>
              </a:r>
            </a:p>
          </p:txBody>
        </p:sp>
        <p:graphicFrame>
          <p:nvGraphicFramePr>
            <p:cNvPr id="11" name="資料庫圖表 10">
              <a:extLst/>
            </p:cNvPr>
            <p:cNvGraphicFramePr/>
            <p:nvPr/>
          </p:nvGraphicFramePr>
          <p:xfrm>
            <a:off x="2099453" y="847684"/>
            <a:ext cx="3948905" cy="555635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2" name="文字方塊 11">
              <a:extLst/>
            </p:cNvPr>
            <p:cNvSpPr txBox="1"/>
            <p:nvPr/>
          </p:nvSpPr>
          <p:spPr>
            <a:xfrm>
              <a:off x="6084871" y="2677099"/>
              <a:ext cx="3168352" cy="2492990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軟正黑體" pitchFamily="34" charset="-120"/>
                  <a:cs typeface="Times New Roman" panose="02020603050405020304" pitchFamily="18" charset="0"/>
                </a:rPr>
                <a:t>1.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軟正黑體" pitchFamily="34" charset="-120"/>
                  <a:cs typeface="Times New Roman" panose="02020603050405020304" pitchFamily="18" charset="0"/>
                </a:rPr>
                <a:t>均衡學習：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軟正黑體" pitchFamily="34" charset="-120"/>
                  <a:cs typeface="Times New Roman" panose="02020603050405020304" pitchFamily="18" charset="0"/>
                </a:rPr>
                <a:t>9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軟正黑體" pitchFamily="34" charset="-120"/>
                  <a:cs typeface="Times New Roman" panose="02020603050405020304" pitchFamily="18" charset="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軟正黑體" pitchFamily="34" charset="-120"/>
                  <a:cs typeface="Times New Roman" panose="02020603050405020304" pitchFamily="18" charset="0"/>
                </a:rPr>
                <a:t>2.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軟正黑體" pitchFamily="34" charset="-120"/>
                  <a:cs typeface="Times New Roman" panose="02020603050405020304" pitchFamily="18" charset="0"/>
                </a:rPr>
                <a:t>品德表現：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軟正黑體" pitchFamily="34" charset="-120"/>
                  <a:cs typeface="Times New Roman" panose="02020603050405020304" pitchFamily="18" charset="0"/>
                </a:rPr>
                <a:t>10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軟正黑體" pitchFamily="34" charset="-120"/>
                  <a:cs typeface="Times New Roman" panose="02020603050405020304" pitchFamily="18" charset="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軟正黑體" pitchFamily="34" charset="-120"/>
                  <a:cs typeface="Times New Roman" panose="02020603050405020304" pitchFamily="18" charset="0"/>
                </a:rPr>
                <a:t>3.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軟正黑體" pitchFamily="34" charset="-120"/>
                  <a:cs typeface="Times New Roman" panose="02020603050405020304" pitchFamily="18" charset="0"/>
                </a:rPr>
                <a:t>服務表現：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軟正黑體" pitchFamily="34" charset="-120"/>
                  <a:cs typeface="Times New Roman" panose="02020603050405020304" pitchFamily="18" charset="0"/>
                </a:rPr>
                <a:t>10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軟正黑體" pitchFamily="34" charset="-120"/>
                  <a:cs typeface="Times New Roman" panose="02020603050405020304" pitchFamily="18" charset="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軟正黑體" pitchFamily="34" charset="-120"/>
                  <a:cs typeface="Times New Roman" panose="02020603050405020304" pitchFamily="18" charset="0"/>
                </a:rPr>
                <a:t>4.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軟正黑體" pitchFamily="34" charset="-120"/>
                  <a:cs typeface="Times New Roman" panose="02020603050405020304" pitchFamily="18" charset="0"/>
                </a:rPr>
                <a:t>才藝表現：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軟正黑體" pitchFamily="34" charset="-120"/>
                  <a:cs typeface="Times New Roman" panose="02020603050405020304" pitchFamily="18" charset="0"/>
                </a:rPr>
                <a:t>5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軟正黑體" pitchFamily="34" charset="-120"/>
                  <a:cs typeface="Times New Roman" panose="02020603050405020304" pitchFamily="18" charset="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軟正黑體" pitchFamily="34" charset="-120"/>
                  <a:cs typeface="Times New Roman" panose="02020603050405020304" pitchFamily="18" charset="0"/>
                </a:rPr>
                <a:t>5.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軟正黑體" pitchFamily="34" charset="-120"/>
                  <a:cs typeface="Times New Roman" panose="02020603050405020304" pitchFamily="18" charset="0"/>
                </a:rPr>
                <a:t>體適能：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軟正黑體" pitchFamily="34" charset="-120"/>
                  <a:cs typeface="Times New Roman" panose="02020603050405020304" pitchFamily="18" charset="0"/>
                </a:rPr>
                <a:t>6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軟正黑體" pitchFamily="34" charset="-120"/>
                  <a:cs typeface="Times New Roman" panose="02020603050405020304" pitchFamily="18" charset="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軟正黑體" pitchFamily="34" charset="-120"/>
                  <a:cs typeface="Times New Roman" panose="02020603050405020304" pitchFamily="18" charset="0"/>
                </a:rPr>
                <a:t>6.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軟正黑體" pitchFamily="34" charset="-120"/>
                  <a:cs typeface="Times New Roman" panose="02020603050405020304" pitchFamily="18" charset="0"/>
                </a:rPr>
                <a:t>本土語言認證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軟正黑體" pitchFamily="34" charset="-120"/>
                  <a:cs typeface="Times New Roman" panose="02020603050405020304" pitchFamily="18" charset="0"/>
                </a:rPr>
                <a:t>:2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軟正黑體" pitchFamily="34" charset="-120"/>
                  <a:cs typeface="Times New Roman" panose="02020603050405020304" pitchFamily="18" charset="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13" name="文字方塊 12">
              <a:extLst/>
            </p:cNvPr>
            <p:cNvSpPr txBox="1"/>
            <p:nvPr/>
          </p:nvSpPr>
          <p:spPr>
            <a:xfrm>
              <a:off x="6048358" y="5255850"/>
              <a:ext cx="3456954" cy="1101779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0000" tIns="180000" rIns="0" bIns="180000" anchor="ctr">
              <a:spAutoFit/>
            </a:bodyPr>
            <a:lstStyle/>
            <a:p>
              <a:pPr eaLnBrk="1" hangingPunct="1">
                <a:defRPr/>
              </a:pPr>
              <a:r>
                <a:rPr kumimoji="0" lang="en-US" altLang="zh-TW" sz="2400" b="1" dirty="0">
                  <a:solidFill>
                    <a:srgbClr val="000090"/>
                  </a:solidFill>
                  <a:latin typeface="Times New Roman" panose="02020603050405020304" pitchFamily="18" charset="0"/>
                  <a:ea typeface="微軟正黑體" pitchFamily="34" charset="-120"/>
                  <a:cs typeface="Times New Roman" panose="02020603050405020304" pitchFamily="18" charset="0"/>
                </a:rPr>
                <a:t>1.</a:t>
              </a:r>
              <a:r>
                <a:rPr kumimoji="0" lang="zh-TW" altLang="en-US" sz="2400" b="1" dirty="0">
                  <a:solidFill>
                    <a:srgbClr val="000090"/>
                  </a:solidFill>
                  <a:latin typeface="Times New Roman" panose="02020603050405020304" pitchFamily="18" charset="0"/>
                  <a:ea typeface="微軟正黑體" pitchFamily="34" charset="-120"/>
                  <a:cs typeface="Times New Roman" panose="02020603050405020304" pitchFamily="18" charset="0"/>
                </a:rPr>
                <a:t>會考成績：</a:t>
              </a:r>
              <a:r>
                <a:rPr kumimoji="0" lang="en-US" altLang="zh-TW" sz="2400" b="1" dirty="0">
                  <a:solidFill>
                    <a:srgbClr val="000090"/>
                  </a:solidFill>
                  <a:latin typeface="Times New Roman" panose="02020603050405020304" pitchFamily="18" charset="0"/>
                  <a:ea typeface="微軟正黑體" pitchFamily="34" charset="-120"/>
                  <a:cs typeface="Times New Roman" panose="02020603050405020304" pitchFamily="18" charset="0"/>
                </a:rPr>
                <a:t>30</a:t>
              </a:r>
              <a:r>
                <a:rPr kumimoji="0" lang="zh-TW" altLang="en-US" sz="2400" b="1" dirty="0">
                  <a:solidFill>
                    <a:srgbClr val="000090"/>
                  </a:solidFill>
                  <a:latin typeface="Times New Roman" panose="02020603050405020304" pitchFamily="18" charset="0"/>
                  <a:ea typeface="微軟正黑體" pitchFamily="34" charset="-120"/>
                  <a:cs typeface="Times New Roman" panose="02020603050405020304" pitchFamily="18" charset="0"/>
                </a:rPr>
                <a:t>分</a:t>
              </a:r>
              <a:endParaRPr kumimoji="0" lang="en-US" altLang="zh-TW" sz="2400" b="1" dirty="0">
                <a:solidFill>
                  <a:srgbClr val="000090"/>
                </a:solidFill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endParaRPr>
            </a:p>
            <a:p>
              <a:pPr eaLnBrk="1" hangingPunct="1">
                <a:defRPr/>
              </a:pPr>
              <a:r>
                <a:rPr kumimoji="0" lang="en-US" altLang="zh-TW" sz="2400" b="1" dirty="0">
                  <a:solidFill>
                    <a:srgbClr val="000090"/>
                  </a:solidFill>
                  <a:latin typeface="Times New Roman" panose="02020603050405020304" pitchFamily="18" charset="0"/>
                  <a:ea typeface="微軟正黑體" pitchFamily="34" charset="-120"/>
                  <a:cs typeface="Times New Roman" panose="02020603050405020304" pitchFamily="18" charset="0"/>
                </a:rPr>
                <a:t>2.</a:t>
              </a:r>
              <a:r>
                <a:rPr kumimoji="0" lang="zh-TW" altLang="en-US" sz="2400" b="1" dirty="0">
                  <a:solidFill>
                    <a:srgbClr val="000090"/>
                  </a:solidFill>
                  <a:latin typeface="Times New Roman" panose="02020603050405020304" pitchFamily="18" charset="0"/>
                  <a:ea typeface="微軟正黑體" pitchFamily="34" charset="-120"/>
                  <a:cs typeface="Times New Roman" panose="02020603050405020304" pitchFamily="18" charset="0"/>
                </a:rPr>
                <a:t>寫作測驗成績：</a:t>
              </a:r>
              <a:r>
                <a:rPr kumimoji="0" lang="en-US" altLang="zh-TW" sz="2400" b="1" dirty="0">
                  <a:solidFill>
                    <a:srgbClr val="000090"/>
                  </a:solidFill>
                  <a:latin typeface="Times New Roman" panose="02020603050405020304" pitchFamily="18" charset="0"/>
                  <a:ea typeface="微軟正黑體" pitchFamily="34" charset="-120"/>
                  <a:cs typeface="Times New Roman" panose="02020603050405020304" pitchFamily="18" charset="0"/>
                </a:rPr>
                <a:t>3</a:t>
              </a:r>
              <a:r>
                <a:rPr kumimoji="0" lang="zh-TW" altLang="en-US" sz="2400" b="1" dirty="0">
                  <a:solidFill>
                    <a:srgbClr val="000090"/>
                  </a:solidFill>
                  <a:latin typeface="Times New Roman" panose="02020603050405020304" pitchFamily="18" charset="0"/>
                  <a:ea typeface="微軟正黑體" pitchFamily="34" charset="-120"/>
                  <a:cs typeface="Times New Roman" panose="02020603050405020304" pitchFamily="18" charset="0"/>
                </a:rPr>
                <a:t>分</a:t>
              </a:r>
              <a:endParaRPr kumimoji="0" lang="en-US" altLang="zh-TW" sz="2400" b="1" dirty="0">
                <a:solidFill>
                  <a:srgbClr val="000090"/>
                </a:solidFill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1295362" name="Rectangle 2">
            <a:extLst/>
          </p:cNvPr>
          <p:cNvSpPr>
            <a:spLocks noChangeArrowheads="1"/>
          </p:cNvSpPr>
          <p:nvPr/>
        </p:nvSpPr>
        <p:spPr bwMode="auto">
          <a:xfrm>
            <a:off x="1847528" y="553310"/>
            <a:ext cx="84621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  <a:cs typeface="新細明體" charset="0"/>
              </a:rPr>
              <a:t>桃連區入學方式─</a:t>
            </a:r>
            <a:r>
              <a:rPr kumimoji="0" lang="zh-TW" altLang="en-US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標楷體" charset="0"/>
                <a:cs typeface="標楷體" charset="0"/>
              </a:rPr>
              <a:t>免試比序說明</a:t>
            </a:r>
            <a:endParaRPr kumimoji="0" lang="en-US" altLang="zh-TW" sz="28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標楷體" charset="0"/>
              <a:cs typeface="標楷體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9"/>
          <p:cNvSpPr txBox="1">
            <a:spLocks noChangeArrowheads="1"/>
          </p:cNvSpPr>
          <p:nvPr/>
        </p:nvSpPr>
        <p:spPr bwMode="auto">
          <a:xfrm>
            <a:off x="2099407" y="1866959"/>
            <a:ext cx="7777162" cy="5869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dirty="0">
                <a:latin typeface="Arial" pitchFamily="34" charset="0"/>
                <a:ea typeface="標楷體" pitchFamily="65" charset="-120"/>
              </a:rPr>
              <a:t>符合國民中學成績評量準則畢業資格者。</a:t>
            </a:r>
          </a:p>
        </p:txBody>
      </p:sp>
      <p:sp>
        <p:nvSpPr>
          <p:cNvPr id="148483" name="AutoShape 11"/>
          <p:cNvSpPr>
            <a:spLocks noChangeArrowheads="1"/>
          </p:cNvSpPr>
          <p:nvPr/>
        </p:nvSpPr>
        <p:spPr bwMode="auto">
          <a:xfrm>
            <a:off x="695400" y="2636912"/>
            <a:ext cx="10585176" cy="4032845"/>
          </a:xfrm>
          <a:prstGeom prst="roundRect">
            <a:avLst>
              <a:gd name="adj" fmla="val 7542"/>
            </a:avLst>
          </a:prstGeom>
          <a:solidFill>
            <a:srgbClr val="E8E558"/>
          </a:solidFill>
          <a:ln w="9525" algn="ctr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tIns="180000"/>
          <a:lstStyle/>
          <a:p>
            <a:pPr eaLnBrk="1" hangingPunct="1"/>
            <a:r>
              <a:rPr lang="zh-TW" altLang="en-US" sz="2800" dirty="0">
                <a:latin typeface="Arial" pitchFamily="34" charset="0"/>
                <a:ea typeface="標楷體" pitchFamily="65" charset="-120"/>
                <a:cs typeface="新細明體" pitchFamily="18" charset="-120"/>
              </a:rPr>
              <a:t>一、</a:t>
            </a:r>
            <a:r>
              <a:rPr lang="en-US" altLang="zh-TW" sz="2800" dirty="0">
                <a:ea typeface="微軟正黑體" pitchFamily="34" charset="-120"/>
                <a:cs typeface="新細明體" pitchFamily="18" charset="-120"/>
              </a:rPr>
              <a:t> 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學生實際出席日數（不含公、喪、病假），須達六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學期總出席日數之三分之二以上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。 </a:t>
            </a:r>
          </a:p>
          <a:p>
            <a:pPr eaLnBrk="1" hangingPunct="1"/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二、學生日常生活表現六學期成績依教師輔導與管教學生之相關規定，辦理功過相抵、獎懲實施、懲罰存記及改過銷過等事項，且依規定程序審核通過註銷後，其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記錄未達三大過</a:t>
            </a:r>
            <a:r>
              <a:rPr lang="en-US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三小過等同一大過</a:t>
            </a:r>
            <a:r>
              <a:rPr lang="en-US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者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。</a:t>
            </a:r>
            <a:r>
              <a:rPr lang="zh-TW" altLang="en-US" sz="2800" dirty="0">
                <a:ea typeface="微軟正黑體" pitchFamily="34" charset="-120"/>
                <a:cs typeface="新細明體" pitchFamily="18" charset="-120"/>
              </a:rPr>
              <a:t> </a:t>
            </a:r>
          </a:p>
          <a:p>
            <a:pPr eaLnBrk="1" hangingPunct="1"/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三、學生學習領域畢業成績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至少四大領域</a:t>
            </a:r>
            <a:r>
              <a:rPr lang="en-US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含</a:t>
            </a:r>
            <a:r>
              <a:rPr lang="en-US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成績達丙等</a:t>
            </a:r>
            <a:r>
              <a:rPr lang="en-US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六十分</a:t>
            </a:r>
            <a:r>
              <a:rPr lang="en-US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以上者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。</a:t>
            </a:r>
            <a:endParaRPr lang="zh-TW" altLang="en-US" sz="2800" dirty="0">
              <a:latin typeface="Arial" pitchFamily="34" charset="0"/>
              <a:ea typeface="標楷體" pitchFamily="65" charset="-120"/>
              <a:cs typeface="新細明體" pitchFamily="18" charset="-120"/>
            </a:endParaRPr>
          </a:p>
        </p:txBody>
      </p:sp>
      <p:grpSp>
        <p:nvGrpSpPr>
          <p:cNvPr id="148484" name="群組 4"/>
          <p:cNvGrpSpPr>
            <a:grpSpLocks/>
          </p:cNvGrpSpPr>
          <p:nvPr/>
        </p:nvGrpSpPr>
        <p:grpSpPr bwMode="auto">
          <a:xfrm>
            <a:off x="1687303" y="806450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48485" name="群組 7"/>
          <p:cNvGrpSpPr>
            <a:grpSpLocks/>
          </p:cNvGrpSpPr>
          <p:nvPr/>
        </p:nvGrpSpPr>
        <p:grpSpPr bwMode="auto">
          <a:xfrm>
            <a:off x="4556100" y="69376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6744072" y="575132"/>
            <a:ext cx="3571900" cy="120032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畢業資格：</a:t>
            </a:r>
            <a:r>
              <a:rPr kumimoji="0" lang="en-US" altLang="zh-TW" sz="3600" b="1" dirty="0">
                <a:solidFill>
                  <a:srgbClr val="00009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修業資格：</a:t>
            </a:r>
            <a:r>
              <a:rPr kumimoji="0" lang="en-US" altLang="zh-TW" sz="3600" b="1" dirty="0">
                <a:solidFill>
                  <a:srgbClr val="00009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2</a:t>
            </a:r>
            <a:r>
              <a:rPr kumimoji="0" lang="zh-TW" altLang="en-US" sz="3600" b="1" dirty="0">
                <a:solidFill>
                  <a:srgbClr val="00009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506" name="群組 4"/>
          <p:cNvGrpSpPr>
            <a:grpSpLocks/>
          </p:cNvGrpSpPr>
          <p:nvPr/>
        </p:nvGrpSpPr>
        <p:grpSpPr bwMode="auto">
          <a:xfrm>
            <a:off x="1738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49507" name="群組 7"/>
          <p:cNvGrpSpPr>
            <a:grpSpLocks/>
          </p:cNvGrpSpPr>
          <p:nvPr/>
        </p:nvGrpSpPr>
        <p:grpSpPr bwMode="auto">
          <a:xfrm>
            <a:off x="4524376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6381752" y="571481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生涯規劃：</a:t>
            </a:r>
            <a:r>
              <a:rPr kumimoji="0" lang="en-US" altLang="zh-TW" sz="3600" b="1" dirty="0">
                <a:solidFill>
                  <a:srgbClr val="00009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15</a:t>
            </a:r>
            <a:r>
              <a:rPr kumimoji="0" lang="zh-TW" altLang="en-US" sz="3600" b="1" dirty="0">
                <a:solidFill>
                  <a:srgbClr val="00009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/>
          </p:cNvPr>
          <p:cNvSpPr>
            <a:spLocks noChangeArrowheads="1"/>
          </p:cNvSpPr>
          <p:nvPr/>
        </p:nvSpPr>
        <p:spPr bwMode="auto">
          <a:xfrm>
            <a:off x="1055439" y="1620060"/>
            <a:ext cx="10906931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第</a:t>
            </a:r>
            <a:r>
              <a:rPr kumimoji="0"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kumimoji="0"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kumimoji="0"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kumimoji="0" lang="zh-TW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 </a:t>
            </a:r>
            <a:r>
              <a:rPr kumimoji="0"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kumimoji="0"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志願</a:t>
            </a:r>
            <a:r>
              <a:rPr kumimoji="0"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序     （</a:t>
            </a:r>
            <a:r>
              <a:rPr kumimoji="0"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15</a:t>
            </a:r>
            <a:r>
              <a:rPr kumimoji="0"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</a:t>
            </a:r>
            <a:r>
              <a:rPr kumimoji="0"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</a:t>
            </a:r>
            <a:endParaRPr kumimoji="0"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>
              <a:buFontTx/>
              <a:buChar char="•"/>
              <a:defRPr/>
            </a:pPr>
            <a:r>
              <a:rPr kumimoji="0"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第</a:t>
            </a:r>
            <a:r>
              <a:rPr kumimoji="0"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</a:t>
            </a:r>
            <a:r>
              <a:rPr kumimoji="0"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kumimoji="0"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</a:t>
            </a:r>
            <a:r>
              <a:rPr kumimoji="0"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kumimoji="0"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6</a:t>
            </a:r>
            <a:r>
              <a:rPr kumimoji="0"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志願序        </a:t>
            </a:r>
            <a:r>
              <a:rPr kumimoji="0"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kumimoji="0"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12</a:t>
            </a:r>
            <a:r>
              <a:rPr kumimoji="0"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 </a:t>
            </a:r>
            <a:r>
              <a:rPr kumimoji="0"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buFontTx/>
              <a:buChar char="•"/>
              <a:defRPr/>
            </a:pPr>
            <a:r>
              <a:rPr kumimoji="0"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第</a:t>
            </a:r>
            <a:r>
              <a:rPr kumimoji="0"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</a:t>
            </a:r>
            <a:r>
              <a:rPr kumimoji="0"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kumimoji="0"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8</a:t>
            </a:r>
            <a:r>
              <a:rPr kumimoji="0" lang="zh-TW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kumimoji="0"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9</a:t>
            </a:r>
            <a:r>
              <a:rPr kumimoji="0"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志願序        </a:t>
            </a:r>
            <a:r>
              <a:rPr kumimoji="0"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kumimoji="0"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kumimoji="0"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9</a:t>
            </a:r>
            <a:r>
              <a:rPr kumimoji="0"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 </a:t>
            </a:r>
            <a:r>
              <a:rPr kumimoji="0"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buFontTx/>
              <a:buChar char="•"/>
              <a:defRPr/>
            </a:pPr>
            <a:r>
              <a:rPr kumimoji="0"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第</a:t>
            </a:r>
            <a:r>
              <a:rPr kumimoji="0"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</a:t>
            </a:r>
            <a:r>
              <a:rPr kumimoji="0"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kumimoji="0"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11</a:t>
            </a:r>
            <a:r>
              <a:rPr kumimoji="0" lang="zh-TW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kumimoji="0"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kumimoji="0"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kumimoji="0"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志願序   </a:t>
            </a:r>
            <a:r>
              <a:rPr kumimoji="0"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kumimoji="0"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kumimoji="0"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6</a:t>
            </a:r>
            <a:r>
              <a:rPr kumimoji="0"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 </a:t>
            </a:r>
            <a:r>
              <a:rPr kumimoji="0"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 </a:t>
            </a:r>
          </a:p>
          <a:p>
            <a:pPr eaLnBrk="1" hangingPunct="1">
              <a:buFontTx/>
              <a:buChar char="•"/>
              <a:defRPr/>
            </a:pPr>
            <a:r>
              <a:rPr kumimoji="0"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第</a:t>
            </a:r>
            <a:r>
              <a:rPr kumimoji="0"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13</a:t>
            </a:r>
            <a:r>
              <a:rPr kumimoji="0" lang="zh-TW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kumimoji="0"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kumimoji="0"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</a:t>
            </a:r>
            <a:r>
              <a:rPr kumimoji="0" lang="zh-TW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kumimoji="0"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kumimoji="0"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</a:t>
            </a:r>
            <a:r>
              <a:rPr kumimoji="0"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志願序   </a:t>
            </a:r>
            <a:r>
              <a:rPr kumimoji="0"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kumimoji="0"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kumimoji="0"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kumimoji="0"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 </a:t>
            </a:r>
            <a:r>
              <a:rPr kumimoji="0"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buFontTx/>
              <a:buChar char="•"/>
              <a:defRPr/>
            </a:pPr>
            <a:r>
              <a:rPr kumimoji="0"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第</a:t>
            </a:r>
            <a:r>
              <a:rPr kumimoji="0"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16~30</a:t>
            </a:r>
            <a:r>
              <a:rPr kumimoji="0"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志願序</a:t>
            </a:r>
            <a:r>
              <a:rPr kumimoji="0"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kumimoji="0"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kumimoji="0"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kumimoji="0"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 </a:t>
            </a:r>
            <a:r>
              <a:rPr kumimoji="0"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kumimoji="0"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kumimoji="0"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，可選填</a:t>
            </a:r>
            <a:r>
              <a:rPr kumimoji="0"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30</a:t>
            </a:r>
            <a:r>
              <a:rPr kumimoji="0"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個志願數</a:t>
            </a:r>
          </a:p>
          <a:p>
            <a:pPr eaLnBrk="1" hangingPunct="1">
              <a:buFontTx/>
              <a:buChar char="•"/>
              <a:defRPr/>
            </a:pPr>
            <a:r>
              <a:rPr lang="zh-TW" altLang="zh-TW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職業類科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同一職</a:t>
            </a:r>
            <a:r>
              <a:rPr lang="zh-TW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群各科別連續選填為志願時，視為同一志願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序</a:t>
            </a:r>
            <a:r>
              <a:rPr lang="zh-TW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計分</a:t>
            </a:r>
            <a:endParaRPr kumimoji="0"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當總積分完全相同需進行超額比序，比序至「志願序積分」項目時，</a:t>
            </a:r>
            <a:r>
              <a:rPr kumimoji="0" lang="zh-TW" altLang="en-US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志願序積分高者將優先錄取。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heme/theme1.xml><?xml version="1.0" encoding="utf-8"?>
<a:theme xmlns:a="http://schemas.openxmlformats.org/drawingml/2006/main" name="12年國教簡報">
  <a:themeElements>
    <a:clrScheme name="12年國教簡報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2年國教簡報">
      <a:majorFont>
        <a:latin typeface="Calibri"/>
        <a:ea typeface="新細明體"/>
        <a:cs typeface=""/>
      </a:majorFont>
      <a:minorFont>
        <a:latin typeface="Calibri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12年國教簡報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34187</TotalTime>
  <Words>8558</Words>
  <Application>Microsoft Office PowerPoint</Application>
  <PresentationFormat>寬螢幕</PresentationFormat>
  <Paragraphs>1445</Paragraphs>
  <Slides>136</Slides>
  <Notes>45</Notes>
  <HiddenSlides>0</HiddenSlides>
  <MMClips>0</MMClips>
  <ScaleCrop>false</ScaleCrop>
  <HeadingPairs>
    <vt:vector size="6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136</vt:i4>
      </vt:variant>
    </vt:vector>
  </HeadingPairs>
  <TitlesOfParts>
    <vt:vector size="152" baseType="lpstr">
      <vt:lpstr>Cataneo BT</vt:lpstr>
      <vt:lpstr>Gulim</vt:lpstr>
      <vt:lpstr>文鼎中圓</vt:lpstr>
      <vt:lpstr>微軟正黑體</vt:lpstr>
      <vt:lpstr>新細明體</vt:lpstr>
      <vt:lpstr>標楷體</vt:lpstr>
      <vt:lpstr>Arial</vt:lpstr>
      <vt:lpstr>BiauKai</vt:lpstr>
      <vt:lpstr>Calibri</vt:lpstr>
      <vt:lpstr>Candara</vt:lpstr>
      <vt:lpstr>Tahoma</vt:lpstr>
      <vt:lpstr>Times New Roman</vt:lpstr>
      <vt:lpstr>Verdana</vt:lpstr>
      <vt:lpstr>Wingdings</vt:lpstr>
      <vt:lpstr>Wingdings 2</vt:lpstr>
      <vt:lpstr>12年國教簡報</vt:lpstr>
      <vt:lpstr>PowerPoint 簡報</vt:lpstr>
      <vt:lpstr>          目   次</vt:lpstr>
      <vt:lpstr>PowerPoint 簡報</vt:lpstr>
      <vt:lpstr>PowerPoint 簡報</vt:lpstr>
      <vt:lpstr>111學年度適性入學成果</vt:lpstr>
      <vt:lpstr>111學年度適性入學成果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性向測驗  攻其不備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桃連區職業類科之群科屬性</vt:lpstr>
      <vt:lpstr>分析職業類科升學進路的觀察重點</vt:lpstr>
      <vt:lpstr>機械群簡介</vt:lpstr>
      <vt:lpstr>機械群簡介</vt:lpstr>
      <vt:lpstr>機械群簡介</vt:lpstr>
      <vt:lpstr>高職與高中的進路比較分析</vt:lpstr>
      <vt:lpstr>桃連區機械群112學年度招生科別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教育會考何時考</vt:lpstr>
      <vt:lpstr>教育會考怎麼考</vt:lpstr>
      <vt:lpstr>能力等級與加註標示</vt:lpstr>
      <vt:lpstr>PowerPoint 簡報</vt:lpstr>
      <vt:lpstr>數學非選擇題評量的能力</vt:lpstr>
      <vt:lpstr>評分規準</vt:lpstr>
      <vt:lpstr>PowerPoint 簡報</vt:lpstr>
      <vt:lpstr>作答注意事項</vt:lpstr>
      <vt:lpstr>超出作答區</vt:lpstr>
      <vt:lpstr>規劃作答區</vt:lpstr>
      <vt:lpstr>將題目圖形畫在作答區內</vt:lpstr>
      <vt:lpstr>違規卷</vt:lpstr>
      <vt:lpstr>PowerPoint 簡報</vt:lpstr>
      <vt:lpstr>PowerPoint 簡報</vt:lpstr>
      <vt:lpstr>PowerPoint 簡報</vt:lpstr>
      <vt:lpstr>PowerPoint 簡報</vt:lpstr>
      <vt:lpstr>寫作測驗評量的能力</vt:lpstr>
      <vt:lpstr>答案卷樣式</vt:lpstr>
      <vt:lpstr>寫作測驗作答注意事項</vt:lpstr>
      <vt:lpstr>PowerPoint 簡報</vt:lpstr>
      <vt:lpstr>PowerPoint 簡報</vt:lpstr>
      <vt:lpstr>PowerPoint 簡報</vt:lpstr>
      <vt:lpstr>五、桃連區主要入學管道</vt:lpstr>
      <vt:lpstr>PowerPoint 簡報</vt:lpstr>
      <vt:lpstr>112學年度桃連區適性入學管道</vt:lpstr>
      <vt:lpstr>桃園市試辦 完全免試入學管道</vt:lpstr>
      <vt:lpstr>資格、做法</vt:lpstr>
      <vt:lpstr>招生範圍與學校</vt:lpstr>
      <vt:lpstr>PowerPoint 簡報</vt:lpstr>
      <vt:lpstr>PowerPoint 簡報</vt:lpstr>
      <vt:lpstr>PowerPoint 簡報</vt:lpstr>
      <vt:lpstr>專業群科甄選(特色招生)</vt:lpstr>
      <vt:lpstr>PowerPoint 簡報</vt:lpstr>
      <vt:lpstr>術科考試舉隅(一)</vt:lpstr>
      <vt:lpstr>PowerPoint 簡報</vt:lpstr>
      <vt:lpstr>PowerPoint 簡報</vt:lpstr>
      <vt:lpstr>PowerPoint 簡報</vt:lpstr>
      <vt:lpstr>PowerPoint 簡報</vt:lpstr>
      <vt:lpstr>PowerPoint 簡報</vt:lpstr>
      <vt:lpstr>美國緬因州中央中學</vt:lpstr>
      <vt:lpstr>加拿大薩省GSCS、卑詩省第73學區</vt:lpstr>
      <vt:lpstr>PowerPoint 簡報</vt:lpstr>
      <vt:lpstr>PowerPoint 簡報</vt:lpstr>
      <vt:lpstr>PowerPoint 簡報</vt:lpstr>
      <vt:lpstr>PowerPoint 簡報</vt:lpstr>
      <vt:lpstr>志願序計分方式</vt:lpstr>
      <vt:lpstr>同群科志願跨校連續選填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111年桃連區免試入學-同分超額比序步驟</vt:lpstr>
      <vt:lpstr>PowerPoint 簡報</vt:lpstr>
      <vt:lpstr>PowerPoint 簡報</vt:lpstr>
      <vt:lpstr>PowerPoint 簡報</vt:lpstr>
      <vt:lpstr>PowerPoint 簡報</vt:lpstr>
      <vt:lpstr>五專入學時程</vt:lpstr>
      <vt:lpstr>五專優先免試與聯合免試比序 </vt:lpstr>
      <vt:lpstr>五專優先免試與聯合免試入學方式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進路分析大不同</vt:lpstr>
      <vt:lpstr>諮詢專線</vt:lpstr>
      <vt:lpstr>PowerPoint 簡報</vt:lpstr>
      <vt:lpstr>PowerPoint 簡報</vt:lpstr>
    </vt:vector>
  </TitlesOfParts>
  <Company>Net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SA03</dc:creator>
  <cp:lastModifiedBy>user</cp:lastModifiedBy>
  <cp:revision>1335</cp:revision>
  <cp:lastPrinted>2022-11-02T07:08:47Z</cp:lastPrinted>
  <dcterms:created xsi:type="dcterms:W3CDTF">2012-05-12T02:14:41Z</dcterms:created>
  <dcterms:modified xsi:type="dcterms:W3CDTF">2022-11-13T07:08:46Z</dcterms:modified>
</cp:coreProperties>
</file>